
<file path=[Content_Types].xml><?xml version="1.0" encoding="utf-8"?>
<Types xmlns="http://schemas.openxmlformats.org/package/2006/content-types">
  <Default Extension="avi" ContentType="video/x-msvideo"/>
  <Default Extension="bin" ContentType="application/vnd.openxmlformats-officedocument.oleObject"/>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76" r:id="rId4"/>
    <p:sldId id="259" r:id="rId5"/>
    <p:sldId id="280" r:id="rId6"/>
    <p:sldId id="279" r:id="rId7"/>
    <p:sldId id="281" r:id="rId8"/>
    <p:sldId id="282" r:id="rId9"/>
    <p:sldId id="284" r:id="rId10"/>
    <p:sldId id="290" r:id="rId11"/>
    <p:sldId id="291" r:id="rId12"/>
    <p:sldId id="292" r:id="rId13"/>
    <p:sldId id="293" r:id="rId14"/>
    <p:sldId id="295" r:id="rId15"/>
    <p:sldId id="294" r:id="rId16"/>
    <p:sldId id="296" r:id="rId17"/>
    <p:sldId id="297" r:id="rId18"/>
    <p:sldId id="300" r:id="rId19"/>
    <p:sldId id="298" r:id="rId20"/>
    <p:sldId id="305" r:id="rId21"/>
    <p:sldId id="303" r:id="rId22"/>
    <p:sldId id="299" r:id="rId23"/>
    <p:sldId id="308" r:id="rId24"/>
    <p:sldId id="304" r:id="rId25"/>
    <p:sldId id="3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EC1077-DBD7-9494-DDF6-A272460AFF67}" name="Diogenis Tsichlakis" initials="DT" userId="Diogenis Tsichlak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Μεσαίο στυλ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Χωρίς στυλ, χωρίς πλέγμα">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Μεσαίο στυλ 2 - Έμφαση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033" autoAdjust="0"/>
  </p:normalViewPr>
  <p:slideViewPr>
    <p:cSldViewPr snapToGrid="0">
      <p:cViewPr>
        <p:scale>
          <a:sx n="75" d="100"/>
          <a:sy n="75" d="100"/>
        </p:scale>
        <p:origin x="374" y="21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latin typeface="Times New Roman" panose="02020603050405020304" pitchFamily="18" charset="0"/>
                <a:cs typeface="Times New Roman" panose="02020603050405020304" pitchFamily="18" charset="0"/>
              </a:rPr>
              <a:t>Geometrical dimensions</a:t>
            </a:r>
            <a:r>
              <a:rPr lang="en-US" sz="1600" b="1" baseline="0" dirty="0">
                <a:latin typeface="Times New Roman" panose="02020603050405020304" pitchFamily="18" charset="0"/>
                <a:cs typeface="Times New Roman" panose="02020603050405020304" pitchFamily="18" charset="0"/>
              </a:rPr>
              <a:t> for propeller’s blade</a:t>
            </a:r>
            <a:endParaRPr lang="el-GR" sz="1600" b="1" dirty="0">
              <a:latin typeface="Times New Roman" panose="02020603050405020304" pitchFamily="18" charset="0"/>
              <a:cs typeface="Times New Roman" panose="02020603050405020304" pitchFamily="18" charset="0"/>
            </a:endParaRPr>
          </a:p>
        </c:rich>
      </c:tx>
      <c:layout>
        <c:manualLayout>
          <c:xMode val="edge"/>
          <c:yMode val="edge"/>
          <c:x val="0.14335192645934858"/>
          <c:y val="2.2644187734554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'[2nd Chapter.xlsx]Φύλλο1'!$J$9</c:f>
              <c:strCache>
                <c:ptCount val="1"/>
                <c:pt idx="0">
                  <c:v>h/b</c:v>
                </c:pt>
              </c:strCache>
            </c:strRef>
          </c:tx>
          <c:spPr>
            <a:ln w="19050" cap="rnd">
              <a:solidFill>
                <a:schemeClr val="accent1"/>
              </a:solidFill>
              <a:round/>
            </a:ln>
            <a:effectLst/>
          </c:spPr>
          <c:marker>
            <c:symbol val="none"/>
          </c:marker>
          <c:xVal>
            <c:numRef>
              <c:f>'[2nd Chapter.xlsx]Φύλλο1'!$I$11:$I$27</c:f>
              <c:numCache>
                <c:formatCode>General</c:formatCode>
                <c:ptCount val="17"/>
                <c:pt idx="0">
                  <c:v>0</c:v>
                </c:pt>
                <c:pt idx="1">
                  <c:v>4.9999999999999996E-2</c:v>
                </c:pt>
                <c:pt idx="2">
                  <c:v>9.9999999999999992E-2</c:v>
                </c:pt>
                <c:pt idx="3">
                  <c:v>0.15</c:v>
                </c:pt>
                <c:pt idx="4">
                  <c:v>0.19999999999999998</c:v>
                </c:pt>
                <c:pt idx="5">
                  <c:v>0.25</c:v>
                </c:pt>
                <c:pt idx="6">
                  <c:v>0.3</c:v>
                </c:pt>
                <c:pt idx="7">
                  <c:v>0.35</c:v>
                </c:pt>
                <c:pt idx="8">
                  <c:v>0.39999999999999997</c:v>
                </c:pt>
                <c:pt idx="9">
                  <c:v>0.44999999999999996</c:v>
                </c:pt>
                <c:pt idx="10">
                  <c:v>0.5</c:v>
                </c:pt>
                <c:pt idx="11">
                  <c:v>0.54999999999999993</c:v>
                </c:pt>
                <c:pt idx="12">
                  <c:v>0.6</c:v>
                </c:pt>
                <c:pt idx="13">
                  <c:v>0.64999999999999991</c:v>
                </c:pt>
                <c:pt idx="14">
                  <c:v>0.7</c:v>
                </c:pt>
                <c:pt idx="15">
                  <c:v>0.75</c:v>
                </c:pt>
                <c:pt idx="16">
                  <c:v>0.79999999999999993</c:v>
                </c:pt>
              </c:numCache>
            </c:numRef>
          </c:xVal>
          <c:yVal>
            <c:numRef>
              <c:f>'[2nd Chapter.xlsx]Φύλλο1'!$J$11:$J$27</c:f>
              <c:numCache>
                <c:formatCode>General</c:formatCode>
                <c:ptCount val="17"/>
                <c:pt idx="0">
                  <c:v>0.25454545454545452</c:v>
                </c:pt>
                <c:pt idx="1">
                  <c:v>0.23644444444444446</c:v>
                </c:pt>
                <c:pt idx="2">
                  <c:v>0.21913043478260871</c:v>
                </c:pt>
                <c:pt idx="3">
                  <c:v>0.20429184549356227</c:v>
                </c:pt>
                <c:pt idx="4">
                  <c:v>0.18983050847457633</c:v>
                </c:pt>
                <c:pt idx="5">
                  <c:v>0.17785305949608304</c:v>
                </c:pt>
                <c:pt idx="6">
                  <c:v>0.16752136752136759</c:v>
                </c:pt>
                <c:pt idx="7">
                  <c:v>0.15826086956521748</c:v>
                </c:pt>
                <c:pt idx="8">
                  <c:v>0.14979937583593411</c:v>
                </c:pt>
                <c:pt idx="9">
                  <c:v>0.14259259259259269</c:v>
                </c:pt>
                <c:pt idx="10">
                  <c:v>0.13492025249361547</c:v>
                </c:pt>
                <c:pt idx="11">
                  <c:v>0.1282442748091604</c:v>
                </c:pt>
                <c:pt idx="12">
                  <c:v>0.12240437158469956</c:v>
                </c:pt>
                <c:pt idx="13">
                  <c:v>0.1182860591430297</c:v>
                </c:pt>
                <c:pt idx="14">
                  <c:v>0.11307420494699646</c:v>
                </c:pt>
                <c:pt idx="15">
                  <c:v>0.10978956999085088</c:v>
                </c:pt>
                <c:pt idx="16">
                  <c:v>0.10857142857142857</c:v>
                </c:pt>
              </c:numCache>
            </c:numRef>
          </c:yVal>
          <c:smooth val="1"/>
          <c:extLst>
            <c:ext xmlns:c16="http://schemas.microsoft.com/office/drawing/2014/chart" uri="{C3380CC4-5D6E-409C-BE32-E72D297353CC}">
              <c16:uniqueId val="{00000000-E531-4260-9B5F-37FAD0554A3D}"/>
            </c:ext>
          </c:extLst>
        </c:ser>
        <c:ser>
          <c:idx val="1"/>
          <c:order val="1"/>
          <c:tx>
            <c:strRef>
              <c:f>'[2nd Chapter.xlsx]Φύλλο1'!$K$9</c:f>
              <c:strCache>
                <c:ptCount val="1"/>
                <c:pt idx="0">
                  <c:v>b/D</c:v>
                </c:pt>
              </c:strCache>
            </c:strRef>
          </c:tx>
          <c:spPr>
            <a:ln w="19050" cap="rnd">
              <a:solidFill>
                <a:schemeClr val="accent2"/>
              </a:solidFill>
              <a:round/>
            </a:ln>
            <a:effectLst/>
          </c:spPr>
          <c:marker>
            <c:symbol val="none"/>
          </c:marker>
          <c:xVal>
            <c:numRef>
              <c:f>'[2nd Chapter.xlsx]Φύλλο1'!$I$11:$I$27</c:f>
              <c:numCache>
                <c:formatCode>General</c:formatCode>
                <c:ptCount val="17"/>
                <c:pt idx="0">
                  <c:v>0</c:v>
                </c:pt>
                <c:pt idx="1">
                  <c:v>4.9999999999999996E-2</c:v>
                </c:pt>
                <c:pt idx="2">
                  <c:v>9.9999999999999992E-2</c:v>
                </c:pt>
                <c:pt idx="3">
                  <c:v>0.15</c:v>
                </c:pt>
                <c:pt idx="4">
                  <c:v>0.19999999999999998</c:v>
                </c:pt>
                <c:pt idx="5">
                  <c:v>0.25</c:v>
                </c:pt>
                <c:pt idx="6">
                  <c:v>0.3</c:v>
                </c:pt>
                <c:pt idx="7">
                  <c:v>0.35</c:v>
                </c:pt>
                <c:pt idx="8">
                  <c:v>0.39999999999999997</c:v>
                </c:pt>
                <c:pt idx="9">
                  <c:v>0.44999999999999996</c:v>
                </c:pt>
                <c:pt idx="10">
                  <c:v>0.5</c:v>
                </c:pt>
                <c:pt idx="11">
                  <c:v>0.54999999999999993</c:v>
                </c:pt>
                <c:pt idx="12">
                  <c:v>0.6</c:v>
                </c:pt>
                <c:pt idx="13">
                  <c:v>0.64999999999999991</c:v>
                </c:pt>
                <c:pt idx="14">
                  <c:v>0.7</c:v>
                </c:pt>
                <c:pt idx="15">
                  <c:v>0.75</c:v>
                </c:pt>
                <c:pt idx="16">
                  <c:v>0.79999999999999993</c:v>
                </c:pt>
              </c:numCache>
            </c:numRef>
          </c:xVal>
          <c:yVal>
            <c:numRef>
              <c:f>'[2nd Chapter.xlsx]Φύλλο1'!$K$11:$K$27</c:f>
              <c:numCache>
                <c:formatCode>General</c:formatCode>
                <c:ptCount val="17"/>
                <c:pt idx="0">
                  <c:v>9.9999999999999992E-2</c:v>
                </c:pt>
                <c:pt idx="1">
                  <c:v>0.10227272727272727</c:v>
                </c:pt>
                <c:pt idx="2">
                  <c:v>0.10454545454545454</c:v>
                </c:pt>
                <c:pt idx="3">
                  <c:v>0.10590909090909091</c:v>
                </c:pt>
                <c:pt idx="4">
                  <c:v>0.10727272727272727</c:v>
                </c:pt>
                <c:pt idx="5">
                  <c:v>0.10734090909090908</c:v>
                </c:pt>
                <c:pt idx="6">
                  <c:v>0.10636363636363635</c:v>
                </c:pt>
                <c:pt idx="7">
                  <c:v>0.10454545454545454</c:v>
                </c:pt>
                <c:pt idx="8">
                  <c:v>0.10195454545454546</c:v>
                </c:pt>
                <c:pt idx="9">
                  <c:v>9.8181818181818176E-2</c:v>
                </c:pt>
                <c:pt idx="10">
                  <c:v>9.4331818181818169E-2</c:v>
                </c:pt>
                <c:pt idx="11">
                  <c:v>8.931818181818181E-2</c:v>
                </c:pt>
                <c:pt idx="12">
                  <c:v>8.3181818181818176E-2</c:v>
                </c:pt>
                <c:pt idx="13">
                  <c:v>7.5318181818181812E-2</c:v>
                </c:pt>
                <c:pt idx="14">
                  <c:v>6.4318181818181816E-2</c:v>
                </c:pt>
                <c:pt idx="15">
                  <c:v>4.9681818181818174E-2</c:v>
                </c:pt>
                <c:pt idx="16">
                  <c:v>3.1818181818181822E-2</c:v>
                </c:pt>
              </c:numCache>
            </c:numRef>
          </c:yVal>
          <c:smooth val="1"/>
          <c:extLst>
            <c:ext xmlns:c16="http://schemas.microsoft.com/office/drawing/2014/chart" uri="{C3380CC4-5D6E-409C-BE32-E72D297353CC}">
              <c16:uniqueId val="{00000001-E531-4260-9B5F-37FAD0554A3D}"/>
            </c:ext>
          </c:extLst>
        </c:ser>
        <c:ser>
          <c:idx val="2"/>
          <c:order val="2"/>
          <c:tx>
            <c:strRef>
              <c:f>'[2nd Chapter.xlsx]Φύλλο1'!$L$9</c:f>
              <c:strCache>
                <c:ptCount val="1"/>
                <c:pt idx="0">
                  <c:v>p/D</c:v>
                </c:pt>
              </c:strCache>
            </c:strRef>
          </c:tx>
          <c:spPr>
            <a:ln w="19050" cap="rnd">
              <a:solidFill>
                <a:schemeClr val="accent3"/>
              </a:solidFill>
              <a:round/>
            </a:ln>
            <a:effectLst/>
          </c:spPr>
          <c:marker>
            <c:symbol val="none"/>
          </c:marker>
          <c:xVal>
            <c:numRef>
              <c:f>'[2nd Chapter.xlsx]Φύλλο1'!$I$11:$I$27</c:f>
              <c:numCache>
                <c:formatCode>General</c:formatCode>
                <c:ptCount val="17"/>
                <c:pt idx="0">
                  <c:v>0</c:v>
                </c:pt>
                <c:pt idx="1">
                  <c:v>4.9999999999999996E-2</c:v>
                </c:pt>
                <c:pt idx="2">
                  <c:v>9.9999999999999992E-2</c:v>
                </c:pt>
                <c:pt idx="3">
                  <c:v>0.15</c:v>
                </c:pt>
                <c:pt idx="4">
                  <c:v>0.19999999999999998</c:v>
                </c:pt>
                <c:pt idx="5">
                  <c:v>0.25</c:v>
                </c:pt>
                <c:pt idx="6">
                  <c:v>0.3</c:v>
                </c:pt>
                <c:pt idx="7">
                  <c:v>0.35</c:v>
                </c:pt>
                <c:pt idx="8">
                  <c:v>0.39999999999999997</c:v>
                </c:pt>
                <c:pt idx="9">
                  <c:v>0.44999999999999996</c:v>
                </c:pt>
                <c:pt idx="10">
                  <c:v>0.5</c:v>
                </c:pt>
                <c:pt idx="11">
                  <c:v>0.54999999999999993</c:v>
                </c:pt>
                <c:pt idx="12">
                  <c:v>0.6</c:v>
                </c:pt>
                <c:pt idx="13">
                  <c:v>0.64999999999999991</c:v>
                </c:pt>
                <c:pt idx="14">
                  <c:v>0.7</c:v>
                </c:pt>
                <c:pt idx="15">
                  <c:v>0.75</c:v>
                </c:pt>
                <c:pt idx="16">
                  <c:v>0.79999999999999993</c:v>
                </c:pt>
              </c:numCache>
            </c:numRef>
          </c:xVal>
          <c:yVal>
            <c:numRef>
              <c:f>'[2nd Chapter.xlsx]Φύλλο1'!$L$11:$L$27</c:f>
              <c:numCache>
                <c:formatCode>General</c:formatCode>
                <c:ptCount val="17"/>
                <c:pt idx="0">
                  <c:v>0.21578254545454542</c:v>
                </c:pt>
                <c:pt idx="1">
                  <c:v>0.19832954545454545</c:v>
                </c:pt>
                <c:pt idx="2">
                  <c:v>0.1824631818181818</c:v>
                </c:pt>
                <c:pt idx="3">
                  <c:v>0.16897677272727271</c:v>
                </c:pt>
                <c:pt idx="4">
                  <c:v>0.15707699999999999</c:v>
                </c:pt>
                <c:pt idx="5">
                  <c:v>0.14676386363636362</c:v>
                </c:pt>
                <c:pt idx="6">
                  <c:v>0.13883068181818181</c:v>
                </c:pt>
                <c:pt idx="7">
                  <c:v>0.13169081818181819</c:v>
                </c:pt>
                <c:pt idx="8">
                  <c:v>0.12534427272727272</c:v>
                </c:pt>
                <c:pt idx="9">
                  <c:v>0.12018770454545452</c:v>
                </c:pt>
                <c:pt idx="10">
                  <c:v>0.11542779545454544</c:v>
                </c:pt>
                <c:pt idx="11">
                  <c:v>0.11106454545454544</c:v>
                </c:pt>
                <c:pt idx="12">
                  <c:v>0.10749461363636363</c:v>
                </c:pt>
                <c:pt idx="13">
                  <c:v>0.10471800000000001</c:v>
                </c:pt>
                <c:pt idx="14">
                  <c:v>0.10273470454545454</c:v>
                </c:pt>
                <c:pt idx="15">
                  <c:v>0.10154472727272726</c:v>
                </c:pt>
                <c:pt idx="16">
                  <c:v>0.10114806818181817</c:v>
                </c:pt>
              </c:numCache>
            </c:numRef>
          </c:yVal>
          <c:smooth val="1"/>
          <c:extLst>
            <c:ext xmlns:c16="http://schemas.microsoft.com/office/drawing/2014/chart" uri="{C3380CC4-5D6E-409C-BE32-E72D297353CC}">
              <c16:uniqueId val="{00000002-E531-4260-9B5F-37FAD0554A3D}"/>
            </c:ext>
          </c:extLst>
        </c:ser>
        <c:dLbls>
          <c:showLegendKey val="0"/>
          <c:showVal val="0"/>
          <c:showCatName val="0"/>
          <c:showSerName val="0"/>
          <c:showPercent val="0"/>
          <c:showBubbleSize val="0"/>
        </c:dLbls>
        <c:axId val="1962963631"/>
        <c:axId val="1962964047"/>
      </c:scatterChart>
      <c:valAx>
        <c:axId val="1962963631"/>
        <c:scaling>
          <c:orientation val="minMax"/>
          <c:max val="0.82000000000000006"/>
          <c:min val="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a:outerShdw blurRad="50800" dist="50800" dir="5400000" algn="ctr" rotWithShape="0">
                <a:srgbClr val="000000">
                  <a:alpha val="0"/>
                </a:srgbClr>
              </a:outerShdw>
            </a:effectLst>
          </c:spPr>
        </c:min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b="1" baseline="0" dirty="0">
                    <a:latin typeface="Times New Roman" panose="02020603050405020304" pitchFamily="18" charset="0"/>
                    <a:cs typeface="Times New Roman" panose="02020603050405020304" pitchFamily="18" charset="0"/>
                  </a:rPr>
                  <a:t>Dimensionless distance</a:t>
                </a:r>
                <a:r>
                  <a:rPr lang="el-GR" sz="1600" b="1" baseline="0" dirty="0">
                    <a:latin typeface="Times New Roman" panose="02020603050405020304" pitchFamily="18" charset="0"/>
                    <a:cs typeface="Times New Roman" panose="02020603050405020304" pitchFamily="18" charset="0"/>
                  </a:rPr>
                  <a:t> </a:t>
                </a:r>
                <a:r>
                  <a:rPr lang="en-US" sz="1600" b="1" baseline="0" dirty="0">
                    <a:latin typeface="Times New Roman" panose="02020603050405020304" pitchFamily="18" charset="0"/>
                    <a:cs typeface="Times New Roman" panose="02020603050405020304" pitchFamily="18" charset="0"/>
                  </a:rPr>
                  <a:t>r/R</a:t>
                </a:r>
                <a:endParaRPr lang="el-GR" sz="1600" b="1" dirty="0">
                  <a:latin typeface="Times New Roman" panose="02020603050405020304" pitchFamily="18" charset="0"/>
                  <a:cs typeface="Times New Roman" panose="02020603050405020304" pitchFamily="18" charset="0"/>
                </a:endParaRPr>
              </a:p>
            </c:rich>
          </c:tx>
          <c:layout>
            <c:manualLayout>
              <c:xMode val="edge"/>
              <c:yMode val="edge"/>
              <c:x val="0.30379582510747577"/>
              <c:y val="0.8888539730953909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962964047"/>
        <c:crosses val="autoZero"/>
        <c:crossBetween val="midCat"/>
      </c:valAx>
      <c:valAx>
        <c:axId val="1962964047"/>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b="1" dirty="0">
                    <a:latin typeface="Times New Roman" panose="02020603050405020304" pitchFamily="18" charset="0"/>
                    <a:cs typeface="Times New Roman" panose="02020603050405020304" pitchFamily="18" charset="0"/>
                  </a:rPr>
                  <a:t>Values</a:t>
                </a:r>
                <a:endParaRPr lang="el-GR" sz="1600" b="1" dirty="0">
                  <a:latin typeface="Times New Roman" panose="02020603050405020304" pitchFamily="18" charset="0"/>
                  <a:cs typeface="Times New Roman" panose="02020603050405020304" pitchFamily="18" charset="0"/>
                </a:endParaRPr>
              </a:p>
            </c:rich>
          </c:tx>
          <c:layout>
            <c:manualLayout>
              <c:xMode val="edge"/>
              <c:yMode val="edge"/>
              <c:x val="1.4265374149954596E-2"/>
              <c:y val="0.201361170971527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962963631"/>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Entry>
      <c:legendEntry>
        <c:idx val="2"/>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Entry>
      <c:layout>
        <c:manualLayout>
          <c:xMode val="edge"/>
          <c:yMode val="edge"/>
          <c:x val="0.86392551137719353"/>
          <c:y val="0.20469836007341191"/>
          <c:w val="0.11954556300297174"/>
          <c:h val="0.2537611745900183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6A735-E715-4FB7-9EEF-E2C9DBFBC59B}" type="datetimeFigureOut">
              <a:rPr lang="en-US" smtClean="0"/>
              <a:t>6/25/2023</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304A2-6A0E-472B-93DF-7E517EE9104C}" type="slidenum">
              <a:rPr lang="en-US" smtClean="0"/>
              <a:t>‹#›</a:t>
            </a:fld>
            <a:endParaRPr lang="en-US"/>
          </a:p>
        </p:txBody>
      </p:sp>
    </p:spTree>
    <p:extLst>
      <p:ext uri="{BB962C8B-B14F-4D97-AF65-F5344CB8AC3E}">
        <p14:creationId xmlns:p14="http://schemas.microsoft.com/office/powerpoint/2010/main" val="171159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000" dirty="0"/>
              <a:t>Καλημέρα, ονομάζομαι </a:t>
            </a:r>
            <a:r>
              <a:rPr lang="el-GR" sz="1000" dirty="0" err="1"/>
              <a:t>Τσιχλάκης</a:t>
            </a:r>
            <a:r>
              <a:rPr lang="el-GR" sz="1000" dirty="0"/>
              <a:t> Διογένης και θα σας παρουσιάσω την Διπλωματική μου εργασία, στην οποία διεξάγουμε μια αεροελαστική ανάλυση σε προπέλα αεροσκάφους και γίνεται η ανάλυση ευστάθειας του φαινομένου </a:t>
            </a:r>
            <a:r>
              <a:rPr lang="en-US" sz="1000" dirty="0"/>
              <a:t>Whirl Flutter</a:t>
            </a:r>
            <a:r>
              <a:rPr lang="el-GR" sz="1000" dirty="0"/>
              <a:t>(ή αλλιώς και ελλειπτικός στροβιλισμός)</a:t>
            </a:r>
            <a:r>
              <a:rPr lang="en-US" sz="1000" dirty="0"/>
              <a:t> (-).</a:t>
            </a:r>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a:t>
            </a:fld>
            <a:endParaRPr lang="en-US"/>
          </a:p>
        </p:txBody>
      </p:sp>
    </p:spTree>
    <p:extLst>
      <p:ext uri="{BB962C8B-B14F-4D97-AF65-F5344CB8AC3E}">
        <p14:creationId xmlns:p14="http://schemas.microsoft.com/office/powerpoint/2010/main" val="316367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Για την διακριτοποίηση (-) Χωρίζουμε το υπολογιστικό μας πεδίο σε 2 κυλινδρικούς όγκους ελέγχου. (-) Χρησιμοποιούμε γραμμικά τετραεδρικά στοιχεία με 4 κόμβους. Η επιλογή αυτή γίνεται κυρίως λόγο της ικανότητάς τους να διακριτοποιούν περίεργες γεωμετρίες.(-) Στους πίνακες παρουσιάζονται τα χαρακτηριστικά και οι δείκτες ποιότητας για το πλέγμα.</a:t>
            </a:r>
          </a:p>
          <a:p>
            <a:endParaRPr lang="el-GR" dirty="0"/>
          </a:p>
          <a:p>
            <a:r>
              <a:rPr lang="el-GR" dirty="0"/>
              <a:t>(-)Από την σύγκριση των υπολογισμένων τιμών με τις πειραματικές τιμές (-) Βλέπουμε τα διαγράμματα των συντελεστών Ώσης (-) και Ισχύς (-) </a:t>
            </a:r>
            <a:r>
              <a:rPr lang="el-GR" dirty="0" err="1"/>
              <a:t>συναρτήση</a:t>
            </a:r>
            <a:r>
              <a:rPr lang="el-GR" dirty="0"/>
              <a:t> του λόγου ταχυτήτων (-)</a:t>
            </a:r>
            <a:r>
              <a:rPr lang="en-US" dirty="0"/>
              <a:t>.</a:t>
            </a:r>
            <a:r>
              <a:rPr lang="el-GR" dirty="0"/>
              <a:t> Τα διαγράμματα παρουσιάζονται συναρτήσει του λόγου ταχυτήτων διότι για την ίδια τιμή </a:t>
            </a:r>
            <a:r>
              <a:rPr lang="en-US" dirty="0"/>
              <a:t>J</a:t>
            </a:r>
            <a:r>
              <a:rPr lang="el-GR" dirty="0"/>
              <a:t>, οι διατομές των πτερυγίων βλέπουνε την ίδια σχετική γωνία προσβολής.</a:t>
            </a:r>
            <a:r>
              <a:rPr lang="en-US" dirty="0"/>
              <a:t> </a:t>
            </a:r>
            <a:r>
              <a:rPr lang="el-GR" dirty="0"/>
              <a:t>Από τα διαγράμματα </a:t>
            </a:r>
            <a:r>
              <a:rPr lang="en-US" dirty="0"/>
              <a:t>(-)</a:t>
            </a:r>
            <a:r>
              <a:rPr lang="el-GR" dirty="0"/>
              <a:t> επιβεβαιώνουμε το υπολογιστικό μας μοντέλο. </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10</a:t>
            </a:fld>
            <a:endParaRPr lang="en-US"/>
          </a:p>
        </p:txBody>
      </p:sp>
    </p:spTree>
    <p:extLst>
      <p:ext uri="{BB962C8B-B14F-4D97-AF65-F5344CB8AC3E}">
        <p14:creationId xmlns:p14="http://schemas.microsoft.com/office/powerpoint/2010/main" val="3210294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Επιλύουμε το σύστημα για 4 διαφορετικά σετ τιμών, ενώ οι γωνίες κλίσης προπέλας και ανόδου του αεροσκάφους επιλέγονται για κατάσταση απογείωσης.</a:t>
            </a:r>
          </a:p>
          <a:p>
            <a:r>
              <a:rPr lang="el-GR" dirty="0"/>
              <a:t> (-) Επιλύουμε το ροϊκό πεδίο έτσι ώστε σε κάθε χρονικό βήμα η προπέλα να περιστρέφεται κατά 18 μοίρες. </a:t>
            </a:r>
          </a:p>
          <a:p>
            <a:r>
              <a:rPr lang="el-GR" dirty="0"/>
              <a:t>(-) Στο Σχήμα αυτό βλέπουμε την απόκριση της ώσης για όλα τα σετ τιμών για τις 3 τελευταίες περιστροφές της προπέλας, όπου μπορούμε να διακρίνουμε την σύγκλιση της λύσης αλλά και το μέγεθος της δύναμης. Γενικά όσο μικρότερο είναι το </a:t>
            </a:r>
            <a:r>
              <a:rPr lang="en-US" dirty="0"/>
              <a:t>J </a:t>
            </a:r>
            <a:r>
              <a:rPr lang="el-GR" dirty="0"/>
              <a:t>τόσο μεγαλύτερα τα αναπτυσσόμενα φορτία. (-) Στα από κάτω διαγράμματα βλέπουμε την περιοδική συμπεριφορά της απόκρισης για την ώση και την ροπή </a:t>
            </a:r>
            <a:r>
              <a:rPr lang="en-US" dirty="0" err="1"/>
              <a:t>Mz</a:t>
            </a:r>
            <a:r>
              <a:rPr lang="en-US" dirty="0"/>
              <a:t> </a:t>
            </a:r>
            <a:r>
              <a:rPr lang="el-GR" dirty="0"/>
              <a:t>του επιπέδου περιστροφής. Μπορούμε να δούμε ότι τα φορτία έχουν 2πλάσια συχνότητα από την συχνότητα περιστροφής της προπέλας. </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11</a:t>
            </a:fld>
            <a:endParaRPr lang="en-US"/>
          </a:p>
        </p:txBody>
      </p:sp>
    </p:spTree>
    <p:extLst>
      <p:ext uri="{BB962C8B-B14F-4D97-AF65-F5344CB8AC3E}">
        <p14:creationId xmlns:p14="http://schemas.microsoft.com/office/powerpoint/2010/main" val="1304486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err="1"/>
              <a:t>Μέσ</a:t>
            </a:r>
            <a:r>
              <a:rPr lang="en-US" dirty="0"/>
              <a:t>o</a:t>
            </a:r>
            <a:r>
              <a:rPr lang="el-GR" dirty="0"/>
              <a:t> του μετασχηματισμού </a:t>
            </a:r>
            <a:r>
              <a:rPr lang="en-US" dirty="0"/>
              <a:t>Fourier </a:t>
            </a:r>
            <a:r>
              <a:rPr lang="el-GR" dirty="0"/>
              <a:t>κατασκευάζουμε διαγράμματα ΄(-) απόκρισης συχνότητας. Από τα διαγράμματα αυτά εξάγουμε το πλάτος ταλάντωσης των αρμονικών συνιστωσών για τα φορτία. </a:t>
            </a:r>
          </a:p>
          <a:p>
            <a:endParaRPr lang="el-GR" dirty="0"/>
          </a:p>
          <a:p>
            <a:r>
              <a:rPr lang="el-GR" dirty="0"/>
              <a:t>Για το (-) (-) 1</a:t>
            </a:r>
            <a:r>
              <a:rPr lang="el-GR" baseline="30000" dirty="0"/>
              <a:t>ο</a:t>
            </a:r>
            <a:r>
              <a:rPr lang="el-GR" dirty="0"/>
              <a:t> σετ τιμών, στον επάνω πίνακα, παρουσιάζουμε το στατικό φορτίο </a:t>
            </a:r>
            <a:r>
              <a:rPr lang="en-US" dirty="0"/>
              <a:t>0P</a:t>
            </a:r>
            <a:r>
              <a:rPr lang="el-GR" dirty="0"/>
              <a:t> και τις 3 πρώτες αρμονικές συνιστώσες των ροπών και δυνάμεων.</a:t>
            </a:r>
          </a:p>
          <a:p>
            <a:endParaRPr lang="el-GR" dirty="0"/>
          </a:p>
          <a:p>
            <a:r>
              <a:rPr lang="el-GR" dirty="0"/>
              <a:t> Από τις τιμές του Πίνακα βλέπουμε με κίτρινο τα μεγαλύτερα πλάτη της 2</a:t>
            </a:r>
            <a:r>
              <a:rPr lang="en-US" dirty="0"/>
              <a:t>P </a:t>
            </a:r>
            <a:r>
              <a:rPr lang="el-GR" dirty="0"/>
              <a:t>συνιστώσας και συγκεκριμένα με κόκκινο χρώμα τονίζονται τα πλάτη ταλάντωσης των ροπών που βρίσκονται πάνω στο επίπεδο περιστροφής, όπου είναι και τα σημαντικότερα για την ακεραιότητα της κατασκευής. </a:t>
            </a:r>
          </a:p>
          <a:p>
            <a:r>
              <a:rPr lang="el-GR" dirty="0"/>
              <a:t>Στον 2</a:t>
            </a:r>
            <a:r>
              <a:rPr lang="el-GR" baseline="30000" dirty="0"/>
              <a:t>ο</a:t>
            </a:r>
            <a:r>
              <a:rPr lang="el-GR" dirty="0"/>
              <a:t> Πίνακα παρουσιάζονται οι τιμές για τα υπόλοιπα σετ τιμών. Όπου παρατηρούμε την ίδια </a:t>
            </a:r>
            <a:r>
              <a:rPr lang="el-GR" dirty="0" err="1"/>
              <a:t>συμπεριφορ</a:t>
            </a:r>
            <a:r>
              <a:rPr lang="el-GR" dirty="0"/>
              <a:t>.</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12</a:t>
            </a:fld>
            <a:endParaRPr lang="en-US"/>
          </a:p>
        </p:txBody>
      </p:sp>
    </p:spTree>
    <p:extLst>
      <p:ext uri="{BB962C8B-B14F-4D97-AF65-F5344CB8AC3E}">
        <p14:creationId xmlns:p14="http://schemas.microsoft.com/office/powerpoint/2010/main" val="1958788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Η Αεροελαστικότητα είναι η επιστήμη στην οποία ο αέρας και η κατασκευή είναι ισχυρά συζευγμένα υποσυστήματα</a:t>
            </a:r>
          </a:p>
          <a:p>
            <a:endParaRPr lang="el-GR" dirty="0"/>
          </a:p>
          <a:p>
            <a:r>
              <a:rPr lang="el-GR" dirty="0"/>
              <a:t>(-) </a:t>
            </a:r>
            <a:r>
              <a:rPr lang="en-US" dirty="0"/>
              <a:t>H </a:t>
            </a:r>
            <a:r>
              <a:rPr lang="el-GR" dirty="0"/>
              <a:t>μοντελοποίηση του ροϊκού πεδίου παραμένει ίδια με την προηγούμενη </a:t>
            </a:r>
            <a:r>
              <a:rPr lang="el-GR" dirty="0" err="1"/>
              <a:t>ενοτητα</a:t>
            </a:r>
            <a:r>
              <a:rPr lang="el-GR" dirty="0"/>
              <a:t>.</a:t>
            </a:r>
          </a:p>
          <a:p>
            <a:endParaRPr lang="el-GR" dirty="0"/>
          </a:p>
          <a:p>
            <a:r>
              <a:rPr lang="el-GR" dirty="0"/>
              <a:t>Ενώ για την κατασκευή εφαρμόζουμε τις εξισώσεις </a:t>
            </a:r>
            <a:r>
              <a:rPr lang="el-GR" dirty="0" err="1"/>
              <a:t>κίνησεις</a:t>
            </a:r>
            <a:r>
              <a:rPr lang="el-GR" dirty="0"/>
              <a:t> για τις 3 διευθύνσεις (-) σε ένα περιστρεφόμενο απειροστό στοιχείο. Μαζί με τις εξισώσεις από την τρισδιάστατη θεωρία της ελαστικότητας παίρνουμε (-) αυτό το σύστημα των μερικών διαφορικών εξισώσεων.</a:t>
            </a:r>
          </a:p>
          <a:p>
            <a:endParaRPr lang="el-GR" dirty="0"/>
          </a:p>
          <a:p>
            <a:r>
              <a:rPr lang="el-GR" dirty="0"/>
              <a:t>Για την χωρική διακριτοποίηση εφαρμόζουμε (-) την μέθοδο των πεπερασμένων στοιχείων. Επειδή όμως η σχέση αυτή αποτελεί προσεγγιστική εξίσωση, </a:t>
            </a:r>
            <a:r>
              <a:rPr lang="en-US" dirty="0"/>
              <a:t>(-) </a:t>
            </a:r>
            <a:r>
              <a:rPr lang="el-GR" dirty="0"/>
              <a:t>εφαρμόζουμε την μέθοδο του </a:t>
            </a:r>
            <a:r>
              <a:rPr lang="en-US" dirty="0" err="1"/>
              <a:t>Galerkin</a:t>
            </a:r>
            <a:r>
              <a:rPr lang="en-US" dirty="0"/>
              <a:t> </a:t>
            </a:r>
            <a:r>
              <a:rPr lang="el-GR" dirty="0"/>
              <a:t>η οποία απαιτεί το σφάλμα να είναι κάθετο στον χώρο των συναρτήσεων στάθμισης</a:t>
            </a:r>
            <a:r>
              <a:rPr lang="en-US" dirty="0"/>
              <a:t>. </a:t>
            </a:r>
          </a:p>
          <a:p>
            <a:r>
              <a:rPr lang="en-US" dirty="0"/>
              <a:t>(-</a:t>
            </a:r>
            <a:r>
              <a:rPr lang="el-GR" dirty="0"/>
              <a:t>) Έτσι καταλήγουμε στην μητρωική μορφή των εξισώσεων της κατασκευής με το διάνυσμα </a:t>
            </a:r>
            <a:r>
              <a:rPr lang="en-US" dirty="0"/>
              <a:t>q </a:t>
            </a:r>
            <a:r>
              <a:rPr lang="el-GR" dirty="0"/>
              <a:t>να περιλαμβάνει όλους τους βαθμούς ελευθερίας της προπέλας.</a:t>
            </a:r>
          </a:p>
          <a:p>
            <a:endParaRPr lang="el-GR" dirty="0"/>
          </a:p>
          <a:p>
            <a:r>
              <a:rPr lang="el-GR" dirty="0"/>
              <a:t> Παρατηρούμε ότι το μητρώο στιβαρότητας περιλαμβάνει όρους που εξαρτώνται από την περιστροφική ταχύτητα της κατασκευής. Οι όροι αυτοί προκύπτουν από το αναπτυσσόμενο πεδίο της κεντρομόλου δύναμης, λόγο του οποίου έχουμε την εμφάνιση (-) της γυροσκοπικής </a:t>
            </a:r>
            <a:r>
              <a:rPr lang="el-GR" dirty="0" err="1"/>
              <a:t>σκλήρηνσης</a:t>
            </a:r>
            <a:r>
              <a:rPr lang="el-GR" dirty="0"/>
              <a:t>.</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13</a:t>
            </a:fld>
            <a:endParaRPr lang="en-US"/>
          </a:p>
        </p:txBody>
      </p:sp>
    </p:spTree>
    <p:extLst>
      <p:ext uri="{BB962C8B-B14F-4D97-AF65-F5344CB8AC3E}">
        <p14:creationId xmlns:p14="http://schemas.microsoft.com/office/powerpoint/2010/main" val="711343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Για την επίλυση των ολοκληρωμάτων, </a:t>
            </a:r>
            <a:r>
              <a:rPr lang="en-US" dirty="0"/>
              <a:t>(-)</a:t>
            </a:r>
            <a:r>
              <a:rPr lang="el-GR" dirty="0"/>
              <a:t>εφαρμόζουμε αριθμητική ολοκλήρωση κατά </a:t>
            </a:r>
            <a:r>
              <a:rPr lang="en-US" dirty="0"/>
              <a:t>Gauss. (-)</a:t>
            </a:r>
            <a:r>
              <a:rPr lang="el-GR" dirty="0"/>
              <a:t>Ενώ για την χρονική διακριτοποίηση των εξισώσεων εφαρμόζουμε το σχήμα του </a:t>
            </a:r>
            <a:r>
              <a:rPr lang="en-US" dirty="0"/>
              <a:t>Newmark.</a:t>
            </a:r>
            <a:endParaRPr lang="el-GR" dirty="0"/>
          </a:p>
          <a:p>
            <a:r>
              <a:rPr lang="el-GR" dirty="0"/>
              <a:t>(-)</a:t>
            </a:r>
            <a:r>
              <a:rPr lang="en-US" dirty="0"/>
              <a:t>(-)</a:t>
            </a:r>
            <a:r>
              <a:rPr lang="el-GR" dirty="0"/>
              <a:t>Για την επικοινωνία των υποσυστημάτων του ρευστού και της κατασκευής, χρησιμοποιούμε την μέθοδο </a:t>
            </a:r>
            <a:r>
              <a:rPr lang="en-US" dirty="0"/>
              <a:t>spring based smoothing </a:t>
            </a:r>
            <a:endParaRPr lang="el-GR"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14</a:t>
            </a:fld>
            <a:endParaRPr lang="en-US"/>
          </a:p>
        </p:txBody>
      </p:sp>
    </p:spTree>
    <p:extLst>
      <p:ext uri="{BB962C8B-B14F-4D97-AF65-F5344CB8AC3E}">
        <p14:creationId xmlns:p14="http://schemas.microsoft.com/office/powerpoint/2010/main" val="432421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Διακριτοποιούμε την κατασκευή μας με γραμμικά τετράεδρα. Επιλέγουμε μεγαλύτερη πύκνωση στις ακμές των πτερυγίων. </a:t>
            </a:r>
          </a:p>
          <a:p>
            <a:endParaRPr lang="el-GR" dirty="0"/>
          </a:p>
          <a:p>
            <a:r>
              <a:rPr lang="el-GR" dirty="0"/>
              <a:t>(-) στον πίνακα αυτό παρουσιάζονται οι διαστάσεις και οι δείκτες ποιότητας του πλέγματος.</a:t>
            </a:r>
          </a:p>
          <a:p>
            <a:endParaRPr lang="en-US" dirty="0"/>
          </a:p>
          <a:p>
            <a:r>
              <a:rPr lang="el-GR" dirty="0"/>
              <a:t>(-) Για τον προσδιορισμό των ασφαλών περιοχών λειτουργίας, κατασκευάζουμε το διάγραμμα </a:t>
            </a:r>
            <a:r>
              <a:rPr lang="en-US" dirty="0"/>
              <a:t>Campbell (-) </a:t>
            </a:r>
            <a:r>
              <a:rPr lang="el-GR" dirty="0"/>
              <a:t>. </a:t>
            </a:r>
          </a:p>
          <a:p>
            <a:endParaRPr lang="el-GR" dirty="0"/>
          </a:p>
          <a:p>
            <a:r>
              <a:rPr lang="el-GR" dirty="0"/>
              <a:t>Στο διάγραμμα βλέπουμε για ένα εύρος περιστροφικών ταχυτήτων, τις ιδιοσυχνότητες των τεσσάρων πρώτων ελαστικών ιδιομορφών αλλά και τις αρμονικές συνιστώσες των φορτίων για την προπέλα. Στα σημεία τομής αυτών των 2, υπάρχει ο κίνδυνος συντονισμού. </a:t>
            </a:r>
          </a:p>
          <a:p>
            <a:endParaRPr lang="el-GR" dirty="0"/>
          </a:p>
          <a:p>
            <a:r>
              <a:rPr lang="el-GR" dirty="0"/>
              <a:t>Για τις δικές μας </a:t>
            </a:r>
            <a:r>
              <a:rPr lang="el-GR" dirty="0" err="1"/>
              <a:t>τωρα</a:t>
            </a:r>
            <a:r>
              <a:rPr lang="el-GR" dirty="0"/>
              <a:t> συνθήκες προσομοίωσης με </a:t>
            </a:r>
            <a:r>
              <a:rPr lang="el-GR" dirty="0" err="1"/>
              <a:t>διακεκκομένη</a:t>
            </a:r>
            <a:r>
              <a:rPr lang="el-GR" dirty="0"/>
              <a:t> </a:t>
            </a:r>
            <a:r>
              <a:rPr lang="el-GR" dirty="0" err="1"/>
              <a:t>γράμμη</a:t>
            </a:r>
            <a:r>
              <a:rPr lang="el-GR" dirty="0"/>
              <a:t>, βλέπουμε ότι η 2</a:t>
            </a:r>
            <a:r>
              <a:rPr lang="en-US" dirty="0"/>
              <a:t>P </a:t>
            </a:r>
            <a:r>
              <a:rPr lang="el-GR" dirty="0"/>
              <a:t>συνιστώσα πλησιάζει αρκετά στον συντονισμό με την 1</a:t>
            </a:r>
            <a:r>
              <a:rPr lang="el-GR" baseline="30000" dirty="0"/>
              <a:t>η</a:t>
            </a:r>
            <a:r>
              <a:rPr lang="el-GR" dirty="0"/>
              <a:t> ιδιομορφή, εκεί επομένως περιμένουμε να δούμε μεγάλα πλάτη ταλάντωσης.</a:t>
            </a:r>
          </a:p>
          <a:p>
            <a:r>
              <a:rPr lang="el-GR" dirty="0"/>
              <a:t>(-)Παρουσιάζουμε επιπλέον τις 4 πρώτες ελαστικές ιδιομορφές, όπου βλέπουμε ότι στην 1</a:t>
            </a:r>
            <a:r>
              <a:rPr lang="el-GR" baseline="30000" dirty="0"/>
              <a:t>η</a:t>
            </a:r>
            <a:r>
              <a:rPr lang="el-GR" dirty="0"/>
              <a:t> 2</a:t>
            </a:r>
            <a:r>
              <a:rPr lang="el-GR" baseline="30000" dirty="0"/>
              <a:t>η</a:t>
            </a:r>
            <a:r>
              <a:rPr lang="el-GR" dirty="0"/>
              <a:t> και 4</a:t>
            </a:r>
            <a:r>
              <a:rPr lang="el-GR" baseline="30000" dirty="0"/>
              <a:t>η</a:t>
            </a:r>
            <a:r>
              <a:rPr lang="el-GR" dirty="0"/>
              <a:t> έχουμε κάμψη κάθετα στο επίπεδο περιστροφής, ενώ στην 3</a:t>
            </a:r>
            <a:r>
              <a:rPr lang="el-GR" baseline="30000" dirty="0"/>
              <a:t>η</a:t>
            </a:r>
            <a:r>
              <a:rPr lang="el-GR" dirty="0"/>
              <a:t> έχουμε κάμψη επάνω στο επίπεδο αυτό.</a:t>
            </a:r>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15</a:t>
            </a:fld>
            <a:endParaRPr lang="en-US"/>
          </a:p>
        </p:txBody>
      </p:sp>
    </p:spTree>
    <p:extLst>
      <p:ext uri="{BB962C8B-B14F-4D97-AF65-F5344CB8AC3E}">
        <p14:creationId xmlns:p14="http://schemas.microsoft.com/office/powerpoint/2010/main" val="25758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Η ΄παραμορφωσιμότητα της κατασκευής εισάγεται αφού η λύση του ροϊκού πεδίου (-) έχει συγκλίνει πλήρως. Επιτυγχάνουμε (-) την μόνιμη κατάσταση μετά από 8 περιστροφές για την προπέλα. </a:t>
            </a:r>
          </a:p>
          <a:p>
            <a:endParaRPr lang="el-GR" dirty="0"/>
          </a:p>
          <a:p>
            <a:r>
              <a:rPr lang="el-GR" dirty="0"/>
              <a:t>(-) Στο σχήμα αυτό παρουσιάζουμε τις </a:t>
            </a:r>
            <a:r>
              <a:rPr lang="el-GR" dirty="0" err="1"/>
              <a:t>απορκίσεις</a:t>
            </a:r>
            <a:r>
              <a:rPr lang="el-GR" dirty="0"/>
              <a:t> των ροπών στον άξονα περιστροφής και κάθετα σε αυτόν. Βλέπουμε ότι έχει αυξηθεί η πολυπλοκότητα των διαγραμμάτων αλλά η περιοδικότητα των φορτίων παραμένει ίδια. </a:t>
            </a:r>
          </a:p>
          <a:p>
            <a:endParaRPr lang="el-GR" dirty="0"/>
          </a:p>
          <a:p>
            <a:r>
              <a:rPr lang="el-GR" dirty="0"/>
              <a:t>(-) Για την αεροελαστική απόκριση της κατασκευής, βλέπουμε </a:t>
            </a:r>
            <a:r>
              <a:rPr lang="el-GR" dirty="0" err="1"/>
              <a:t>αριχκά</a:t>
            </a:r>
            <a:r>
              <a:rPr lang="el-GR" dirty="0"/>
              <a:t> την μέγιστη μετατόπιση και την μόνιμη κατάσταση του συστήματος. Τα μεγάλα εύρη στην αρχή των διαγραμμάτων οφείλονται στην έναρξη εφαρμογής της κεντρομόλου δύναμης.</a:t>
            </a:r>
          </a:p>
          <a:p>
            <a:endParaRPr lang="el-GR" dirty="0"/>
          </a:p>
          <a:p>
            <a:r>
              <a:rPr lang="el-GR" dirty="0"/>
              <a:t>(-) Στα από κάτω διαγράμματα βλέπουμε τις αποκρίσεις για σημείο στο </a:t>
            </a:r>
            <a:r>
              <a:rPr lang="en-US" dirty="0"/>
              <a:t>leading edge </a:t>
            </a:r>
            <a:r>
              <a:rPr lang="el-GR" dirty="0"/>
              <a:t>όπου εκεί εμφανίζονται οι μεγαλύτερες μετατοπίσεις. Επίσης φαίνεται τόσο η περιοδικότητα όσο και η τάξη μεγέθους. Αυξανόμενων των φορτίων αυξάνονται και οι τιμές των μετατοπίσεων. </a:t>
            </a:r>
          </a:p>
          <a:p>
            <a:endParaRPr lang="el-GR"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16</a:t>
            </a:fld>
            <a:endParaRPr lang="en-US"/>
          </a:p>
        </p:txBody>
      </p:sp>
    </p:spTree>
    <p:extLst>
      <p:ext uri="{BB962C8B-B14F-4D97-AF65-F5344CB8AC3E}">
        <p14:creationId xmlns:p14="http://schemas.microsoft.com/office/powerpoint/2010/main" val="2086679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Εδώ πέρα βλέπουμε τις αποκρίσεις των μετατοπίσεων για το σύστημα αλληλεπίδρασης και το σύστημα χωρίς τις αεροδυναμικές δυνάμεις. Με την εισαγωγή των αεροδυναμικών δυνάμεων επιτυγχάνουμε την μόνιμη κατάσταση ταχύτερα λόγο της αεροδυναμικής απόσβεσης που εισάγεται, αλλά οι δυνάμεις αυτές λειτουργούν ως πηγή διέγερσης. Έτσι καταλήγουμε σε σταθερή ταλάντωση. </a:t>
            </a:r>
          </a:p>
          <a:p>
            <a:endParaRPr lang="el-GR" dirty="0"/>
          </a:p>
          <a:p>
            <a:r>
              <a:rPr lang="el-GR" dirty="0"/>
              <a:t>Ενώ χωρίς τα φορτία αυτά καταλήγουμε σε μια σταθερή τιμή. </a:t>
            </a:r>
          </a:p>
          <a:p>
            <a:endParaRPr lang="el-GR" dirty="0"/>
          </a:p>
          <a:p>
            <a:r>
              <a:rPr lang="el-GR" dirty="0"/>
              <a:t>(-) Επιπλέον παρατηρούμε τα διαγράμματα για τις ισοδύναμες τάσεις </a:t>
            </a:r>
            <a:r>
              <a:rPr lang="en-US" dirty="0"/>
              <a:t>von mises, </a:t>
            </a:r>
            <a:r>
              <a:rPr lang="el-GR" dirty="0"/>
              <a:t>όπου οι τάξεις μεγέθους είναι αντίστοιχες του μεγέθους των </a:t>
            </a:r>
            <a:r>
              <a:rPr lang="el-GR" dirty="0" err="1"/>
              <a:t>αναπυσσόμενων</a:t>
            </a:r>
            <a:r>
              <a:rPr lang="el-GR" dirty="0"/>
              <a:t> φορτίων.(-) Στα δεξιά βλέπουμε υπό κλίμακα, για το ένα πτερύγιο της προπέλας, τις μετατοπίσεις και τα μεγέθη των ισοδύναμων τάσεων.</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17</a:t>
            </a:fld>
            <a:endParaRPr lang="en-US"/>
          </a:p>
        </p:txBody>
      </p:sp>
    </p:spTree>
    <p:extLst>
      <p:ext uri="{BB962C8B-B14F-4D97-AF65-F5344CB8AC3E}">
        <p14:creationId xmlns:p14="http://schemas.microsoft.com/office/powerpoint/2010/main" val="2802787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Συγκρίνοντας τα διαφορετικά μοντέλα, βλέπουμε ότι στην </a:t>
            </a:r>
            <a:r>
              <a:rPr lang="en-US" dirty="0"/>
              <a:t>CFD </a:t>
            </a:r>
            <a:r>
              <a:rPr lang="el-GR" dirty="0"/>
              <a:t>ανάλυση υπολογίζονται μεγαλύτερα πλάτη για τα φορτία. Συγκεκριμένα με το κίτρινο χρώμα στο αεροελαστικό πρόβλημα τα πλάτη ταλάντωσης για την στατική ΄φόρτιση </a:t>
            </a:r>
            <a:r>
              <a:rPr lang="en-US" dirty="0"/>
              <a:t>0P </a:t>
            </a:r>
            <a:r>
              <a:rPr lang="el-GR" dirty="0"/>
              <a:t>προκύπτουν πολύ μικρότερα. Η παραμόρφωση της κατασκευής οδηγεί σε μια πιο ομοιόμορφη κατανομή των δυνάμεων και έτσι σε μικρότερες ροπές </a:t>
            </a:r>
            <a:r>
              <a:rPr lang="en-US" dirty="0"/>
              <a:t>, </a:t>
            </a:r>
            <a:r>
              <a:rPr lang="el-GR" dirty="0"/>
              <a:t>επιπλέον λειτουργεί ως μια μορφή απορρόφησης ενέργειας για τα φορτία.</a:t>
            </a:r>
          </a:p>
          <a:p>
            <a:endParaRPr lang="el-GR" dirty="0"/>
          </a:p>
          <a:p>
            <a:r>
              <a:rPr lang="el-GR" dirty="0"/>
              <a:t>Οι 2</a:t>
            </a:r>
            <a:r>
              <a:rPr lang="en-US" dirty="0"/>
              <a:t>P</a:t>
            </a:r>
            <a:r>
              <a:rPr lang="el-GR" dirty="0"/>
              <a:t> συνιστώσες που είναι και οι σημαντικότερες διατηρούν την τάξη μεγέθους τους.</a:t>
            </a:r>
          </a:p>
          <a:p>
            <a:r>
              <a:rPr lang="el-GR" dirty="0"/>
              <a:t>(-) Στα διαγράμματα βλέπουμε τις κατανομές του συντελεστή πίεσης σε επιλεγμένες διατομές των πτερυγίων, για τα 2 διαφορετικά μοντέλα. Η μικρή μείωση των συντελεστών για το αεροελαστικό πρόβλημα οφείλεται στην μεταβολή της γωνίας </a:t>
            </a:r>
            <a:r>
              <a:rPr lang="en-US" dirty="0"/>
              <a:t>Pitch </a:t>
            </a:r>
            <a:r>
              <a:rPr lang="el-GR" dirty="0"/>
              <a:t>Λόγο παραμόρφωσης.(-) όπου με βάση τους υπολογισμούς έχουμε μείωση κατά 0.21 μοίρες. </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18</a:t>
            </a:fld>
            <a:endParaRPr lang="en-US"/>
          </a:p>
        </p:txBody>
      </p:sp>
    </p:spTree>
    <p:extLst>
      <p:ext uri="{BB962C8B-B14F-4D97-AF65-F5344CB8AC3E}">
        <p14:creationId xmlns:p14="http://schemas.microsoft.com/office/powerpoint/2010/main" val="842432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Στο τελευταίο κομμάτι διεξάγουμε μια παραμετρική μελέτη(-) για το δυναμικό αεροελαστικό φαινόμενο του </a:t>
            </a:r>
            <a:r>
              <a:rPr lang="en-US" dirty="0"/>
              <a:t>Whirl Flutter </a:t>
            </a:r>
            <a:r>
              <a:rPr lang="el-GR" dirty="0"/>
              <a:t>το οποίο οφείλεται στην ελαστική έδραση του κινητήρα πάνω στην πτέρυγα του αεροσκάφους. (-) Εξαιτίας της έδρασης, έχουμε την εμφάνιση 2 επιπλέων βαθμών ελευθερίας.</a:t>
            </a:r>
            <a:r>
              <a:rPr lang="en-US" dirty="0"/>
              <a:t> </a:t>
            </a:r>
            <a:r>
              <a:rPr lang="el-GR" dirty="0"/>
              <a:t>Λόγο της γυροσκοπικής μετάπτωσης, αναπτύσσονται(-) επιπλέων ροπές στους άξονες του επιπέδου περιστροφής, η οποίες οδηγούν στην σύζευξη των κινήσεων στους καινούργιους βαθμούς ελευθερίας, με αποτέλεσμα να έχουμε την χαρακτηριστική </a:t>
            </a:r>
            <a:r>
              <a:rPr lang="el-GR" dirty="0" err="1"/>
              <a:t>ελειπτική</a:t>
            </a:r>
            <a:r>
              <a:rPr lang="el-GR" dirty="0"/>
              <a:t> κίνηση(-). Αν η κίνηση δεν μπορέσει να αποσβεσθεί από τα χαρακτηριστικά του συστήματος,, οδηγούμαστε στην αστάθεια το οποίο έχει ως αποτέλεσμα μεγάλα πλάτη ταλάντωσης και κίνδυνο της ακεραιότητας της κατασκευής.</a:t>
            </a:r>
          </a:p>
          <a:p>
            <a:endParaRPr lang="el-GR" dirty="0"/>
          </a:p>
          <a:p>
            <a:r>
              <a:rPr lang="el-GR" dirty="0"/>
              <a:t>(-)Για την κατάστρωση των εξισώσεων του συστήματος, εφαρμόζουμε τις εξισώσεις του</a:t>
            </a:r>
            <a:r>
              <a:rPr lang="en-US" dirty="0"/>
              <a:t> Lagrange</a:t>
            </a:r>
            <a:r>
              <a:rPr lang="el-GR" dirty="0"/>
              <a:t>(-)</a:t>
            </a:r>
            <a:r>
              <a:rPr lang="en-US" dirty="0"/>
              <a:t>, </a:t>
            </a:r>
            <a:r>
              <a:rPr lang="el-GR" dirty="0"/>
              <a:t>ενώ για τις εκφράσεις των αεροδυναμικών δυνάμεων και ροπών εφαρμόζουμε(-) την Θεωρία </a:t>
            </a:r>
            <a:r>
              <a:rPr lang="en-US" dirty="0"/>
              <a:t>Strip Theory.</a:t>
            </a:r>
            <a:r>
              <a:rPr lang="el-GR" dirty="0"/>
              <a:t> (-)Τελικά καταλήγουμε σε ένα σύστημα 2 </a:t>
            </a:r>
            <a:r>
              <a:rPr lang="el-GR" dirty="0" err="1"/>
              <a:t>εξιώσεων</a:t>
            </a:r>
            <a:r>
              <a:rPr lang="el-GR" dirty="0"/>
              <a:t> με μη συμμετρικά μητρώα. Για την παραγωγή των διαγραμμάτων για τα όρια ευστάθειας</a:t>
            </a:r>
            <a:r>
              <a:rPr lang="en-US" dirty="0"/>
              <a:t> </a:t>
            </a:r>
            <a:r>
              <a:rPr lang="el-GR" dirty="0"/>
              <a:t>και την απόκριση του συστήματος, εφαρμόζουμε την μέθοδο ανάλυσης ιδιομορφών.</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19</a:t>
            </a:fld>
            <a:endParaRPr lang="en-US"/>
          </a:p>
        </p:txBody>
      </p:sp>
    </p:spTree>
    <p:extLst>
      <p:ext uri="{BB962C8B-B14F-4D97-AF65-F5344CB8AC3E}">
        <p14:creationId xmlns:p14="http://schemas.microsoft.com/office/powerpoint/2010/main" val="277784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dirty="0"/>
              <a:t>Για τα περιεχόμενα της παρουσίασης </a:t>
            </a:r>
          </a:p>
          <a:p>
            <a:r>
              <a:rPr lang="el-GR" sz="1200" dirty="0"/>
              <a:t>Αρχικά θα αναφερθούμε στο αντικείμενο της εργασίας, τους στόχους και τα φαινόμενα που μελετάμε. </a:t>
            </a:r>
          </a:p>
          <a:p>
            <a:r>
              <a:rPr lang="el-GR" sz="1200" dirty="0"/>
              <a:t>Στην 2</a:t>
            </a:r>
            <a:r>
              <a:rPr lang="el-GR" sz="1200" baseline="30000" dirty="0"/>
              <a:t>η</a:t>
            </a:r>
            <a:r>
              <a:rPr lang="el-GR" sz="1200" dirty="0"/>
              <a:t> ενότητα ασχολούμαστε με τον σχεδιασμό και τον τρόπο λειτουργίας της προπέλας. και</a:t>
            </a:r>
          </a:p>
          <a:p>
            <a:r>
              <a:rPr lang="el-GR" sz="1200" dirty="0"/>
              <a:t>Στην συνέχεια με την θεώρηση στερεής προπέλας, αναλύουμε ρευστομηχανικό πρόβλημα.</a:t>
            </a:r>
          </a:p>
          <a:p>
            <a:r>
              <a:rPr lang="el-GR" sz="1200" dirty="0"/>
              <a:t>Στην 4</a:t>
            </a:r>
            <a:r>
              <a:rPr lang="el-GR" sz="1200" baseline="30000" dirty="0"/>
              <a:t>η</a:t>
            </a:r>
            <a:r>
              <a:rPr lang="el-GR" sz="1200" dirty="0"/>
              <a:t> ενότητα εισάγουμε την παραμορφωσιμότητα της κατασκευής και </a:t>
            </a:r>
            <a:r>
              <a:rPr lang="el-GR" dirty="0" err="1"/>
              <a:t>επιλυόυμε</a:t>
            </a:r>
            <a:r>
              <a:rPr lang="el-GR" dirty="0"/>
              <a:t> το αεροελαστικό μοντέλο. </a:t>
            </a:r>
          </a:p>
          <a:p>
            <a:r>
              <a:rPr lang="el-GR" dirty="0"/>
              <a:t>Ενώ στο τελευταίο κομμάτι διεξάγουμε μια παραμετρική ανάλυση ευστάθειας για το φαινόμενο </a:t>
            </a:r>
            <a:r>
              <a:rPr lang="en-US" dirty="0"/>
              <a:t>Whirl Flutter </a:t>
            </a:r>
            <a:r>
              <a:rPr lang="el-GR" dirty="0"/>
              <a:t>(-).</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2</a:t>
            </a:fld>
            <a:endParaRPr lang="en-US"/>
          </a:p>
        </p:txBody>
      </p:sp>
    </p:spTree>
    <p:extLst>
      <p:ext uri="{BB962C8B-B14F-4D97-AF65-F5344CB8AC3E}">
        <p14:creationId xmlns:p14="http://schemas.microsoft.com/office/powerpoint/2010/main" val="140011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Στον Πίνακα παρουσιάζονται οι συντελεστές που χρησιμοποιούμε για την παραγωγή των διαγραμμάτων. Οι άξονες των διαγραμμάτων είναι εκφρασμένοι ως προς τις ανεξάρτητες ιδιοσυχνότητες των 2 βαθμών ελευθερίας</a:t>
            </a:r>
            <a:r>
              <a:rPr lang="en-US" dirty="0"/>
              <a:t> (-)</a:t>
            </a:r>
            <a:r>
              <a:rPr lang="el-GR" dirty="0"/>
              <a:t> (-) </a:t>
            </a:r>
            <a:r>
              <a:rPr lang="en-US" dirty="0"/>
              <a:t>.</a:t>
            </a:r>
            <a:endParaRPr lang="el-GR" dirty="0"/>
          </a:p>
          <a:p>
            <a:endParaRPr lang="el-GR" dirty="0"/>
          </a:p>
          <a:p>
            <a:r>
              <a:rPr lang="en-US" dirty="0"/>
              <a:t> (-) </a:t>
            </a:r>
            <a:r>
              <a:rPr lang="el-GR" dirty="0"/>
              <a:t>Στο διάγραμμα αυτό διακρίνουμε τις περιοχές ευστάθειας, αστάθειας </a:t>
            </a:r>
            <a:r>
              <a:rPr lang="en-US" dirty="0"/>
              <a:t>whirl flutter </a:t>
            </a:r>
            <a:r>
              <a:rPr lang="el-GR" dirty="0"/>
              <a:t>και αστάθειας </a:t>
            </a:r>
            <a:r>
              <a:rPr lang="en-US" dirty="0"/>
              <a:t>Static Divergence.</a:t>
            </a:r>
            <a:r>
              <a:rPr lang="el-GR" dirty="0"/>
              <a:t> Η διαφορά των 2 τελευταίων είναι ότι για τον ελλειπτικό στροβιλισμό έχουμε ταλάντωση με αυξανόμενα πλάτη ενώ για την στατική απόκλιση</a:t>
            </a:r>
            <a:r>
              <a:rPr lang="en-US" dirty="0"/>
              <a:t> </a:t>
            </a:r>
            <a:r>
              <a:rPr lang="el-GR" dirty="0"/>
              <a:t>έχουμε τουλάχιστον για έναν από τους 2 βαθμούς ελευθερίας, αυξανόμενο με τον χρόνο πλάτος χωρίς ταλάντωση. (-) </a:t>
            </a:r>
            <a:r>
              <a:rPr lang="el-GR" dirty="0" err="1"/>
              <a:t>Παραητρούμε</a:t>
            </a:r>
            <a:r>
              <a:rPr lang="el-GR" dirty="0"/>
              <a:t> ότι για αυξανόμενη ταχύτητα αεροσκάφους ή μείωση της περιστροφικής </a:t>
            </a:r>
            <a:r>
              <a:rPr lang="el-GR" dirty="0" err="1"/>
              <a:t>ταχύητας</a:t>
            </a:r>
            <a:r>
              <a:rPr lang="el-GR" dirty="0"/>
              <a:t> έχουμε, λόγο μεγαλύτερων φορτίων, μείωση της περιοχής ευστάθειας για την προπέλα.</a:t>
            </a:r>
            <a:r>
              <a:rPr lang="en-US" dirty="0"/>
              <a:t> </a:t>
            </a:r>
            <a:r>
              <a:rPr lang="el-GR" dirty="0"/>
              <a:t>(-) Για συμμετρική στιβαρότητα μπορούμε να δούμε ότι έχουμε την κρισιμότερη κατάσταση για το </a:t>
            </a:r>
            <a:r>
              <a:rPr lang="en-US" dirty="0"/>
              <a:t>whirl flutter.</a:t>
            </a:r>
          </a:p>
          <a:p>
            <a:r>
              <a:rPr lang="el-GR" dirty="0"/>
              <a:t>(-) Αντίστοιχα μείωση του συντελεστή απόσβεσης στην έδραση έχει ως αποτέλεσμα την μείωση της περιοχής ευστάθειας. </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20</a:t>
            </a:fld>
            <a:endParaRPr lang="en-US"/>
          </a:p>
        </p:txBody>
      </p:sp>
    </p:spTree>
    <p:extLst>
      <p:ext uri="{BB962C8B-B14F-4D97-AF65-F5344CB8AC3E}">
        <p14:creationId xmlns:p14="http://schemas.microsoft.com/office/powerpoint/2010/main" val="1095880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Για να μπορέσουμε να αντιληφθούμε την σημασία των διαφορετικών περιοχών, παρουσιάζουμε την τροχιά της πλήμνης της προπέλας, επάνω στο επίπεδο περιστροφής για λειτουργία σε διαφορετικές περιοχές ευστάθειας/αστάθειας.(-)</a:t>
            </a:r>
            <a:r>
              <a:rPr lang="en-US" dirty="0"/>
              <a:t> (-) </a:t>
            </a:r>
            <a:r>
              <a:rPr lang="el-GR" dirty="0"/>
              <a:t> Για την παραγωγή των διαγραμμάτων </a:t>
            </a:r>
            <a:r>
              <a:rPr lang="el-GR" dirty="0" err="1"/>
              <a:t>είσάγουμε</a:t>
            </a:r>
            <a:r>
              <a:rPr lang="el-GR" dirty="0"/>
              <a:t> μια μικρή διαταραχή ως προς τον έναν εκ των δύο βαθμών ελευθερίας, και παρατηρούμε αν το σύστημα καταφέρει να αποσβέσει την διαταραχή αυτή. Για το διάγραμμα στα αριστερά βλέπουμε ότι η </a:t>
            </a:r>
            <a:r>
              <a:rPr lang="el-GR" dirty="0" err="1"/>
              <a:t>πλύμνη</a:t>
            </a:r>
            <a:r>
              <a:rPr lang="el-GR" dirty="0"/>
              <a:t> </a:t>
            </a:r>
            <a:r>
              <a:rPr lang="el-GR" dirty="0" err="1"/>
              <a:t>κινήτε</a:t>
            </a:r>
            <a:r>
              <a:rPr lang="el-GR" dirty="0"/>
              <a:t> προς το σημείο ισορροπίας στο κέντρο. Ενώ στο διάγραμμα στα δεξιά, για μικρότερες στιβαρότητες στην έδραση, η προπέλα εκτελεί την χαρακτηριστική </a:t>
            </a:r>
            <a:r>
              <a:rPr lang="el-GR" dirty="0" err="1"/>
              <a:t>ελειπτική</a:t>
            </a:r>
            <a:r>
              <a:rPr lang="el-GR" dirty="0"/>
              <a:t> κίνηση με αυξανόμενο πλάτη ταλάντωσης. </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21</a:t>
            </a:fld>
            <a:endParaRPr lang="en-US"/>
          </a:p>
        </p:txBody>
      </p:sp>
    </p:spTree>
    <p:extLst>
      <p:ext uri="{BB962C8B-B14F-4D97-AF65-F5344CB8AC3E}">
        <p14:creationId xmlns:p14="http://schemas.microsoft.com/office/powerpoint/2010/main" val="1977721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Για την κατάσταση (-) Οριακής ευστάθειας στο αριστερά διάγραμμα βλέπουμε ότι εκτελείται μια περίπλοκη </a:t>
            </a:r>
            <a:r>
              <a:rPr lang="el-GR" dirty="0" err="1"/>
              <a:t>ελειπτική</a:t>
            </a:r>
            <a:r>
              <a:rPr lang="el-GR" dirty="0"/>
              <a:t> κίνηση γύρο από το σημείο ισορροπίας στο 0,0 χωρίς να έχουμε περαιτέρω αύξηση των ταλαντώσεων.</a:t>
            </a:r>
          </a:p>
          <a:p>
            <a:r>
              <a:rPr lang="el-GR" dirty="0"/>
              <a:t>(-)Για την περιοχή της στατικής απόκλισης έχουμε ως προς τον ένα βαθμό ελευθερίας συνεχή αύξηση του πλάτους χωρίς να εκτελείτε ταλάντωση. Γενικά για τις 4 καταστάσεις που παρουσιάσαμε, μπορούμε να πούμε ότι η μορφή των διαγραμμάτων αλλά και η ταχύτητα αύξησης των ταλαντώσεων έχουν πολύ μεγάλη εξάρτηση από τις παραμέτρους προσομοίωσης. </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22</a:t>
            </a:fld>
            <a:endParaRPr lang="en-US"/>
          </a:p>
        </p:txBody>
      </p:sp>
    </p:spTree>
    <p:extLst>
      <p:ext uri="{BB962C8B-B14F-4D97-AF65-F5344CB8AC3E}">
        <p14:creationId xmlns:p14="http://schemas.microsoft.com/office/powerpoint/2010/main" val="2057502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Κλείνοντας την παρουσίαση, μπορούμε να πούμε </a:t>
            </a:r>
          </a:p>
          <a:p>
            <a:r>
              <a:rPr lang="el-GR" dirty="0"/>
              <a:t>ότι για </a:t>
            </a:r>
            <a:r>
              <a:rPr lang="el-GR" dirty="0" err="1"/>
              <a:t>μοντελοποιήσεις</a:t>
            </a:r>
            <a:r>
              <a:rPr lang="el-GR" dirty="0"/>
              <a:t> αλληλεπίδρασης οι χρόνοι επίλυσης μπορούν να γίνουν απαγορευτικοί.</a:t>
            </a:r>
          </a:p>
          <a:p>
            <a:r>
              <a:rPr lang="el-GR" dirty="0"/>
              <a:t>Επιπλέον Διαπιστώσαμε ότι  η δυναμική φύση των φορτίσεων θα πρέπει να μελετάτε.</a:t>
            </a:r>
          </a:p>
          <a:p>
            <a:r>
              <a:rPr lang="el-GR" dirty="0"/>
              <a:t>Ακόμα Για την σωστή επιλογή των χαρακτηριστικών λειτουργίας αλλά και πρόβλεψη της συμπεριφοράς της κατασκευής απαιτείται να λαμβάνεται υπόψη το φαινόμενο της γυροσκοπικής σκλήρυνσης. </a:t>
            </a:r>
          </a:p>
          <a:p>
            <a:r>
              <a:rPr lang="el-GR" dirty="0"/>
              <a:t>Σχετικά με τα διαφορετικά μοντέλα, το ακριβέστερο αεροελαστικό σύστημα είναι απαραίτητο να μελετάται σε εφαρμογές </a:t>
            </a:r>
            <a:r>
              <a:rPr lang="el-GR" dirty="0" err="1"/>
              <a:t>αεροπλοϊας</a:t>
            </a:r>
            <a:r>
              <a:rPr lang="el-GR" dirty="0"/>
              <a:t> για τον ακριβής υπολογισμό της λύσης.</a:t>
            </a:r>
          </a:p>
          <a:p>
            <a:r>
              <a:rPr lang="el-GR" dirty="0"/>
              <a:t>Και τέλος παρατηρήσαμε τα μεγάλα εύρη και την καταστροφική συμπεριφορά που μπορούν να προκαλέσουν τα φαινόμενα αστάθειας.  </a:t>
            </a:r>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23</a:t>
            </a:fld>
            <a:endParaRPr lang="en-US"/>
          </a:p>
        </p:txBody>
      </p:sp>
    </p:spTree>
    <p:extLst>
      <p:ext uri="{BB962C8B-B14F-4D97-AF65-F5344CB8AC3E}">
        <p14:creationId xmlns:p14="http://schemas.microsoft.com/office/powerpoint/2010/main" val="271944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Εδώ </a:t>
            </a:r>
            <a:r>
              <a:rPr lang="el-GR" dirty="0" err="1"/>
              <a:t>περα</a:t>
            </a:r>
            <a:r>
              <a:rPr lang="el-GR" dirty="0"/>
              <a:t> παρουσιάζουμε κάποια ενδεικτική βιβλιογραφία </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24</a:t>
            </a:fld>
            <a:endParaRPr lang="en-US"/>
          </a:p>
        </p:txBody>
      </p:sp>
    </p:spTree>
    <p:extLst>
      <p:ext uri="{BB962C8B-B14F-4D97-AF65-F5344CB8AC3E}">
        <p14:creationId xmlns:p14="http://schemas.microsoft.com/office/powerpoint/2010/main" val="1286518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000" dirty="0"/>
              <a:t>Ευχαριστώ πολύ για την προσοχή σας, είμαι στην διάθεσή σας για οποιαδήποτε ερώτηση υπάρχει.</a:t>
            </a:r>
            <a:endParaRPr lang="en-US" sz="1000" dirty="0"/>
          </a:p>
          <a:p>
            <a:endParaRPr lang="en-US" sz="1000"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25</a:t>
            </a:fld>
            <a:endParaRPr lang="en-US"/>
          </a:p>
        </p:txBody>
      </p:sp>
    </p:spTree>
    <p:extLst>
      <p:ext uri="{BB962C8B-B14F-4D97-AF65-F5344CB8AC3E}">
        <p14:creationId xmlns:p14="http://schemas.microsoft.com/office/powerpoint/2010/main" val="3873241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(-)Σκοπός μας στην παρούσα εργασία είναι ο σχεδιασμός μιας προπέλας πραγματικών εφαρμογών, η οποία θα ικανοποιεί κάποια βασικά κριτήρια</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 Επιπλέον μελετάμε τα αναπτυσσόμενα αεροδυναμικά φορτία και τα αναλύουμε στο πεδίο της συχνότητας</a:t>
            </a:r>
          </a:p>
          <a:p>
            <a:r>
              <a:rPr lang="el-GR" dirty="0"/>
              <a:t>(-) Ερχόμαστε σε επαφή με τα απαραίτητα θεωρητικά και υπολογιστικά εργαλεία. </a:t>
            </a:r>
          </a:p>
          <a:p>
            <a:r>
              <a:rPr lang="el-GR" dirty="0"/>
              <a:t>(-) Ακόμα γίνονται γνώριμες οι ιδιαιτερότητες και δυσκολίες που εμφανίζονται στην </a:t>
            </a:r>
            <a:r>
              <a:rPr lang="el-GR" dirty="0" err="1"/>
              <a:t>μοντελοποιήση</a:t>
            </a:r>
            <a:r>
              <a:rPr lang="el-GR" dirty="0"/>
              <a:t> και επίλυση προβλημάτων αλληλεπίδραση.</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 και μελετάμε την αεροελαστική απόκριση αυτών </a:t>
            </a:r>
          </a:p>
          <a:p>
            <a:r>
              <a:rPr lang="el-GR" dirty="0"/>
              <a:t>(-) και τέλος μέσα από την εργασία αυτή γνωρίζουμε την σημασία και </a:t>
            </a:r>
            <a:r>
              <a:rPr lang="el-GR" dirty="0" err="1"/>
              <a:t>επικυνδινότητα</a:t>
            </a:r>
            <a:r>
              <a:rPr lang="el-GR" dirty="0"/>
              <a:t> της δυναμικής αστάθειας.</a:t>
            </a:r>
          </a:p>
          <a:p>
            <a:r>
              <a:rPr lang="el-GR" dirty="0"/>
              <a:t> </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3</a:t>
            </a:fld>
            <a:endParaRPr lang="en-US"/>
          </a:p>
        </p:txBody>
      </p:sp>
    </p:spTree>
    <p:extLst>
      <p:ext uri="{BB962C8B-B14F-4D97-AF65-F5344CB8AC3E}">
        <p14:creationId xmlns:p14="http://schemas.microsoft.com/office/powerpoint/2010/main" val="553152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 Η προπέλα είναι μια συσκευή(-) που μετατρέπει την μηχανική ενέργεια στην δύναμη που ονομάζουμε ώση, επιταχύνοντας μια μάζα αέρα. (-) Οι προπέλες αποτελούνται από μια ή περισσότερες επιφάνειες άντωσης τα επονομαζόμενα πτερύγια</a:t>
            </a:r>
            <a:r>
              <a:rPr lang="en-US" dirty="0"/>
              <a:t>.</a:t>
            </a:r>
            <a:r>
              <a:rPr lang="el-GR" dirty="0"/>
              <a:t> </a:t>
            </a:r>
          </a:p>
          <a:p>
            <a:r>
              <a:rPr lang="el-GR" dirty="0"/>
              <a:t>(-) Για τον σχεδιασμό της προπέλας οφείλουμε να ακολουθήσουμε κάποια βασικά </a:t>
            </a:r>
            <a:r>
              <a:rPr lang="el-GR" dirty="0" err="1"/>
              <a:t>κρητήρια</a:t>
            </a:r>
            <a:r>
              <a:rPr lang="el-GR" dirty="0"/>
              <a:t>. </a:t>
            </a:r>
          </a:p>
          <a:p>
            <a:r>
              <a:rPr lang="el-GR" dirty="0"/>
              <a:t>(-) Η γωνία κλίσης για κάθε διατομή της πτέρυγας διαφοροποιείται</a:t>
            </a:r>
            <a:r>
              <a:rPr lang="en-US" dirty="0"/>
              <a:t> </a:t>
            </a:r>
            <a:r>
              <a:rPr lang="el-GR" dirty="0"/>
              <a:t>με στόχο την ομοιόμορφη κατανομή φορτίων.</a:t>
            </a:r>
            <a:endParaRPr lang="el-GR" sz="1200" dirty="0">
              <a:effectLst/>
              <a:latin typeface="Times New Roman" panose="02020603050405020304" pitchFamily="18" charset="0"/>
              <a:ea typeface="Times New Roman" panose="02020603050405020304" pitchFamily="18" charset="0"/>
            </a:endParaRPr>
          </a:p>
          <a:p>
            <a:r>
              <a:rPr lang="el-GR" sz="1200" dirty="0">
                <a:effectLst/>
                <a:latin typeface="Times New Roman" panose="02020603050405020304" pitchFamily="18" charset="0"/>
                <a:ea typeface="Times New Roman" panose="02020603050405020304" pitchFamily="18" charset="0"/>
              </a:rPr>
              <a:t>(-) Για την δική μας προπέλας χρησιμοποιούμε αεροτομές τύπου </a:t>
            </a:r>
            <a:r>
              <a:rPr lang="en-US" sz="1200" dirty="0">
                <a:effectLst/>
                <a:latin typeface="Times New Roman" panose="02020603050405020304" pitchFamily="18" charset="0"/>
                <a:ea typeface="Times New Roman" panose="02020603050405020304" pitchFamily="18" charset="0"/>
              </a:rPr>
              <a:t>Clark Y </a:t>
            </a:r>
            <a:r>
              <a:rPr lang="el-GR" sz="1200" dirty="0">
                <a:effectLst/>
                <a:latin typeface="Times New Roman" panose="02020603050405020304" pitchFamily="18" charset="0"/>
                <a:ea typeface="Times New Roman" panose="02020603050405020304" pitchFamily="18" charset="0"/>
              </a:rPr>
              <a:t>και </a:t>
            </a:r>
            <a:r>
              <a:rPr lang="en-US" sz="1200" dirty="0">
                <a:effectLst/>
                <a:latin typeface="Times New Roman" panose="02020603050405020304" pitchFamily="18" charset="0"/>
                <a:ea typeface="Times New Roman" panose="02020603050405020304" pitchFamily="18" charset="0"/>
              </a:rPr>
              <a:t>RAF 6. </a:t>
            </a:r>
            <a:endParaRPr lang="el-GR" sz="1200" dirty="0">
              <a:effectLst/>
              <a:latin typeface="Times New Roman" panose="02020603050405020304" pitchFamily="18" charset="0"/>
              <a:ea typeface="Times New Roman" panose="02020603050405020304" pitchFamily="18" charset="0"/>
            </a:endParaRPr>
          </a:p>
          <a:p>
            <a:r>
              <a:rPr lang="el-GR" sz="1200" dirty="0">
                <a:effectLst/>
                <a:latin typeface="Times New Roman" panose="02020603050405020304" pitchFamily="18" charset="0"/>
                <a:ea typeface="Times New Roman" panose="02020603050405020304" pitchFamily="18" charset="0"/>
              </a:rPr>
              <a:t>(-) Επιλέγουμε ως υλικό </a:t>
            </a:r>
            <a:r>
              <a:rPr lang="en-US" sz="1200" dirty="0" err="1">
                <a:effectLst/>
                <a:latin typeface="Times New Roman" panose="02020603050405020304" pitchFamily="18" charset="0"/>
                <a:ea typeface="Times New Roman" panose="02020603050405020304" pitchFamily="18" charset="0"/>
              </a:rPr>
              <a:t>aliiminium</a:t>
            </a:r>
            <a:r>
              <a:rPr lang="en-US" sz="1200" dirty="0">
                <a:effectLst/>
                <a:latin typeface="Times New Roman" panose="02020603050405020304" pitchFamily="18" charset="0"/>
                <a:ea typeface="Times New Roman" panose="02020603050405020304" pitchFamily="18" charset="0"/>
              </a:rPr>
              <a:t> alloy</a:t>
            </a:r>
            <a:r>
              <a:rPr lang="el-GR" sz="1200" dirty="0">
                <a:effectLst/>
                <a:latin typeface="Times New Roman" panose="02020603050405020304" pitchFamily="18" charset="0"/>
                <a:ea typeface="Times New Roman" panose="02020603050405020304" pitchFamily="18" charset="0"/>
              </a:rPr>
              <a:t> γενικού τύπου λόγο χαμηλού βάρους και κόστους .</a:t>
            </a:r>
          </a:p>
          <a:p>
            <a:r>
              <a:rPr lang="el-GR" sz="1200" dirty="0">
                <a:effectLst/>
                <a:latin typeface="Times New Roman" panose="02020603050405020304" pitchFamily="18" charset="0"/>
                <a:ea typeface="Times New Roman" panose="02020603050405020304" pitchFamily="18" charset="0"/>
              </a:rPr>
              <a:t>(-) Και η προπέλα μας έχει 2 πτερύγια και συνολική διάμετρο 2.2 μέτρο (-)</a:t>
            </a:r>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4</a:t>
            </a:fld>
            <a:endParaRPr lang="en-US"/>
          </a:p>
        </p:txBody>
      </p:sp>
    </p:spTree>
    <p:extLst>
      <p:ext uri="{BB962C8B-B14F-4D97-AF65-F5344CB8AC3E}">
        <p14:creationId xmlns:p14="http://schemas.microsoft.com/office/powerpoint/2010/main" val="3714255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 Στο σχήμα βλέπουμε τα διαγράμματα των γεωμετρικών διαστάσεων για πτερύγιο προπέλας που χρησιμοποιείται σε κινητήρα </a:t>
            </a:r>
            <a:r>
              <a:rPr lang="en-US" dirty="0"/>
              <a:t>turboprop</a:t>
            </a:r>
            <a:r>
              <a:rPr lang="el-GR" dirty="0"/>
              <a:t>. </a:t>
            </a:r>
          </a:p>
          <a:p>
            <a:endParaRPr lang="el-GR" dirty="0"/>
          </a:p>
          <a:p>
            <a:r>
              <a:rPr lang="el-GR" dirty="0"/>
              <a:t>(-) Ενώ στο Σχήμα στα δεξιά, βλέπουμε το δισδιάστατο σχέδιο της προπέλας, στο οποίο αναγράφονται κάποιες βασικές διαστάσεις. Επίσης βλέπουμε 4 τομές στο αριστερά πτερύγιο της προπέλας, όπου είναι ευδιάκριτη η διαφοροποίηση των διατομών από την βάση προς την κορυφή (-).</a:t>
            </a:r>
            <a:endParaRPr lang="en-US" dirty="0"/>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5</a:t>
            </a:fld>
            <a:endParaRPr lang="en-US"/>
          </a:p>
        </p:txBody>
      </p:sp>
    </p:spTree>
    <p:extLst>
      <p:ext uri="{BB962C8B-B14F-4D97-AF65-F5344CB8AC3E}">
        <p14:creationId xmlns:p14="http://schemas.microsoft.com/office/powerpoint/2010/main" val="1521406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H </a:t>
            </a:r>
            <a:r>
              <a:rPr lang="el-GR" sz="1800" dirty="0">
                <a:effectLst/>
                <a:latin typeface="Times New Roman" panose="02020603050405020304" pitchFamily="18" charset="0"/>
                <a:ea typeface="Calibri" panose="020F0502020204030204" pitchFamily="34" charset="0"/>
              </a:rPr>
              <a:t>προπέλα, μπορεί να θεωρηθεί ως μια περιστρεφόμενη πτέρυγα αεροσκάφους. Έτσι, παράγονται δυνάμεις άντωσης</a:t>
            </a:r>
            <a:r>
              <a:rPr lang="en-US" sz="1800" dirty="0">
                <a:effectLst/>
                <a:latin typeface="Times New Roman" panose="02020603050405020304" pitchFamily="18" charset="0"/>
                <a:ea typeface="Calibri" panose="020F0502020204030204" pitchFamily="34" charset="0"/>
              </a:rPr>
              <a:t>(-)</a:t>
            </a:r>
            <a:r>
              <a:rPr lang="el-GR" sz="1800" dirty="0">
                <a:effectLst/>
                <a:latin typeface="Times New Roman" panose="02020603050405020304" pitchFamily="18" charset="0"/>
                <a:ea typeface="Calibri" panose="020F0502020204030204" pitchFamily="34" charset="0"/>
              </a:rPr>
              <a:t> και οπισθελκούσας</a:t>
            </a:r>
            <a:r>
              <a:rPr lang="en-US" sz="1800" dirty="0">
                <a:effectLst/>
                <a:latin typeface="Times New Roman" panose="02020603050405020304" pitchFamily="18" charset="0"/>
                <a:ea typeface="Calibri" panose="020F0502020204030204" pitchFamily="34" charset="0"/>
              </a:rPr>
              <a:t>(-)</a:t>
            </a:r>
            <a:r>
              <a:rPr lang="el-GR" sz="1800" dirty="0">
                <a:effectLst/>
                <a:latin typeface="Times New Roman" panose="02020603050405020304" pitchFamily="18" charset="0"/>
                <a:ea typeface="Calibri" panose="020F0502020204030204" pitchFamily="34" charset="0"/>
              </a:rPr>
              <a:t> στις διατομές της </a:t>
            </a:r>
            <a:r>
              <a:rPr lang="el-GR" sz="1800" dirty="0" err="1">
                <a:effectLst/>
                <a:latin typeface="Times New Roman" panose="02020603050405020304" pitchFamily="18" charset="0"/>
                <a:ea typeface="Calibri" panose="020F0502020204030204" pitchFamily="34" charset="0"/>
              </a:rPr>
              <a:t>εμεις</a:t>
            </a:r>
            <a:r>
              <a:rPr lang="el-GR" sz="1800" dirty="0">
                <a:effectLst/>
                <a:latin typeface="Times New Roman" panose="02020603050405020304" pitchFamily="18" charset="0"/>
                <a:ea typeface="Calibri" panose="020F0502020204030204" pitchFamily="34" charset="0"/>
              </a:rPr>
              <a:t> Εκφράζουμε τις δυνάμεις, σε διευθύνσεις κάθετα </a:t>
            </a:r>
            <a:r>
              <a:rPr lang="el-GR" sz="1800" dirty="0">
                <a:solidFill>
                  <a:srgbClr val="0D0D0D"/>
                </a:solidFill>
                <a:effectLst/>
                <a:latin typeface="Times New Roman" panose="02020603050405020304" pitchFamily="18" charset="0"/>
                <a:ea typeface="Calibri" panose="020F0502020204030204" pitchFamily="34" charset="0"/>
              </a:rPr>
              <a:t>(-)</a:t>
            </a:r>
            <a:r>
              <a:rPr lang="el-GR" sz="1800" dirty="0">
                <a:effectLst/>
                <a:latin typeface="Times New Roman" panose="02020603050405020304" pitchFamily="18" charset="0"/>
                <a:ea typeface="Calibri" panose="020F0502020204030204" pitchFamily="34" charset="0"/>
              </a:rPr>
              <a:t> και παράλληλα(-) στο επίπεδο </a:t>
            </a:r>
            <a:r>
              <a:rPr lang="el-GR" sz="1800" dirty="0">
                <a:solidFill>
                  <a:srgbClr val="0D0D0D"/>
                </a:solidFill>
                <a:effectLst/>
                <a:latin typeface="Times New Roman" panose="02020603050405020304" pitchFamily="18" charset="0"/>
                <a:ea typeface="Calibri" panose="020F0502020204030204" pitchFamily="34" charset="0"/>
              </a:rPr>
              <a:t>περιστροφής</a:t>
            </a:r>
            <a:r>
              <a:rPr lang="el-GR"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 </a:t>
            </a:r>
            <a:r>
              <a:rPr lang="el-GR" sz="1800" dirty="0">
                <a:effectLst/>
                <a:latin typeface="Times New Roman" panose="02020603050405020304" pitchFamily="18" charset="0"/>
                <a:ea typeface="Calibri" panose="020F0502020204030204" pitchFamily="34" charset="0"/>
              </a:rPr>
              <a:t>Από το διανυσματικό άθροισμα αυτών προκύπτει η συνολική Ώση και Ροπή</a:t>
            </a:r>
            <a:r>
              <a:rPr lang="en-US" sz="1800" dirty="0">
                <a:effectLst/>
                <a:latin typeface="Times New Roman" panose="02020603050405020304" pitchFamily="18" charset="0"/>
                <a:ea typeface="Calibri" panose="020F0502020204030204" pitchFamily="34" charset="0"/>
              </a:rPr>
              <a:t>.</a:t>
            </a:r>
            <a:r>
              <a:rPr lang="el-GR" sz="1800" dirty="0">
                <a:effectLst/>
                <a:latin typeface="Times New Roman" panose="02020603050405020304" pitchFamily="18" charset="0"/>
                <a:ea typeface="Calibri" panose="020F0502020204030204" pitchFamily="34" charset="0"/>
              </a:rPr>
              <a:t>(-). Η σχετική γωνία προσβολής</a:t>
            </a:r>
            <a:r>
              <a:rPr lang="en-US" sz="1800" dirty="0">
                <a:effectLst/>
                <a:latin typeface="Times New Roman" panose="02020603050405020304" pitchFamily="18" charset="0"/>
                <a:ea typeface="Calibri" panose="020F0502020204030204" pitchFamily="34" charset="0"/>
              </a:rPr>
              <a:t>(-)</a:t>
            </a:r>
            <a:r>
              <a:rPr lang="el-GR" sz="1800" dirty="0">
                <a:effectLst/>
                <a:latin typeface="Times New Roman" panose="02020603050405020304" pitchFamily="18" charset="0"/>
                <a:ea typeface="Calibri" panose="020F0502020204030204" pitchFamily="34" charset="0"/>
              </a:rPr>
              <a:t> είναι αυτή που επηρεάζει κατά κύριο λόγο τα αναπτυσσόμενα φορτία </a:t>
            </a:r>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6</a:t>
            </a:fld>
            <a:endParaRPr lang="en-US"/>
          </a:p>
        </p:txBody>
      </p:sp>
    </p:spTree>
    <p:extLst>
      <p:ext uri="{BB962C8B-B14F-4D97-AF65-F5344CB8AC3E}">
        <p14:creationId xmlns:p14="http://schemas.microsoft.com/office/powerpoint/2010/main" val="2058502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Κατά την λειτουργία η προπέλα καταπονείται και σε δυναμικά φορτία τα οποία είναι η σημαντικότερη πηγή προέλευσης αστοχίας  για την κατασκευή μας , τα φορτία αυτά είναι γνωστά ως </a:t>
            </a:r>
            <a:r>
              <a:rPr lang="en-US" dirty="0"/>
              <a:t>nP </a:t>
            </a:r>
            <a:r>
              <a:rPr lang="el-GR" dirty="0"/>
              <a:t>φορτία (-). </a:t>
            </a:r>
          </a:p>
          <a:p>
            <a:endParaRPr lang="el-GR" dirty="0"/>
          </a:p>
          <a:p>
            <a:r>
              <a:rPr lang="el-GR" dirty="0"/>
              <a:t>(-) Εμφανίζονται στις καταστάσεις απογείωσης, προσγείωσης και ελιγμών,,,, λόγο της γωνίας ανάμεσα στην </a:t>
            </a:r>
            <a:r>
              <a:rPr lang="el-GR" dirty="0" err="1"/>
              <a:t>παραγώμενη</a:t>
            </a:r>
            <a:r>
              <a:rPr lang="el-GR" dirty="0"/>
              <a:t> ώση και την πορεία της πτήσης.</a:t>
            </a:r>
          </a:p>
          <a:p>
            <a:r>
              <a:rPr lang="el-GR" dirty="0"/>
              <a:t> </a:t>
            </a:r>
          </a:p>
          <a:p>
            <a:r>
              <a:rPr lang="el-GR" dirty="0"/>
              <a:t>(-) Λόγο της γωνίας αυτής τα πτερύγια 1 και 5 που φαίνονται στην πλάγια όψη, </a:t>
            </a:r>
            <a:r>
              <a:rPr lang="el-GR" dirty="0" err="1"/>
              <a:t>βλεπουν</a:t>
            </a:r>
            <a:r>
              <a:rPr lang="el-GR" dirty="0"/>
              <a:t> διαφορετική γωνία προσβολής. Έτσι το κάθε πτερύγιο υπόκειται σε μια ημιτονοειδή μεταβολή των φορτίων σε κάθε περιστροφή.(-)</a:t>
            </a:r>
          </a:p>
          <a:p>
            <a:r>
              <a:rPr lang="el-GR" dirty="0"/>
              <a:t>Η διαφορά αυτή των φορτίων έχει ως αποτέλεσμα την ανάπτυξη (-) μιας σταθερής κάθετης Δύναμης και μιας</a:t>
            </a:r>
            <a:r>
              <a:rPr lang="en-US" dirty="0"/>
              <a:t> </a:t>
            </a:r>
            <a:r>
              <a:rPr lang="el-GR" dirty="0"/>
              <a:t>Ροπής (-) όπως φαίνεται στην κάτοψη. </a:t>
            </a:r>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7</a:t>
            </a:fld>
            <a:endParaRPr lang="en-US"/>
          </a:p>
        </p:txBody>
      </p:sp>
    </p:spTree>
    <p:extLst>
      <p:ext uri="{BB962C8B-B14F-4D97-AF65-F5344CB8AC3E}">
        <p14:creationId xmlns:p14="http://schemas.microsoft.com/office/powerpoint/2010/main" val="892129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Για τον υπολογισμό του ροϊκού πεδίου οι εξισώσεις που το διέπουν στην πλήρη τους μορφή δεν μπορούν να </a:t>
            </a:r>
            <a:r>
              <a:rPr lang="el-GR" dirty="0" err="1"/>
              <a:t>επιλύθούν</a:t>
            </a:r>
            <a:r>
              <a:rPr lang="el-GR" dirty="0"/>
              <a:t>, έτσι, επιλύουμε τις εξισώσεις </a:t>
            </a:r>
            <a:r>
              <a:rPr lang="en-US" dirty="0"/>
              <a:t>URANS</a:t>
            </a:r>
            <a:r>
              <a:rPr lang="el-GR" dirty="0"/>
              <a:t>(-)</a:t>
            </a:r>
            <a:r>
              <a:rPr lang="en-US" dirty="0"/>
              <a:t> </a:t>
            </a:r>
            <a:r>
              <a:rPr lang="el-GR" dirty="0"/>
              <a:t>οι οποίες αποτελούν μια διαφορετική διατύπωση. Για την έκφραση του τανυστή </a:t>
            </a:r>
            <a:r>
              <a:rPr lang="en-US" dirty="0"/>
              <a:t>Reynolds</a:t>
            </a:r>
            <a:r>
              <a:rPr lang="el-GR" dirty="0"/>
              <a:t>(-)</a:t>
            </a:r>
            <a:r>
              <a:rPr lang="en-US" dirty="0"/>
              <a:t> </a:t>
            </a:r>
            <a:r>
              <a:rPr lang="el-GR" dirty="0"/>
              <a:t>που περιλαμβάνεται στις εξισώσεις αυτές, χρησιμοποιούμε το μοντέλο τύρβης </a:t>
            </a:r>
            <a:r>
              <a:rPr lang="en-US" dirty="0"/>
              <a:t>SST k-</a:t>
            </a:r>
            <a:r>
              <a:rPr lang="el-GR" dirty="0"/>
              <a:t>ω</a:t>
            </a:r>
            <a:r>
              <a:rPr lang="en-US" dirty="0"/>
              <a:t> </a:t>
            </a:r>
            <a:r>
              <a:rPr lang="el-GR" dirty="0"/>
              <a:t>2 εξισώσεων (-). Το μοντέλο αυτό επιλέγεται έναντι των υπολοίπων, για την ικανότητά του να εκφράζει τις μεγάλες διαφορές στις κλίσεις πίεσης και την </a:t>
            </a:r>
            <a:r>
              <a:rPr lang="el-GR" dirty="0" err="1"/>
              <a:t>αποκόληση</a:t>
            </a:r>
            <a:r>
              <a:rPr lang="el-GR" dirty="0"/>
              <a:t> της ροής στα τοιχώματα. Έτσι συνολικά πρέπει να επιλύσουμε 5 εξισώσεις.(-)</a:t>
            </a:r>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8</a:t>
            </a:fld>
            <a:endParaRPr lang="en-US"/>
          </a:p>
        </p:txBody>
      </p:sp>
    </p:spTree>
    <p:extLst>
      <p:ext uri="{BB962C8B-B14F-4D97-AF65-F5344CB8AC3E}">
        <p14:creationId xmlns:p14="http://schemas.microsoft.com/office/powerpoint/2010/main" val="456147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Για την επίλυση εφαρμόζουμε την ΄μέθοδο των πεπερασμένων όγκων</a:t>
            </a:r>
            <a:r>
              <a:rPr lang="en-US" dirty="0"/>
              <a:t>,</a:t>
            </a:r>
            <a:r>
              <a:rPr lang="el-GR" dirty="0"/>
              <a:t> (-)</a:t>
            </a:r>
            <a:r>
              <a:rPr lang="en-US" dirty="0"/>
              <a:t>. </a:t>
            </a:r>
            <a:r>
              <a:rPr lang="el-GR" dirty="0"/>
              <a:t>Στην συνέχεια διακριτοποιούμε χωρικά με ένα σχήμα 2</a:t>
            </a:r>
            <a:r>
              <a:rPr lang="el-GR" baseline="30000" dirty="0"/>
              <a:t>ης</a:t>
            </a:r>
            <a:r>
              <a:rPr lang="el-GR" dirty="0"/>
              <a:t> τάξης (-) και χρονικά με επίσης(-) 2</a:t>
            </a:r>
            <a:r>
              <a:rPr lang="el-GR" baseline="30000" dirty="0"/>
              <a:t>ης</a:t>
            </a:r>
            <a:r>
              <a:rPr lang="el-GR" dirty="0"/>
              <a:t> τάξης σχήμα . Για τα στοιχεία του πλέγματος που περιστρέφονται με την προπέλα, εφαρμόζεται η μέθοδος </a:t>
            </a:r>
            <a:r>
              <a:rPr lang="en-US" dirty="0"/>
              <a:t>(-)</a:t>
            </a:r>
            <a:r>
              <a:rPr lang="el-GR" dirty="0"/>
              <a:t> </a:t>
            </a:r>
            <a:r>
              <a:rPr lang="en-US" dirty="0"/>
              <a:t>Sliding mesh </a:t>
            </a:r>
            <a:r>
              <a:rPr lang="el-GR" dirty="0"/>
              <a:t>κατά την οποία στις εξισώσεις εισάγεται η σχετική ταχύτητα.</a:t>
            </a:r>
          </a:p>
          <a:p>
            <a:r>
              <a:rPr lang="el-GR" dirty="0"/>
              <a:t>(-) Για την εξαγωγή των αρμονικών </a:t>
            </a:r>
            <a:r>
              <a:rPr lang="el-GR" dirty="0" err="1"/>
              <a:t>συνσιτωσών</a:t>
            </a:r>
            <a:r>
              <a:rPr lang="el-GR" dirty="0"/>
              <a:t> από τις συνολικές φορτίσεις, εφαρμόζουμε τον μετασχηματισμό </a:t>
            </a:r>
            <a:r>
              <a:rPr lang="en-US" dirty="0"/>
              <a:t>Fourier </a:t>
            </a:r>
            <a:r>
              <a:rPr lang="el-GR" dirty="0"/>
              <a:t>με χρήση του αλγόριθμου </a:t>
            </a:r>
            <a:r>
              <a:rPr lang="en-US" dirty="0"/>
              <a:t>FFT </a:t>
            </a:r>
            <a:r>
              <a:rPr lang="el-GR" dirty="0"/>
              <a:t>για μείωση του υπολογιστικού κόστους. </a:t>
            </a:r>
          </a:p>
        </p:txBody>
      </p:sp>
      <p:sp>
        <p:nvSpPr>
          <p:cNvPr id="4" name="Θέση αριθμού διαφάνειας 3"/>
          <p:cNvSpPr>
            <a:spLocks noGrp="1"/>
          </p:cNvSpPr>
          <p:nvPr>
            <p:ph type="sldNum" sz="quarter" idx="5"/>
          </p:nvPr>
        </p:nvSpPr>
        <p:spPr/>
        <p:txBody>
          <a:bodyPr/>
          <a:lstStyle/>
          <a:p>
            <a:fld id="{FC8304A2-6A0E-472B-93DF-7E517EE9104C}" type="slidenum">
              <a:rPr lang="en-US" smtClean="0"/>
              <a:t>9</a:t>
            </a:fld>
            <a:endParaRPr lang="en-US"/>
          </a:p>
        </p:txBody>
      </p:sp>
    </p:spTree>
    <p:extLst>
      <p:ext uri="{BB962C8B-B14F-4D97-AF65-F5344CB8AC3E}">
        <p14:creationId xmlns:p14="http://schemas.microsoft.com/office/powerpoint/2010/main" val="406466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B18251B-B59E-A176-FA2E-A43126777617}"/>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endParaRPr lang="en-US"/>
          </a:p>
        </p:txBody>
      </p:sp>
      <p:sp>
        <p:nvSpPr>
          <p:cNvPr id="3" name="Υπότιτλος 2">
            <a:extLst>
              <a:ext uri="{FF2B5EF4-FFF2-40B4-BE49-F238E27FC236}">
                <a16:creationId xmlns:a16="http://schemas.microsoft.com/office/drawing/2014/main" id="{01CEFCAD-EAA1-5804-781C-87192EC26F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endParaRPr lang="en-US"/>
          </a:p>
        </p:txBody>
      </p:sp>
      <p:sp>
        <p:nvSpPr>
          <p:cNvPr id="4" name="Θέση ημερομηνίας 3">
            <a:extLst>
              <a:ext uri="{FF2B5EF4-FFF2-40B4-BE49-F238E27FC236}">
                <a16:creationId xmlns:a16="http://schemas.microsoft.com/office/drawing/2014/main" id="{DEC254BA-D41D-44E2-5F76-B5D3F165580A}"/>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5" name="Θέση υποσέλιδου 4">
            <a:extLst>
              <a:ext uri="{FF2B5EF4-FFF2-40B4-BE49-F238E27FC236}">
                <a16:creationId xmlns:a16="http://schemas.microsoft.com/office/drawing/2014/main" id="{C16D195F-8B66-7879-34D5-382A0E9576CB}"/>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73947809-1177-B4C6-B334-5E86F5895603}"/>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3972857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0F3646A-24A6-B312-B0F1-1F60DA2026C9}"/>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B78A7D4A-E90F-1D6B-90B5-6F3444D844AD}"/>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29B6D266-B260-FD7E-07C1-F0486A19D6B1}"/>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5" name="Θέση υποσέλιδου 4">
            <a:extLst>
              <a:ext uri="{FF2B5EF4-FFF2-40B4-BE49-F238E27FC236}">
                <a16:creationId xmlns:a16="http://schemas.microsoft.com/office/drawing/2014/main" id="{446AF20E-41C2-CB02-AEFE-2A034F4EEE42}"/>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1E0D7691-425E-13DA-4CB0-87FDD5076613}"/>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142369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00E2F18C-0127-255D-60F0-0BBF09B20B85}"/>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endParaRPr lang="en-US"/>
          </a:p>
        </p:txBody>
      </p:sp>
      <p:sp>
        <p:nvSpPr>
          <p:cNvPr id="3" name="Θέση κατακόρυφου κειμένου 2">
            <a:extLst>
              <a:ext uri="{FF2B5EF4-FFF2-40B4-BE49-F238E27FC236}">
                <a16:creationId xmlns:a16="http://schemas.microsoft.com/office/drawing/2014/main" id="{DBA67D33-2B41-C11A-8298-BAA819E67B7F}"/>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7517D81A-9444-DE17-9139-B5A7268B490C}"/>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5" name="Θέση υποσέλιδου 4">
            <a:extLst>
              <a:ext uri="{FF2B5EF4-FFF2-40B4-BE49-F238E27FC236}">
                <a16:creationId xmlns:a16="http://schemas.microsoft.com/office/drawing/2014/main" id="{C2007733-ECC3-1368-56BB-1633FD38A06C}"/>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DC1D9126-5D1A-9C3F-C291-E64C6769AAD7}"/>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3799227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7738F81-3F1F-3155-93AE-ABDCC5387A21}"/>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41E946A9-2A8A-7358-9F2A-24F7C042C495}"/>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571A27F3-5357-E6B6-9CC7-079EA771BFE0}"/>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5" name="Θέση υποσέλιδου 4">
            <a:extLst>
              <a:ext uri="{FF2B5EF4-FFF2-40B4-BE49-F238E27FC236}">
                <a16:creationId xmlns:a16="http://schemas.microsoft.com/office/drawing/2014/main" id="{59E5248E-1382-8FC5-EC9A-FF66A865E90C}"/>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288D0DF2-D60E-5C25-0914-272739F324D5}"/>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63660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30544C-26AD-9FDF-418B-76FDEE417F43}"/>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6BEF8337-C293-8D48-38DB-3E6B5A7F5A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7ECE31DB-E617-566D-4007-97DB78D5FEAB}"/>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5" name="Θέση υποσέλιδου 4">
            <a:extLst>
              <a:ext uri="{FF2B5EF4-FFF2-40B4-BE49-F238E27FC236}">
                <a16:creationId xmlns:a16="http://schemas.microsoft.com/office/drawing/2014/main" id="{5AAC2347-FAF4-35C9-D122-720351D10FEE}"/>
              </a:ext>
            </a:extLst>
          </p:cNvPr>
          <p:cNvSpPr>
            <a:spLocks noGrp="1"/>
          </p:cNvSpPr>
          <p:nvPr>
            <p:ph type="ftr" sz="quarter" idx="11"/>
          </p:nvPr>
        </p:nvSpPr>
        <p:spPr/>
        <p:txBody>
          <a:bodyPr/>
          <a:lstStyle/>
          <a:p>
            <a:endParaRPr lang="en-US"/>
          </a:p>
        </p:txBody>
      </p:sp>
      <p:sp>
        <p:nvSpPr>
          <p:cNvPr id="6" name="Θέση αριθμού διαφάνειας 5">
            <a:extLst>
              <a:ext uri="{FF2B5EF4-FFF2-40B4-BE49-F238E27FC236}">
                <a16:creationId xmlns:a16="http://schemas.microsoft.com/office/drawing/2014/main" id="{43B7D442-405E-68E8-857C-E54F473F6605}"/>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132965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B5D39EC-495A-ADE1-55B8-637B2D55B145}"/>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85F7816B-6145-4ECE-B80B-1C478DECDCDD}"/>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περιεχομένου 3">
            <a:extLst>
              <a:ext uri="{FF2B5EF4-FFF2-40B4-BE49-F238E27FC236}">
                <a16:creationId xmlns:a16="http://schemas.microsoft.com/office/drawing/2014/main" id="{445108E8-2A3C-AF4D-C359-254EF7BF918D}"/>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ημερομηνίας 4">
            <a:extLst>
              <a:ext uri="{FF2B5EF4-FFF2-40B4-BE49-F238E27FC236}">
                <a16:creationId xmlns:a16="http://schemas.microsoft.com/office/drawing/2014/main" id="{A6DC9170-202C-F1B1-EA4C-5E2F1831069C}"/>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6" name="Θέση υποσέλιδου 5">
            <a:extLst>
              <a:ext uri="{FF2B5EF4-FFF2-40B4-BE49-F238E27FC236}">
                <a16:creationId xmlns:a16="http://schemas.microsoft.com/office/drawing/2014/main" id="{61180076-8411-1ED7-79BF-E546AE255293}"/>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018E4BFC-F684-98A8-16E6-69C3119819E9}"/>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1229169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4E730D6-D801-8E87-8E93-75A61AD7783A}"/>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8F46459A-AAC4-0209-D14D-EE17C1F11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3AC5162F-A813-AC0A-1FCF-97DAAC18DCC8}"/>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5" name="Θέση κειμένου 4">
            <a:extLst>
              <a:ext uri="{FF2B5EF4-FFF2-40B4-BE49-F238E27FC236}">
                <a16:creationId xmlns:a16="http://schemas.microsoft.com/office/drawing/2014/main" id="{E2E4C728-2225-7856-1692-006C7E1598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6B5B3C78-BE2A-1E4E-A952-F7D7CEF7C9E5}"/>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7" name="Θέση ημερομηνίας 6">
            <a:extLst>
              <a:ext uri="{FF2B5EF4-FFF2-40B4-BE49-F238E27FC236}">
                <a16:creationId xmlns:a16="http://schemas.microsoft.com/office/drawing/2014/main" id="{F169AD9F-348D-3126-CCEA-6BB6DA168F34}"/>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8" name="Θέση υποσέλιδου 7">
            <a:extLst>
              <a:ext uri="{FF2B5EF4-FFF2-40B4-BE49-F238E27FC236}">
                <a16:creationId xmlns:a16="http://schemas.microsoft.com/office/drawing/2014/main" id="{455052FA-B975-B1DA-294F-B801CE4214A5}"/>
              </a:ext>
            </a:extLst>
          </p:cNvPr>
          <p:cNvSpPr>
            <a:spLocks noGrp="1"/>
          </p:cNvSpPr>
          <p:nvPr>
            <p:ph type="ftr" sz="quarter" idx="11"/>
          </p:nvPr>
        </p:nvSpPr>
        <p:spPr/>
        <p:txBody>
          <a:bodyPr/>
          <a:lstStyle/>
          <a:p>
            <a:endParaRPr lang="en-US"/>
          </a:p>
        </p:txBody>
      </p:sp>
      <p:sp>
        <p:nvSpPr>
          <p:cNvPr id="9" name="Θέση αριθμού διαφάνειας 8">
            <a:extLst>
              <a:ext uri="{FF2B5EF4-FFF2-40B4-BE49-F238E27FC236}">
                <a16:creationId xmlns:a16="http://schemas.microsoft.com/office/drawing/2014/main" id="{A2299479-A20B-96FB-AEF1-873EC69DC7C5}"/>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3111967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3B1AF83-9ACD-CA01-44F4-B259D6B32C7F}"/>
              </a:ext>
            </a:extLst>
          </p:cNvPr>
          <p:cNvSpPr>
            <a:spLocks noGrp="1"/>
          </p:cNvSpPr>
          <p:nvPr>
            <p:ph type="title"/>
          </p:nvPr>
        </p:nvSpPr>
        <p:spPr/>
        <p:txBody>
          <a:bodyPr/>
          <a:lstStyle/>
          <a:p>
            <a:r>
              <a:rPr lang="el-GR"/>
              <a:t>Κάντε κλικ για να επεξεργαστείτε τον τίτλο υποδείγματος</a:t>
            </a:r>
            <a:endParaRPr lang="en-US"/>
          </a:p>
        </p:txBody>
      </p:sp>
      <p:sp>
        <p:nvSpPr>
          <p:cNvPr id="3" name="Θέση ημερομηνίας 2">
            <a:extLst>
              <a:ext uri="{FF2B5EF4-FFF2-40B4-BE49-F238E27FC236}">
                <a16:creationId xmlns:a16="http://schemas.microsoft.com/office/drawing/2014/main" id="{3A8B8BDC-E6B3-405C-AB8D-3D1951E85A25}"/>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4" name="Θέση υποσέλιδου 3">
            <a:extLst>
              <a:ext uri="{FF2B5EF4-FFF2-40B4-BE49-F238E27FC236}">
                <a16:creationId xmlns:a16="http://schemas.microsoft.com/office/drawing/2014/main" id="{CAB3E3A1-D661-C2D5-0CB6-84464217D6E9}"/>
              </a:ext>
            </a:extLst>
          </p:cNvPr>
          <p:cNvSpPr>
            <a:spLocks noGrp="1"/>
          </p:cNvSpPr>
          <p:nvPr>
            <p:ph type="ftr" sz="quarter" idx="11"/>
          </p:nvPr>
        </p:nvSpPr>
        <p:spPr/>
        <p:txBody>
          <a:bodyPr/>
          <a:lstStyle/>
          <a:p>
            <a:endParaRPr lang="en-US"/>
          </a:p>
        </p:txBody>
      </p:sp>
      <p:sp>
        <p:nvSpPr>
          <p:cNvPr id="5" name="Θέση αριθμού διαφάνειας 4">
            <a:extLst>
              <a:ext uri="{FF2B5EF4-FFF2-40B4-BE49-F238E27FC236}">
                <a16:creationId xmlns:a16="http://schemas.microsoft.com/office/drawing/2014/main" id="{342E3486-BE6C-9BD2-9A63-D6271BD59441}"/>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4120533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BCDC3B0F-A1A2-B265-FF86-952AC3F1C44A}"/>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3" name="Θέση υποσέλιδου 2">
            <a:extLst>
              <a:ext uri="{FF2B5EF4-FFF2-40B4-BE49-F238E27FC236}">
                <a16:creationId xmlns:a16="http://schemas.microsoft.com/office/drawing/2014/main" id="{BADE98DA-F426-572D-5BEE-DC20AF8074BC}"/>
              </a:ext>
            </a:extLst>
          </p:cNvPr>
          <p:cNvSpPr>
            <a:spLocks noGrp="1"/>
          </p:cNvSpPr>
          <p:nvPr>
            <p:ph type="ftr" sz="quarter" idx="11"/>
          </p:nvPr>
        </p:nvSpPr>
        <p:spPr/>
        <p:txBody>
          <a:bodyPr/>
          <a:lstStyle/>
          <a:p>
            <a:endParaRPr lang="en-US"/>
          </a:p>
        </p:txBody>
      </p:sp>
      <p:sp>
        <p:nvSpPr>
          <p:cNvPr id="4" name="Θέση αριθμού διαφάνειας 3">
            <a:extLst>
              <a:ext uri="{FF2B5EF4-FFF2-40B4-BE49-F238E27FC236}">
                <a16:creationId xmlns:a16="http://schemas.microsoft.com/office/drawing/2014/main" id="{80FC8538-220E-5098-7DD5-990BC8E22057}"/>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1090230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5C508C8-BC32-0D89-5949-49789D74FF66}"/>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περιεχομένου 2">
            <a:extLst>
              <a:ext uri="{FF2B5EF4-FFF2-40B4-BE49-F238E27FC236}">
                <a16:creationId xmlns:a16="http://schemas.microsoft.com/office/drawing/2014/main" id="{04C9F9E0-BF40-ADED-A32E-3039AC057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κειμένου 3">
            <a:extLst>
              <a:ext uri="{FF2B5EF4-FFF2-40B4-BE49-F238E27FC236}">
                <a16:creationId xmlns:a16="http://schemas.microsoft.com/office/drawing/2014/main" id="{7B86FFCB-686E-5949-C926-8CD585BE8B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154664AC-58DF-BC35-1842-2EB70DAE1CB7}"/>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6" name="Θέση υποσέλιδου 5">
            <a:extLst>
              <a:ext uri="{FF2B5EF4-FFF2-40B4-BE49-F238E27FC236}">
                <a16:creationId xmlns:a16="http://schemas.microsoft.com/office/drawing/2014/main" id="{A857F645-135D-EEC6-C5B6-3175A7B96522}"/>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4D6C8AE0-0487-B038-9258-4A8E9C7A474D}"/>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3777797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B4C7050-E56C-E26C-0236-BBDE8A011399}"/>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endParaRPr lang="en-US"/>
          </a:p>
        </p:txBody>
      </p:sp>
      <p:sp>
        <p:nvSpPr>
          <p:cNvPr id="3" name="Θέση εικόνας 2">
            <a:extLst>
              <a:ext uri="{FF2B5EF4-FFF2-40B4-BE49-F238E27FC236}">
                <a16:creationId xmlns:a16="http://schemas.microsoft.com/office/drawing/2014/main" id="{364E501B-21CA-2CDC-72D7-B84E82689D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Θέση κειμένου 3">
            <a:extLst>
              <a:ext uri="{FF2B5EF4-FFF2-40B4-BE49-F238E27FC236}">
                <a16:creationId xmlns:a16="http://schemas.microsoft.com/office/drawing/2014/main" id="{D653F7C3-57C1-828C-12BB-0A8E0EE1F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DD1D2EE1-7749-806E-4C6D-8D3C4CC5EE00}"/>
              </a:ext>
            </a:extLst>
          </p:cNvPr>
          <p:cNvSpPr>
            <a:spLocks noGrp="1"/>
          </p:cNvSpPr>
          <p:nvPr>
            <p:ph type="dt" sz="half" idx="10"/>
          </p:nvPr>
        </p:nvSpPr>
        <p:spPr/>
        <p:txBody>
          <a:bodyPr/>
          <a:lstStyle/>
          <a:p>
            <a:fld id="{20B1B70B-1813-4A4E-BDB7-9A3BD764D07F}" type="datetimeFigureOut">
              <a:rPr lang="en-US" smtClean="0"/>
              <a:t>6/25/2023</a:t>
            </a:fld>
            <a:endParaRPr lang="en-US"/>
          </a:p>
        </p:txBody>
      </p:sp>
      <p:sp>
        <p:nvSpPr>
          <p:cNvPr id="6" name="Θέση υποσέλιδου 5">
            <a:extLst>
              <a:ext uri="{FF2B5EF4-FFF2-40B4-BE49-F238E27FC236}">
                <a16:creationId xmlns:a16="http://schemas.microsoft.com/office/drawing/2014/main" id="{E1ED396D-111C-0193-444F-CA4A4DC2D824}"/>
              </a:ext>
            </a:extLst>
          </p:cNvPr>
          <p:cNvSpPr>
            <a:spLocks noGrp="1"/>
          </p:cNvSpPr>
          <p:nvPr>
            <p:ph type="ftr" sz="quarter" idx="11"/>
          </p:nvPr>
        </p:nvSpPr>
        <p:spPr/>
        <p:txBody>
          <a:bodyPr/>
          <a:lstStyle/>
          <a:p>
            <a:endParaRPr lang="en-US"/>
          </a:p>
        </p:txBody>
      </p:sp>
      <p:sp>
        <p:nvSpPr>
          <p:cNvPr id="7" name="Θέση αριθμού διαφάνειας 6">
            <a:extLst>
              <a:ext uri="{FF2B5EF4-FFF2-40B4-BE49-F238E27FC236}">
                <a16:creationId xmlns:a16="http://schemas.microsoft.com/office/drawing/2014/main" id="{44464233-5161-97DB-31DE-1C78BA693A96}"/>
              </a:ext>
            </a:extLst>
          </p:cNvPr>
          <p:cNvSpPr>
            <a:spLocks noGrp="1"/>
          </p:cNvSpPr>
          <p:nvPr>
            <p:ph type="sldNum" sz="quarter" idx="12"/>
          </p:nvPr>
        </p:nvSpPr>
        <p:spPr/>
        <p:txBody>
          <a:bodyPr/>
          <a:lstStyle/>
          <a:p>
            <a:fld id="{A60341E7-AB97-482D-8110-DE604C3A02AC}" type="slidenum">
              <a:rPr lang="en-US" smtClean="0"/>
              <a:t>‹#›</a:t>
            </a:fld>
            <a:endParaRPr lang="en-US"/>
          </a:p>
        </p:txBody>
      </p:sp>
    </p:spTree>
    <p:extLst>
      <p:ext uri="{BB962C8B-B14F-4D97-AF65-F5344CB8AC3E}">
        <p14:creationId xmlns:p14="http://schemas.microsoft.com/office/powerpoint/2010/main" val="429022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B952C1D5-6815-26EC-63CB-31FCD4388C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a:p>
        </p:txBody>
      </p:sp>
      <p:sp>
        <p:nvSpPr>
          <p:cNvPr id="3" name="Θέση κειμένου 2">
            <a:extLst>
              <a:ext uri="{FF2B5EF4-FFF2-40B4-BE49-F238E27FC236}">
                <a16:creationId xmlns:a16="http://schemas.microsoft.com/office/drawing/2014/main" id="{769FAB65-4AEA-E35B-2A47-9F41C72BB7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4" name="Θέση ημερομηνίας 3">
            <a:extLst>
              <a:ext uri="{FF2B5EF4-FFF2-40B4-BE49-F238E27FC236}">
                <a16:creationId xmlns:a16="http://schemas.microsoft.com/office/drawing/2014/main" id="{50BACF2E-239C-C1CA-1D7D-3319EDBD8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1B70B-1813-4A4E-BDB7-9A3BD764D07F}" type="datetimeFigureOut">
              <a:rPr lang="en-US" smtClean="0"/>
              <a:t>6/25/2023</a:t>
            </a:fld>
            <a:endParaRPr lang="en-US"/>
          </a:p>
        </p:txBody>
      </p:sp>
      <p:sp>
        <p:nvSpPr>
          <p:cNvPr id="5" name="Θέση υποσέλιδου 4">
            <a:extLst>
              <a:ext uri="{FF2B5EF4-FFF2-40B4-BE49-F238E27FC236}">
                <a16:creationId xmlns:a16="http://schemas.microsoft.com/office/drawing/2014/main" id="{5E7BD3A1-6711-8E67-991C-0F03997843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Θέση αριθμού διαφάνειας 5">
            <a:extLst>
              <a:ext uri="{FF2B5EF4-FFF2-40B4-BE49-F238E27FC236}">
                <a16:creationId xmlns:a16="http://schemas.microsoft.com/office/drawing/2014/main" id="{4EC9560F-FB2D-4BB2-9672-7A9552AFC4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0341E7-AB97-482D-8110-DE604C3A02AC}" type="slidenum">
              <a:rPr lang="en-US" smtClean="0"/>
              <a:t>‹#›</a:t>
            </a:fld>
            <a:endParaRPr lang="en-US"/>
          </a:p>
        </p:txBody>
      </p:sp>
    </p:spTree>
    <p:extLst>
      <p:ext uri="{BB962C8B-B14F-4D97-AF65-F5344CB8AC3E}">
        <p14:creationId xmlns:p14="http://schemas.microsoft.com/office/powerpoint/2010/main" val="254640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7.xml"/><Relationship Id="rId7" Type="http://schemas.openxmlformats.org/officeDocument/2006/relationships/image" Target="../media/image55.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notesSlide" Target="../notesSlides/notesSlide11.xml"/><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7.xml"/><Relationship Id="rId7" Type="http://schemas.openxmlformats.org/officeDocument/2006/relationships/image" Target="../media/image61.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image" Target="../media/image64.png"/><Relationship Id="rId4" Type="http://schemas.openxmlformats.org/officeDocument/2006/relationships/notesSlide" Target="../notesSlides/notesSlide12.xml"/><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65.png"/><Relationship Id="rId7" Type="http://schemas.openxmlformats.org/officeDocument/2006/relationships/image" Target="../media/image620.PNG"/><Relationship Id="rId12" Type="http://schemas.openxmlformats.org/officeDocument/2006/relationships/image" Target="../media/image67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660.png"/><Relationship Id="rId5" Type="http://schemas.openxmlformats.org/officeDocument/2006/relationships/image" Target="../media/image66.png"/><Relationship Id="rId10" Type="http://schemas.openxmlformats.org/officeDocument/2006/relationships/image" Target="../media/image650.png"/><Relationship Id="rId4" Type="http://schemas.openxmlformats.org/officeDocument/2006/relationships/image" Target="../media/image590.png"/><Relationship Id="rId9" Type="http://schemas.openxmlformats.org/officeDocument/2006/relationships/image" Target="../media/image640.pn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slideLayout" Target="../slideLayouts/slideLayout7.xml"/><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video" Target="../media/media2.avi"/><Relationship Id="rId16" Type="http://schemas.openxmlformats.org/officeDocument/2006/relationships/image" Target="../media/image94.png"/><Relationship Id="rId20" Type="http://schemas.openxmlformats.org/officeDocument/2006/relationships/image" Target="../media/image98.png"/><Relationship Id="rId1" Type="http://schemas.microsoft.com/office/2007/relationships/media" Target="../media/media2.avi"/><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notesSlide" Target="../notesSlides/notesSlide16.xml"/><Relationship Id="rId9" Type="http://schemas.openxmlformats.org/officeDocument/2006/relationships/image" Target="../media/image87.png"/><Relationship Id="rId14" Type="http://schemas.openxmlformats.org/officeDocument/2006/relationships/image" Target="../media/image92.png"/></Relationships>
</file>

<file path=ppt/slides/_rels/slide17.xml.rels><?xml version="1.0" encoding="UTF-8" standalone="yes"?>
<Relationships xmlns="http://schemas.openxmlformats.org/package/2006/relationships"><Relationship Id="rId8" Type="http://schemas.openxmlformats.org/officeDocument/2006/relationships/image" Target="../media/image880.png"/><Relationship Id="rId13" Type="http://schemas.openxmlformats.org/officeDocument/2006/relationships/image" Target="../media/image106.png"/><Relationship Id="rId3" Type="http://schemas.openxmlformats.org/officeDocument/2006/relationships/slideLayout" Target="../slideLayouts/slideLayout7.xml"/><Relationship Id="rId7" Type="http://schemas.openxmlformats.org/officeDocument/2006/relationships/image" Target="../media/image101.png"/><Relationship Id="rId12" Type="http://schemas.openxmlformats.org/officeDocument/2006/relationships/image" Target="../media/image105.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notesSlide" Target="../notesSlides/notesSlide17.xml"/><Relationship Id="rId9" Type="http://schemas.openxmlformats.org/officeDocument/2006/relationships/image" Target="../media/image102.png"/></Relationships>
</file>

<file path=ppt/slides/_rels/slide1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87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124.png"/><Relationship Id="rId3" Type="http://schemas.openxmlformats.org/officeDocument/2006/relationships/image" Target="../media/image116.png"/><Relationship Id="rId7" Type="http://schemas.openxmlformats.org/officeDocument/2006/relationships/image" Target="../media/image900.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notesSlide" Target="../notesSlides/notesSlide20.xml"/><Relationship Id="rId16"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2.png"/><Relationship Id="rId5" Type="http://schemas.openxmlformats.org/officeDocument/2006/relationships/image" Target="../media/image118.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 Id="rId14" Type="http://schemas.openxmlformats.org/officeDocument/2006/relationships/image" Target="../media/image125.png"/></Relationships>
</file>

<file path=ppt/slides/_rels/slide21.xml.rels><?xml version="1.0" encoding="UTF-8" standalone="yes"?>
<Relationships xmlns="http://schemas.openxmlformats.org/package/2006/relationships"><Relationship Id="rId8" Type="http://schemas.openxmlformats.org/officeDocument/2006/relationships/image" Target="../media/image970.png"/><Relationship Id="rId3" Type="http://schemas.microsoft.com/office/2007/relationships/media" Target="../media/media5.avi"/><Relationship Id="rId7" Type="http://schemas.openxmlformats.org/officeDocument/2006/relationships/image" Target="../media/image960.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21.xml"/><Relationship Id="rId5" Type="http://schemas.openxmlformats.org/officeDocument/2006/relationships/slideLayout" Target="../slideLayouts/slideLayout7.xml"/><Relationship Id="rId10" Type="http://schemas.openxmlformats.org/officeDocument/2006/relationships/image" Target="../media/image130.png"/><Relationship Id="rId4" Type="http://schemas.openxmlformats.org/officeDocument/2006/relationships/video" Target="../media/media5.avi"/><Relationship Id="rId9" Type="http://schemas.openxmlformats.org/officeDocument/2006/relationships/image" Target="../media/image129.png"/></Relationships>
</file>

<file path=ppt/slides/_rels/slide2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000.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010.png"/><Relationship Id="rId9" Type="http://schemas.openxmlformats.org/officeDocument/2006/relationships/image" Target="../media/image1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f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Εικόνα 6" descr="Εικόνα που περιέχει κεραία&#10;&#10;Περιγραφή που δημιουργήθηκε αυτόματα">
            <a:extLst>
              <a:ext uri="{FF2B5EF4-FFF2-40B4-BE49-F238E27FC236}">
                <a16:creationId xmlns:a16="http://schemas.microsoft.com/office/drawing/2014/main" id="{3DC75AAF-BD34-98A4-94E3-87A4E21D4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687018" y="3342779"/>
            <a:ext cx="5561735" cy="1126603"/>
          </a:xfrm>
          <a:prstGeom prst="rect">
            <a:avLst/>
          </a:prstGeom>
        </p:spPr>
      </p:pic>
      <p:sp>
        <p:nvSpPr>
          <p:cNvPr id="14" name="Ορθογώνιο 13">
            <a:extLst>
              <a:ext uri="{FF2B5EF4-FFF2-40B4-BE49-F238E27FC236}">
                <a16:creationId xmlns:a16="http://schemas.microsoft.com/office/drawing/2014/main" id="{7AACBF9D-68EB-0A32-2B43-A16A56186502}"/>
              </a:ext>
            </a:extLst>
          </p:cNvPr>
          <p:cNvSpPr/>
          <p:nvPr/>
        </p:nvSpPr>
        <p:spPr>
          <a:xfrm>
            <a:off x="0" y="-3501"/>
            <a:ext cx="12192000" cy="1077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a:extLst>
              <a:ext uri="{FF2B5EF4-FFF2-40B4-BE49-F238E27FC236}">
                <a16:creationId xmlns:a16="http://schemas.microsoft.com/office/drawing/2014/main" id="{1BDD2BBC-CC69-C483-20C7-7DBED1197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909" y="27660"/>
            <a:ext cx="1287625" cy="1014895"/>
          </a:xfrm>
          <a:prstGeom prst="rect">
            <a:avLst/>
          </a:prstGeom>
          <a:noFill/>
          <a:ln>
            <a:noFill/>
          </a:ln>
        </p:spPr>
      </p:pic>
      <p:sp>
        <p:nvSpPr>
          <p:cNvPr id="6" name="TextBox 5">
            <a:extLst>
              <a:ext uri="{FF2B5EF4-FFF2-40B4-BE49-F238E27FC236}">
                <a16:creationId xmlns:a16="http://schemas.microsoft.com/office/drawing/2014/main" id="{A6B984BF-0FAB-82E5-A6DA-4D6ECB16A73E}"/>
              </a:ext>
            </a:extLst>
          </p:cNvPr>
          <p:cNvSpPr txBox="1"/>
          <p:nvPr/>
        </p:nvSpPr>
        <p:spPr>
          <a:xfrm>
            <a:off x="2556587" y="-3501"/>
            <a:ext cx="6640662" cy="1077218"/>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Aristotle University of Thessaloniki, Greece</a:t>
            </a:r>
            <a:endParaRPr lang="el-GR"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Faculty of Engineering</a:t>
            </a:r>
            <a:endParaRPr lang="el-GR"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Department of Mechanical Engineering</a:t>
            </a:r>
            <a:endParaRPr lang="el-GR"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Laboratory of</a:t>
            </a:r>
            <a:r>
              <a:rPr lang="el-GR" sz="16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MACHINE DYNAMICS</a:t>
            </a:r>
          </a:p>
        </p:txBody>
      </p:sp>
      <p:sp>
        <p:nvSpPr>
          <p:cNvPr id="20" name="TextBox 19">
            <a:extLst>
              <a:ext uri="{FF2B5EF4-FFF2-40B4-BE49-F238E27FC236}">
                <a16:creationId xmlns:a16="http://schemas.microsoft.com/office/drawing/2014/main" id="{8737DBF6-2023-A4F0-71E4-F29C4CBEA471}"/>
              </a:ext>
            </a:extLst>
          </p:cNvPr>
          <p:cNvSpPr txBox="1"/>
          <p:nvPr/>
        </p:nvSpPr>
        <p:spPr>
          <a:xfrm>
            <a:off x="1940767" y="2951919"/>
            <a:ext cx="8310466" cy="707886"/>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Aeroelastic Analysis of a Turboprop Aircraft's Propeller and Parametric Stability Analysis of Whirl Flutter Aeroelastic Phenomenon</a:t>
            </a:r>
            <a:r>
              <a:rPr lang="el-GR" sz="2000" b="1" dirty="0">
                <a:latin typeface="Times New Roman" panose="02020603050405020304" pitchFamily="18" charset="0"/>
                <a:cs typeface="Times New Roman" panose="02020603050405020304" pitchFamily="18" charset="0"/>
              </a:rPr>
              <a:t> </a:t>
            </a:r>
          </a:p>
        </p:txBody>
      </p:sp>
      <p:cxnSp>
        <p:nvCxnSpPr>
          <p:cNvPr id="23" name="Ευθεία γραμμή σύνδεσης 22">
            <a:extLst>
              <a:ext uri="{FF2B5EF4-FFF2-40B4-BE49-F238E27FC236}">
                <a16:creationId xmlns:a16="http://schemas.microsoft.com/office/drawing/2014/main" id="{A1F5862B-A05D-C450-7751-666A6827A43E}"/>
              </a:ext>
            </a:extLst>
          </p:cNvPr>
          <p:cNvCxnSpPr>
            <a:cxnSpLocks/>
          </p:cNvCxnSpPr>
          <p:nvPr/>
        </p:nvCxnSpPr>
        <p:spPr>
          <a:xfrm>
            <a:off x="1981407" y="2800310"/>
            <a:ext cx="8310466"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3CE015-959A-E837-024A-248E6AC7C847}"/>
              </a:ext>
            </a:extLst>
          </p:cNvPr>
          <p:cNvSpPr txBox="1"/>
          <p:nvPr/>
        </p:nvSpPr>
        <p:spPr>
          <a:xfrm>
            <a:off x="2469709" y="2289463"/>
            <a:ext cx="7473822"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Diploma Thesis</a:t>
            </a:r>
          </a:p>
        </p:txBody>
      </p:sp>
      <p:sp>
        <p:nvSpPr>
          <p:cNvPr id="26" name="TextBox 25">
            <a:extLst>
              <a:ext uri="{FF2B5EF4-FFF2-40B4-BE49-F238E27FC236}">
                <a16:creationId xmlns:a16="http://schemas.microsoft.com/office/drawing/2014/main" id="{E58D8F84-060B-5727-8539-5055D90EFDBB}"/>
              </a:ext>
            </a:extLst>
          </p:cNvPr>
          <p:cNvSpPr txBox="1"/>
          <p:nvPr/>
        </p:nvSpPr>
        <p:spPr>
          <a:xfrm>
            <a:off x="2399729" y="3906081"/>
            <a:ext cx="7473822" cy="646331"/>
          </a:xfrm>
          <a:prstGeom prst="rect">
            <a:avLst/>
          </a:prstGeom>
          <a:noFill/>
        </p:spPr>
        <p:txBody>
          <a:bodyPr wrap="square" rtlCol="0">
            <a:spAutoFit/>
          </a:bodyPr>
          <a:lstStyle/>
          <a:p>
            <a:pPr algn="ctr"/>
            <a:r>
              <a:rPr lang="en-US" u="sng" dirty="0">
                <a:solidFill>
                  <a:schemeClr val="tx1">
                    <a:lumMod val="75000"/>
                    <a:lumOff val="25000"/>
                  </a:schemeClr>
                </a:solidFill>
                <a:latin typeface="Times New Roman" panose="02020603050405020304" pitchFamily="18" charset="0"/>
                <a:cs typeface="Times New Roman" panose="02020603050405020304" pitchFamily="18" charset="0"/>
              </a:rPr>
              <a:t>TSICHLAKIS DIOGENIS</a:t>
            </a:r>
            <a:endParaRPr lang="el-GR" u="sng"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r>
              <a:rPr lang="en-US" u="sng" dirty="0">
                <a:solidFill>
                  <a:schemeClr val="tx1">
                    <a:lumMod val="75000"/>
                    <a:lumOff val="25000"/>
                  </a:schemeClr>
                </a:solidFill>
                <a:latin typeface="Times New Roman" panose="02020603050405020304" pitchFamily="18" charset="0"/>
                <a:cs typeface="Times New Roman" panose="02020603050405020304" pitchFamily="18" charset="0"/>
              </a:rPr>
              <a:t>iD </a:t>
            </a:r>
            <a:r>
              <a:rPr lang="el-GR" u="sng" dirty="0">
                <a:solidFill>
                  <a:schemeClr val="tx1">
                    <a:lumMod val="75000"/>
                    <a:lumOff val="25000"/>
                  </a:schemeClr>
                </a:solidFill>
                <a:latin typeface="Times New Roman" panose="02020603050405020304" pitchFamily="18" charset="0"/>
                <a:cs typeface="Times New Roman" panose="02020603050405020304" pitchFamily="18" charset="0"/>
              </a:rPr>
              <a:t>6216</a:t>
            </a:r>
            <a:endParaRPr lang="en-US" u="sng"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cxnSp>
        <p:nvCxnSpPr>
          <p:cNvPr id="29" name="Ευθεία γραμμή σύνδεσης 28">
            <a:extLst>
              <a:ext uri="{FF2B5EF4-FFF2-40B4-BE49-F238E27FC236}">
                <a16:creationId xmlns:a16="http://schemas.microsoft.com/office/drawing/2014/main" id="{33C5315E-3495-AE8E-7F87-7994771DEBD5}"/>
              </a:ext>
            </a:extLst>
          </p:cNvPr>
          <p:cNvCxnSpPr>
            <a:cxnSpLocks/>
          </p:cNvCxnSpPr>
          <p:nvPr/>
        </p:nvCxnSpPr>
        <p:spPr>
          <a:xfrm>
            <a:off x="1981407" y="3906081"/>
            <a:ext cx="8310466"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34E1D63-D178-CC55-E4E9-ADB9B9BF77E1}"/>
              </a:ext>
            </a:extLst>
          </p:cNvPr>
          <p:cNvSpPr txBox="1"/>
          <p:nvPr/>
        </p:nvSpPr>
        <p:spPr>
          <a:xfrm>
            <a:off x="160813" y="6346406"/>
            <a:ext cx="6350000" cy="340542"/>
          </a:xfrm>
          <a:prstGeom prst="rect">
            <a:avLst/>
          </a:prstGeom>
          <a:noFill/>
        </p:spPr>
        <p:txBody>
          <a:bodyPr wrap="square" rtlCol="0">
            <a:spAutoFit/>
          </a:bodyPr>
          <a:lstStyle/>
          <a:p>
            <a:pPr marL="0" marR="0">
              <a:lnSpc>
                <a:spcPct val="125000"/>
              </a:lnSpc>
              <a:spcBef>
                <a:spcPts val="0"/>
              </a:spcBef>
              <a:spcAft>
                <a:spcPts val="800"/>
              </a:spcAft>
            </a:pPr>
            <a:r>
              <a:rPr lang="en-US" sz="1400" b="1" dirty="0">
                <a:latin typeface="Times New Roman" panose="02020603050405020304" pitchFamily="18" charset="0"/>
                <a:ea typeface="Times New Roman" panose="02020603050405020304" pitchFamily="18" charset="0"/>
              </a:rPr>
              <a:t>Supervisor</a:t>
            </a:r>
            <a:r>
              <a:rPr lang="el-GR" sz="1400" b="1" dirty="0">
                <a:effectLst/>
                <a:latin typeface="Times New Roman" panose="02020603050405020304" pitchFamily="18" charset="0"/>
                <a:ea typeface="Times New Roman" panose="02020603050405020304" pitchFamily="18" charset="0"/>
              </a:rPr>
              <a:t> : </a:t>
            </a:r>
            <a:r>
              <a:rPr lang="en-US" sz="1400" b="1" dirty="0">
                <a:effectLst/>
                <a:latin typeface="Times New Roman" panose="02020603050405020304" pitchFamily="18" charset="0"/>
                <a:ea typeface="Times New Roman" panose="02020603050405020304" pitchFamily="18" charset="0"/>
              </a:rPr>
              <a:t>Professor Sotirios Natsiavas</a:t>
            </a:r>
            <a:endParaRPr lang="en-US"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62760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Εικόνα 26">
            <a:extLst>
              <a:ext uri="{FF2B5EF4-FFF2-40B4-BE49-F238E27FC236}">
                <a16:creationId xmlns:a16="http://schemas.microsoft.com/office/drawing/2014/main" id="{23DA469D-AFEF-A6FC-E7AE-8C2CE6BBC6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8146002" y="2767048"/>
            <a:ext cx="3991923" cy="2073175"/>
          </a:xfrm>
          <a:prstGeom prst="rect">
            <a:avLst/>
          </a:prstGeom>
          <a:noFill/>
          <a:ln>
            <a:noFill/>
          </a:ln>
        </p:spPr>
      </p:pic>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Ορθογώνιο 3">
            <a:extLst>
              <a:ext uri="{FF2B5EF4-FFF2-40B4-BE49-F238E27FC236}">
                <a16:creationId xmlns:a16="http://schemas.microsoft.com/office/drawing/2014/main" id="{805D9FFF-B9F8-5E4A-E27F-01A7CD8DD385}"/>
              </a:ext>
            </a:extLst>
          </p:cNvPr>
          <p:cNvSpPr/>
          <p:nvPr/>
        </p:nvSpPr>
        <p:spPr>
          <a:xfrm>
            <a:off x="4160520" y="4015740"/>
            <a:ext cx="1165860" cy="384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D71A1C-1D49-AE55-97FC-3EB313D78238}"/>
              </a:ext>
            </a:extLst>
          </p:cNvPr>
          <p:cNvSpPr txBox="1"/>
          <p:nvPr/>
        </p:nvSpPr>
        <p:spPr>
          <a:xfrm>
            <a:off x="216922" y="927375"/>
            <a:ext cx="1845794"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Discretization</a:t>
            </a:r>
          </a:p>
        </p:txBody>
      </p:sp>
      <p:pic>
        <p:nvPicPr>
          <p:cNvPr id="21" name="Εικόνα 20" descr="Εικόνα που περιέχει κείμενο&#10;&#10;Περιγραφή που δημιουργήθηκε αυτόματα">
            <a:extLst>
              <a:ext uri="{FF2B5EF4-FFF2-40B4-BE49-F238E27FC236}">
                <a16:creationId xmlns:a16="http://schemas.microsoft.com/office/drawing/2014/main" id="{44B32647-2463-F2E1-0207-3F9D396AE05D}"/>
              </a:ext>
            </a:extLst>
          </p:cNvPr>
          <p:cNvPicPr>
            <a:picLocks noChangeAspect="1"/>
          </p:cNvPicPr>
          <p:nvPr/>
        </p:nvPicPr>
        <p:blipFill>
          <a:blip r:embed="rId4">
            <a:extLst>
              <a:ext uri="{28A0092B-C50C-407E-A947-70E740481C1C}">
                <a14:useLocalDpi xmlns:a14="http://schemas.microsoft.com/office/drawing/2010/main" val="0"/>
              </a:ext>
            </a:extLst>
          </a:blip>
          <a:srcRect b="7115"/>
          <a:stretch>
            <a:fillRect/>
          </a:stretch>
        </p:blipFill>
        <p:spPr bwMode="auto">
          <a:xfrm>
            <a:off x="216923" y="1441763"/>
            <a:ext cx="5954597" cy="2573977"/>
          </a:xfrm>
          <a:prstGeom prst="rect">
            <a:avLst/>
          </a:prstGeom>
          <a:noFill/>
          <a:ln>
            <a:noFill/>
          </a:ln>
        </p:spPr>
      </p:pic>
      <p:pic>
        <p:nvPicPr>
          <p:cNvPr id="22" name="Εικόνα 21">
            <a:extLst>
              <a:ext uri="{FF2B5EF4-FFF2-40B4-BE49-F238E27FC236}">
                <a16:creationId xmlns:a16="http://schemas.microsoft.com/office/drawing/2014/main" id="{53FED984-094C-D217-1BA3-BEFDA6D53B3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0145" y="4389501"/>
            <a:ext cx="2200216" cy="2200216"/>
          </a:xfrm>
          <a:prstGeom prst="rect">
            <a:avLst/>
          </a:prstGeom>
          <a:noFill/>
        </p:spPr>
      </p:pic>
      <mc:AlternateContent xmlns:mc="http://schemas.openxmlformats.org/markup-compatibility/2006">
        <mc:Choice xmlns:a14="http://schemas.microsoft.com/office/drawing/2010/main" Requires="a14">
          <p:graphicFrame>
            <p:nvGraphicFramePr>
              <p:cNvPr id="24" name="Πίνακας 23">
                <a:extLst>
                  <a:ext uri="{FF2B5EF4-FFF2-40B4-BE49-F238E27FC236}">
                    <a16:creationId xmlns:a16="http://schemas.microsoft.com/office/drawing/2014/main" id="{06B8F680-152F-2331-3C2D-77B095235BF8}"/>
                  </a:ext>
                </a:extLst>
              </p:cNvPr>
              <p:cNvGraphicFramePr>
                <a:graphicFrameLocks noGrp="1"/>
              </p:cNvGraphicFramePr>
              <p:nvPr>
                <p:extLst>
                  <p:ext uri="{D42A27DB-BD31-4B8C-83A1-F6EECF244321}">
                    <p14:modId xmlns:p14="http://schemas.microsoft.com/office/powerpoint/2010/main" val="36920519"/>
                  </p:ext>
                </p:extLst>
              </p:nvPr>
            </p:nvGraphicFramePr>
            <p:xfrm>
              <a:off x="223360" y="4432990"/>
              <a:ext cx="1939925" cy="290830"/>
            </p:xfrm>
            <a:graphic>
              <a:graphicData uri="http://schemas.openxmlformats.org/drawingml/2006/table">
                <a:tbl>
                  <a:tblPr firstRow="1" firstCol="1" bandRow="1">
                    <a:tableStyleId>{2D5ABB26-0587-4C30-8999-92F81FD0307C}</a:tableStyleId>
                  </a:tblPr>
                  <a:tblGrid>
                    <a:gridCol w="1254125">
                      <a:extLst>
                        <a:ext uri="{9D8B030D-6E8A-4147-A177-3AD203B41FA5}">
                          <a16:colId xmlns:a16="http://schemas.microsoft.com/office/drawing/2014/main" val="2266714139"/>
                        </a:ext>
                      </a:extLst>
                    </a:gridCol>
                    <a:gridCol w="685800">
                      <a:extLst>
                        <a:ext uri="{9D8B030D-6E8A-4147-A177-3AD203B41FA5}">
                          <a16:colId xmlns:a16="http://schemas.microsoft.com/office/drawing/2014/main" val="738640808"/>
                        </a:ext>
                      </a:extLst>
                    </a:gridCol>
                  </a:tblGrid>
                  <a:tr h="0">
                    <a:tc>
                      <a:txBody>
                        <a:bodyPr/>
                        <a:lstStyle/>
                        <a:p>
                          <a:pPr marL="0" marR="0">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Node number</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25 </m:t>
                                </m:r>
                                <m:sSup>
                                  <m:sSupPr>
                                    <m:ctrlPr>
                                      <a:rPr lang="en-US" sz="900" i="1">
                                        <a:effectLst/>
                                        <a:latin typeface="Cambria Math" panose="02040503050406030204" pitchFamily="18" charset="0"/>
                                      </a:rPr>
                                    </m:ctrlPr>
                                  </m:sSupPr>
                                  <m:e>
                                    <m:r>
                                      <a:rPr lang="el-GR" sz="900">
                                        <a:effectLst/>
                                        <a:latin typeface="Cambria Math" panose="02040503050406030204" pitchFamily="18" charset="0"/>
                                      </a:rPr>
                                      <m:t>10</m:t>
                                    </m:r>
                                  </m:e>
                                  <m:sup>
                                    <m:r>
                                      <a:rPr lang="el-GR" sz="900">
                                        <a:effectLst/>
                                        <a:latin typeface="Cambria Math" panose="02040503050406030204" pitchFamily="18" charset="0"/>
                                      </a:rPr>
                                      <m:t>4</m:t>
                                    </m:r>
                                  </m:sup>
                                </m:sSup>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2832367"/>
                      </a:ext>
                    </a:extLst>
                  </a:tr>
                  <a:tr h="0">
                    <a:tc>
                      <a:txBody>
                        <a:bodyPr/>
                        <a:lstStyle/>
                        <a:p>
                          <a:pPr marL="0" marR="0">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Element number</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1.5 </m:t>
                                </m:r>
                                <m:sSup>
                                  <m:sSupPr>
                                    <m:ctrlPr>
                                      <a:rPr lang="en-US" sz="900" i="1">
                                        <a:effectLst/>
                                        <a:latin typeface="Cambria Math" panose="02040503050406030204" pitchFamily="18" charset="0"/>
                                      </a:rPr>
                                    </m:ctrlPr>
                                  </m:sSupPr>
                                  <m:e>
                                    <m:r>
                                      <a:rPr lang="el-GR" sz="900">
                                        <a:effectLst/>
                                        <a:latin typeface="Cambria Math" panose="02040503050406030204" pitchFamily="18" charset="0"/>
                                      </a:rPr>
                                      <m:t>10</m:t>
                                    </m:r>
                                  </m:e>
                                  <m:sup>
                                    <m:r>
                                      <a:rPr lang="el-GR" sz="900">
                                        <a:effectLst/>
                                        <a:latin typeface="Cambria Math" panose="02040503050406030204" pitchFamily="18" charset="0"/>
                                      </a:rPr>
                                      <m:t>6</m:t>
                                    </m:r>
                                  </m:sup>
                                </m:sSup>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4436674"/>
                      </a:ext>
                    </a:extLst>
                  </a:tr>
                </a:tbl>
              </a:graphicData>
            </a:graphic>
          </p:graphicFrame>
        </mc:Choice>
        <mc:Fallback>
          <p:graphicFrame>
            <p:nvGraphicFramePr>
              <p:cNvPr id="24" name="Πίνακας 23">
                <a:extLst>
                  <a:ext uri="{FF2B5EF4-FFF2-40B4-BE49-F238E27FC236}">
                    <a16:creationId xmlns:a16="http://schemas.microsoft.com/office/drawing/2014/main" id="{06B8F680-152F-2331-3C2D-77B095235BF8}"/>
                  </a:ext>
                </a:extLst>
              </p:cNvPr>
              <p:cNvGraphicFramePr>
                <a:graphicFrameLocks noGrp="1"/>
              </p:cNvGraphicFramePr>
              <p:nvPr>
                <p:extLst>
                  <p:ext uri="{D42A27DB-BD31-4B8C-83A1-F6EECF244321}">
                    <p14:modId xmlns:p14="http://schemas.microsoft.com/office/powerpoint/2010/main" val="36920519"/>
                  </p:ext>
                </p:extLst>
              </p:nvPr>
            </p:nvGraphicFramePr>
            <p:xfrm>
              <a:off x="223360" y="4432990"/>
              <a:ext cx="1939925" cy="290830"/>
            </p:xfrm>
            <a:graphic>
              <a:graphicData uri="http://schemas.openxmlformats.org/drawingml/2006/table">
                <a:tbl>
                  <a:tblPr firstRow="1" firstCol="1" bandRow="1">
                    <a:tableStyleId>{2D5ABB26-0587-4C30-8999-92F81FD0307C}</a:tableStyleId>
                  </a:tblPr>
                  <a:tblGrid>
                    <a:gridCol w="1254125">
                      <a:extLst>
                        <a:ext uri="{9D8B030D-6E8A-4147-A177-3AD203B41FA5}">
                          <a16:colId xmlns:a16="http://schemas.microsoft.com/office/drawing/2014/main" val="2266714139"/>
                        </a:ext>
                      </a:extLst>
                    </a:gridCol>
                    <a:gridCol w="685800">
                      <a:extLst>
                        <a:ext uri="{9D8B030D-6E8A-4147-A177-3AD203B41FA5}">
                          <a16:colId xmlns:a16="http://schemas.microsoft.com/office/drawing/2014/main" val="738640808"/>
                        </a:ext>
                      </a:extLst>
                    </a:gridCol>
                  </a:tblGrid>
                  <a:tr h="145415">
                    <a:tc>
                      <a:txBody>
                        <a:bodyPr/>
                        <a:lstStyle/>
                        <a:p>
                          <a:pPr marL="0" marR="0">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Node number</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83186" t="-29167" r="-1770" b="-141667"/>
                          </a:stretch>
                        </a:blipFill>
                      </a:tcPr>
                    </a:tc>
                    <a:extLst>
                      <a:ext uri="{0D108BD9-81ED-4DB2-BD59-A6C34878D82A}">
                        <a16:rowId xmlns:a16="http://schemas.microsoft.com/office/drawing/2014/main" val="1452832367"/>
                      </a:ext>
                    </a:extLst>
                  </a:tr>
                  <a:tr h="145415">
                    <a:tc>
                      <a:txBody>
                        <a:bodyPr/>
                        <a:lstStyle/>
                        <a:p>
                          <a:pPr marL="0" marR="0">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Element number</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83186" t="-129167" r="-1770" b="-41667"/>
                          </a:stretch>
                        </a:blipFill>
                      </a:tcPr>
                    </a:tc>
                    <a:extLst>
                      <a:ext uri="{0D108BD9-81ED-4DB2-BD59-A6C34878D82A}">
                        <a16:rowId xmlns:a16="http://schemas.microsoft.com/office/drawing/2014/main" val="1394436674"/>
                      </a:ext>
                    </a:extLst>
                  </a:tr>
                </a:tbl>
              </a:graphicData>
            </a:graphic>
          </p:graphicFrame>
        </mc:Fallback>
      </mc:AlternateContent>
      <p:graphicFrame>
        <p:nvGraphicFramePr>
          <p:cNvPr id="25" name="Πίνακας 24">
            <a:extLst>
              <a:ext uri="{FF2B5EF4-FFF2-40B4-BE49-F238E27FC236}">
                <a16:creationId xmlns:a16="http://schemas.microsoft.com/office/drawing/2014/main" id="{CD24A86B-998E-BC6B-21A2-4E526DC19BEF}"/>
              </a:ext>
            </a:extLst>
          </p:cNvPr>
          <p:cNvGraphicFramePr>
            <a:graphicFrameLocks noGrp="1"/>
          </p:cNvGraphicFramePr>
          <p:nvPr>
            <p:extLst>
              <p:ext uri="{D42A27DB-BD31-4B8C-83A1-F6EECF244321}">
                <p14:modId xmlns:p14="http://schemas.microsoft.com/office/powerpoint/2010/main" val="3622272428"/>
              </p:ext>
            </p:extLst>
          </p:nvPr>
        </p:nvGraphicFramePr>
        <p:xfrm>
          <a:off x="216922" y="5095872"/>
          <a:ext cx="3014315" cy="979805"/>
        </p:xfrm>
        <a:graphic>
          <a:graphicData uri="http://schemas.openxmlformats.org/drawingml/2006/table">
            <a:tbl>
              <a:tblPr firstRow="1" firstCol="1" bandRow="1">
                <a:tableStyleId>{2D5ABB26-0587-4C30-8999-92F81FD0307C}</a:tableStyleId>
              </a:tblPr>
              <a:tblGrid>
                <a:gridCol w="1398876">
                  <a:extLst>
                    <a:ext uri="{9D8B030D-6E8A-4147-A177-3AD203B41FA5}">
                      <a16:colId xmlns:a16="http://schemas.microsoft.com/office/drawing/2014/main" val="413466578"/>
                    </a:ext>
                  </a:extLst>
                </a:gridCol>
                <a:gridCol w="737616">
                  <a:extLst>
                    <a:ext uri="{9D8B030D-6E8A-4147-A177-3AD203B41FA5}">
                      <a16:colId xmlns:a16="http://schemas.microsoft.com/office/drawing/2014/main" val="3216669284"/>
                    </a:ext>
                  </a:extLst>
                </a:gridCol>
                <a:gridCol w="877823">
                  <a:extLst>
                    <a:ext uri="{9D8B030D-6E8A-4147-A177-3AD203B41FA5}">
                      <a16:colId xmlns:a16="http://schemas.microsoft.com/office/drawing/2014/main" val="3712479625"/>
                    </a:ext>
                  </a:extLst>
                </a:gridCol>
              </a:tblGrid>
              <a:tr h="0">
                <a:tc>
                  <a:txBody>
                    <a:bodyPr/>
                    <a:lstStyle/>
                    <a:p>
                      <a:pPr marL="0" marR="0" algn="just">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Criterion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just">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Value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just">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Acceptable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544268296"/>
                  </a:ext>
                </a:extLst>
              </a:tr>
              <a:tr h="0">
                <a:tc>
                  <a:txBody>
                    <a:bodyPr/>
                    <a:lstStyle/>
                    <a:p>
                      <a:pPr marL="0" marR="0" algn="just">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Orthogonality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just">
                        <a:lnSpc>
                          <a:spcPct val="106000"/>
                        </a:lnSpc>
                        <a:spcBef>
                          <a:spcPts val="0"/>
                        </a:spcBef>
                        <a:spcAft>
                          <a:spcPts val="0"/>
                        </a:spcAft>
                      </a:pPr>
                      <a:r>
                        <a:rPr lang="en-US" sz="900">
                          <a:effectLst/>
                          <a:latin typeface="Times New Roman" panose="02020603050405020304" pitchFamily="18" charset="0"/>
                          <a:cs typeface="Times New Roman" panose="02020603050405020304" pitchFamily="18" charset="0"/>
                        </a:rPr>
                        <a:t>Min =</a:t>
                      </a:r>
                      <a:r>
                        <a:rPr lang="el-GR" sz="900">
                          <a:effectLst/>
                          <a:latin typeface="Times New Roman" panose="02020603050405020304" pitchFamily="18" charset="0"/>
                          <a:cs typeface="Times New Roman" panose="02020603050405020304" pitchFamily="18" charset="0"/>
                        </a:rPr>
                        <a:t>0.315</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0 -1 </a:t>
                      </a:r>
                    </a:p>
                    <a:p>
                      <a:pPr marL="0" marR="0" algn="just">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(1 = </a:t>
                      </a:r>
                      <a:r>
                        <a:rPr lang="en-US" sz="900" dirty="0">
                          <a:effectLst/>
                          <a:latin typeface="Times New Roman" panose="02020603050405020304" pitchFamily="18" charset="0"/>
                          <a:cs typeface="Times New Roman" panose="02020603050405020304" pitchFamily="18" charset="0"/>
                        </a:rPr>
                        <a:t>Optimal</a:t>
                      </a:r>
                      <a:r>
                        <a:rPr lang="el-GR" sz="900" dirty="0">
                          <a:effectLst/>
                          <a:latin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243859"/>
                  </a:ext>
                </a:extLst>
              </a:tr>
              <a:tr h="0">
                <a:tc>
                  <a:txBody>
                    <a:bodyPr/>
                    <a:lstStyle/>
                    <a:p>
                      <a:pPr marL="0" marR="0" algn="just">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Aspect Ratio</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just">
                        <a:lnSpc>
                          <a:spcPct val="106000"/>
                        </a:lnSpc>
                        <a:spcBef>
                          <a:spcPts val="0"/>
                        </a:spcBef>
                        <a:spcAft>
                          <a:spcPts val="0"/>
                        </a:spcAft>
                      </a:pPr>
                      <a:r>
                        <a:rPr lang="en-US" sz="900">
                          <a:effectLst/>
                          <a:latin typeface="Times New Roman" panose="02020603050405020304" pitchFamily="18" charset="0"/>
                          <a:cs typeface="Times New Roman" panose="02020603050405020304" pitchFamily="18" charset="0"/>
                        </a:rPr>
                        <a:t>Max = 8</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1 – 100 </a:t>
                      </a:r>
                    </a:p>
                    <a:p>
                      <a:pPr marL="0" marR="0" algn="just">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(1 = </a:t>
                      </a:r>
                      <a:r>
                        <a:rPr lang="en-US" sz="900" dirty="0">
                          <a:effectLst/>
                          <a:latin typeface="Times New Roman" panose="02020603050405020304" pitchFamily="18" charset="0"/>
                          <a:cs typeface="Times New Roman" panose="02020603050405020304" pitchFamily="18" charset="0"/>
                        </a:rPr>
                        <a:t>Optimal</a:t>
                      </a:r>
                      <a:r>
                        <a:rPr lang="el-GR" sz="900" dirty="0">
                          <a:effectLst/>
                          <a:latin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244154"/>
                  </a:ext>
                </a:extLst>
              </a:tr>
              <a:tr h="0">
                <a:tc>
                  <a:txBody>
                    <a:bodyPr/>
                    <a:lstStyle/>
                    <a:p>
                      <a:pPr marL="0" marR="0" algn="just">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Skewness</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just">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Max = 0.65</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0  - 1 </a:t>
                      </a:r>
                    </a:p>
                    <a:p>
                      <a:pPr marL="0" marR="0" algn="just">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(0 = </a:t>
                      </a:r>
                      <a:r>
                        <a:rPr lang="en-US" sz="900" dirty="0">
                          <a:effectLst/>
                          <a:latin typeface="Times New Roman" panose="02020603050405020304" pitchFamily="18" charset="0"/>
                          <a:cs typeface="Times New Roman" panose="02020603050405020304" pitchFamily="18" charset="0"/>
                        </a:rPr>
                        <a:t>Optimal</a:t>
                      </a:r>
                      <a:r>
                        <a:rPr lang="el-GR" sz="900" dirty="0">
                          <a:effectLst/>
                          <a:latin typeface="Times New Roman" panose="02020603050405020304" pitchFamily="18" charset="0"/>
                          <a:cs typeface="Times New Roman" panose="02020603050405020304" pitchFamily="18" charset="0"/>
                        </a:rPr>
                        <a: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4426313"/>
                  </a:ext>
                </a:extLst>
              </a:tr>
            </a:tbl>
          </a:graphicData>
        </a:graphic>
      </p:graphicFrame>
      <p:pic>
        <p:nvPicPr>
          <p:cNvPr id="26" name="Εικόνα 25">
            <a:extLst>
              <a:ext uri="{FF2B5EF4-FFF2-40B4-BE49-F238E27FC236}">
                <a16:creationId xmlns:a16="http://schemas.microsoft.com/office/drawing/2014/main" id="{34365B45-233D-D4D2-40AE-73551366856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33924" y="922954"/>
            <a:ext cx="3841153" cy="1931035"/>
          </a:xfrm>
          <a:prstGeom prst="rect">
            <a:avLst/>
          </a:prstGeom>
          <a:noFill/>
          <a:ln>
            <a:noFill/>
          </a:ln>
        </p:spPr>
      </p:pic>
      <p:cxnSp>
        <p:nvCxnSpPr>
          <p:cNvPr id="29" name="Ευθεία γραμμή σύνδεσης 28">
            <a:extLst>
              <a:ext uri="{FF2B5EF4-FFF2-40B4-BE49-F238E27FC236}">
                <a16:creationId xmlns:a16="http://schemas.microsoft.com/office/drawing/2014/main" id="{4254D208-79FA-50F0-AB36-F5A87EBA8833}"/>
              </a:ext>
            </a:extLst>
          </p:cNvPr>
          <p:cNvCxnSpPr>
            <a:cxnSpLocks/>
          </p:cNvCxnSpPr>
          <p:nvPr/>
        </p:nvCxnSpPr>
        <p:spPr>
          <a:xfrm>
            <a:off x="6208584" y="1296707"/>
            <a:ext cx="0" cy="529301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63DDBA7-5C81-1838-C2CC-923ADD6AEA30}"/>
              </a:ext>
            </a:extLst>
          </p:cNvPr>
          <p:cNvSpPr txBox="1"/>
          <p:nvPr/>
        </p:nvSpPr>
        <p:spPr>
          <a:xfrm>
            <a:off x="6533771" y="927375"/>
            <a:ext cx="1478146" cy="923330"/>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Comparison with experiment </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8EDDED7-D58A-5266-C06A-41E96F04D0B9}"/>
                  </a:ext>
                </a:extLst>
              </p:cNvPr>
              <p:cNvSpPr txBox="1"/>
              <p:nvPr/>
            </p:nvSpPr>
            <p:spPr>
              <a:xfrm>
                <a:off x="6677665" y="2260614"/>
                <a:ext cx="743070" cy="438069"/>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l-GR" sz="1200" i="1">
                          <a:latin typeface="Cambria Math" panose="02040503050406030204" pitchFamily="18" charset="0"/>
                        </a:rPr>
                        <m:t>𝐽</m:t>
                      </m:r>
                      <m:r>
                        <a:rPr lang="el-GR"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l-GR" sz="1200" i="1">
                                  <a:latin typeface="Cambria Math" panose="02040503050406030204" pitchFamily="18" charset="0"/>
                                </a:rPr>
                                <m:t>𝑉</m:t>
                              </m:r>
                            </m:e>
                            <m:sub>
                              <m:r>
                                <a:rPr lang="el-GR" sz="1200" i="1">
                                  <a:latin typeface="Cambria Math" panose="02040503050406030204" pitchFamily="18" charset="0"/>
                                </a:rPr>
                                <m:t>∞</m:t>
                              </m:r>
                            </m:sub>
                          </m:sSub>
                        </m:num>
                        <m:den>
                          <m:r>
                            <a:rPr lang="el-GR" sz="1200" i="1">
                              <a:latin typeface="Cambria Math" panose="02040503050406030204" pitchFamily="18" charset="0"/>
                            </a:rPr>
                            <m:t>𝑛𝐷</m:t>
                          </m:r>
                        </m:den>
                      </m:f>
                    </m:oMath>
                  </m:oMathPara>
                </a14:m>
                <a:endParaRPr lang="en-US" sz="700" b="1" dirty="0"/>
              </a:p>
            </p:txBody>
          </p:sp>
        </mc:Choice>
        <mc:Fallback xmlns="">
          <p:sp>
            <p:nvSpPr>
              <p:cNvPr id="32" name="TextBox 31">
                <a:extLst>
                  <a:ext uri="{FF2B5EF4-FFF2-40B4-BE49-F238E27FC236}">
                    <a16:creationId xmlns:a16="http://schemas.microsoft.com/office/drawing/2014/main" id="{C8EDDED7-D58A-5266-C06A-41E96F04D0B9}"/>
                  </a:ext>
                </a:extLst>
              </p:cNvPr>
              <p:cNvSpPr txBox="1">
                <a:spLocks noRot="1" noChangeAspect="1" noMove="1" noResize="1" noEditPoints="1" noAdjustHandles="1" noChangeArrowheads="1" noChangeShapeType="1" noTextEdit="1"/>
              </p:cNvSpPr>
              <p:nvPr/>
            </p:nvSpPr>
            <p:spPr>
              <a:xfrm>
                <a:off x="6677665" y="2260614"/>
                <a:ext cx="743070" cy="438069"/>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BE58C76-92C0-0E2B-7347-E5E4284A68C5}"/>
                  </a:ext>
                </a:extLst>
              </p:cNvPr>
              <p:cNvSpPr txBox="1"/>
              <p:nvPr/>
            </p:nvSpPr>
            <p:spPr>
              <a:xfrm>
                <a:off x="6677666" y="2808187"/>
                <a:ext cx="1047390" cy="469296"/>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l-GR" sz="1200" i="1">
                              <a:latin typeface="Cambria Math" panose="02040503050406030204" pitchFamily="18" charset="0"/>
                            </a:rPr>
                            <m:t>𝐶</m:t>
                          </m:r>
                        </m:e>
                        <m:sub>
                          <m:r>
                            <a:rPr lang="el-GR" sz="1200" i="1">
                              <a:latin typeface="Cambria Math" panose="02040503050406030204" pitchFamily="18" charset="0"/>
                            </a:rPr>
                            <m:t>𝑇</m:t>
                          </m:r>
                        </m:sub>
                      </m:sSub>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𝑇</m:t>
                          </m:r>
                        </m:num>
                        <m:den>
                          <m:r>
                            <a:rPr lang="el-GR" sz="1200" i="1">
                              <a:latin typeface="Cambria Math" panose="02040503050406030204" pitchFamily="18" charset="0"/>
                            </a:rPr>
                            <m:t>𝜌</m:t>
                          </m:r>
                          <m:sSup>
                            <m:sSupPr>
                              <m:ctrlPr>
                                <a:rPr lang="en-US" sz="1200" i="1">
                                  <a:latin typeface="Cambria Math" panose="02040503050406030204" pitchFamily="18" charset="0"/>
                                </a:rPr>
                              </m:ctrlPr>
                            </m:sSupPr>
                            <m:e>
                              <m:r>
                                <a:rPr lang="el-GR" sz="1200" i="1">
                                  <a:latin typeface="Cambria Math" panose="02040503050406030204" pitchFamily="18" charset="0"/>
                                </a:rPr>
                                <m:t>𝑛</m:t>
                              </m:r>
                            </m:e>
                            <m:sup>
                              <m:r>
                                <a:rPr lang="el-GR" sz="1200" i="1">
                                  <a:latin typeface="Cambria Math" panose="02040503050406030204" pitchFamily="18" charset="0"/>
                                </a:rPr>
                                <m:t>2</m:t>
                              </m:r>
                            </m:sup>
                          </m:sSup>
                          <m:sSup>
                            <m:sSupPr>
                              <m:ctrlPr>
                                <a:rPr lang="en-US" sz="1200" i="1">
                                  <a:latin typeface="Cambria Math" panose="02040503050406030204" pitchFamily="18" charset="0"/>
                                </a:rPr>
                              </m:ctrlPr>
                            </m:sSupPr>
                            <m:e>
                              <m:r>
                                <a:rPr lang="el-GR" sz="1200" i="1">
                                  <a:latin typeface="Cambria Math" panose="02040503050406030204" pitchFamily="18" charset="0"/>
                                </a:rPr>
                                <m:t>𝐷</m:t>
                              </m:r>
                            </m:e>
                            <m:sup>
                              <m:r>
                                <a:rPr lang="el-GR" sz="1200" i="1">
                                  <a:latin typeface="Cambria Math" panose="02040503050406030204" pitchFamily="18" charset="0"/>
                                </a:rPr>
                                <m:t>4</m:t>
                              </m:r>
                            </m:sup>
                          </m:sSup>
                        </m:den>
                      </m:f>
                    </m:oMath>
                  </m:oMathPara>
                </a14:m>
                <a:endParaRPr lang="en-US" sz="700" b="1" dirty="0"/>
              </a:p>
            </p:txBody>
          </p:sp>
        </mc:Choice>
        <mc:Fallback xmlns="">
          <p:sp>
            <p:nvSpPr>
              <p:cNvPr id="33" name="TextBox 32">
                <a:extLst>
                  <a:ext uri="{FF2B5EF4-FFF2-40B4-BE49-F238E27FC236}">
                    <a16:creationId xmlns:a16="http://schemas.microsoft.com/office/drawing/2014/main" id="{9BE58C76-92C0-0E2B-7347-E5E4284A68C5}"/>
                  </a:ext>
                </a:extLst>
              </p:cNvPr>
              <p:cNvSpPr txBox="1">
                <a:spLocks noRot="1" noChangeAspect="1" noMove="1" noResize="1" noEditPoints="1" noAdjustHandles="1" noChangeArrowheads="1" noChangeShapeType="1" noTextEdit="1"/>
              </p:cNvSpPr>
              <p:nvPr/>
            </p:nvSpPr>
            <p:spPr>
              <a:xfrm>
                <a:off x="6677666" y="2808187"/>
                <a:ext cx="1047390" cy="469296"/>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D6FB3E-6760-37AE-AC92-E302AD61C37F}"/>
                  </a:ext>
                </a:extLst>
              </p:cNvPr>
              <p:cNvSpPr txBox="1"/>
              <p:nvPr/>
            </p:nvSpPr>
            <p:spPr>
              <a:xfrm>
                <a:off x="6677665" y="3471544"/>
                <a:ext cx="1366455" cy="47166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𝐶</m:t>
                          </m:r>
                        </m:e>
                        <m:sub>
                          <m:r>
                            <a:rPr lang="en-US" sz="1200" i="1">
                              <a:latin typeface="Cambria Math" panose="02040503050406030204" pitchFamily="18" charset="0"/>
                            </a:rPr>
                            <m:t>𝑃𝑜𝑤𝑒𝑟</m:t>
                          </m:r>
                        </m:sub>
                      </m:sSub>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𝑃𝑜𝑤𝑒𝑟</m:t>
                          </m:r>
                        </m:num>
                        <m:den>
                          <m:r>
                            <a:rPr lang="el-GR" sz="1200" i="1">
                              <a:latin typeface="Cambria Math" panose="02040503050406030204" pitchFamily="18" charset="0"/>
                            </a:rPr>
                            <m:t>𝜌</m:t>
                          </m:r>
                          <m:sSup>
                            <m:sSupPr>
                              <m:ctrlPr>
                                <a:rPr lang="en-US" sz="1200" i="1">
                                  <a:latin typeface="Cambria Math" panose="02040503050406030204" pitchFamily="18" charset="0"/>
                                </a:rPr>
                              </m:ctrlPr>
                            </m:sSupPr>
                            <m:e>
                              <m:r>
                                <a:rPr lang="en-US" sz="1200" i="1">
                                  <a:latin typeface="Cambria Math" panose="02040503050406030204" pitchFamily="18" charset="0"/>
                                </a:rPr>
                                <m:t>𝑛</m:t>
                              </m:r>
                            </m:e>
                            <m:sup>
                              <m:r>
                                <a:rPr lang="el-GR" sz="1200" i="1">
                                  <a:latin typeface="Cambria Math" panose="02040503050406030204" pitchFamily="18" charset="0"/>
                                </a:rPr>
                                <m:t>3</m:t>
                              </m:r>
                            </m:sup>
                          </m:sSup>
                          <m:sSup>
                            <m:sSupPr>
                              <m:ctrlPr>
                                <a:rPr lang="en-US" sz="1200" i="1">
                                  <a:latin typeface="Cambria Math" panose="02040503050406030204" pitchFamily="18" charset="0"/>
                                </a:rPr>
                              </m:ctrlPr>
                            </m:sSupPr>
                            <m:e>
                              <m:r>
                                <a:rPr lang="en-US" sz="1200" i="1">
                                  <a:latin typeface="Cambria Math" panose="02040503050406030204" pitchFamily="18" charset="0"/>
                                </a:rPr>
                                <m:t>𝐷</m:t>
                              </m:r>
                            </m:e>
                            <m:sup>
                              <m:r>
                                <a:rPr lang="el-GR" sz="1200" i="1">
                                  <a:latin typeface="Cambria Math" panose="02040503050406030204" pitchFamily="18" charset="0"/>
                                </a:rPr>
                                <m:t>5</m:t>
                              </m:r>
                            </m:sup>
                          </m:sSup>
                        </m:den>
                      </m:f>
                    </m:oMath>
                  </m:oMathPara>
                </a14:m>
                <a:endParaRPr lang="en-US" sz="700" b="1" dirty="0"/>
              </a:p>
            </p:txBody>
          </p:sp>
        </mc:Choice>
        <mc:Fallback xmlns="">
          <p:sp>
            <p:nvSpPr>
              <p:cNvPr id="34" name="TextBox 33">
                <a:extLst>
                  <a:ext uri="{FF2B5EF4-FFF2-40B4-BE49-F238E27FC236}">
                    <a16:creationId xmlns:a16="http://schemas.microsoft.com/office/drawing/2014/main" id="{C3D6FB3E-6760-37AE-AC92-E302AD61C37F}"/>
                  </a:ext>
                </a:extLst>
              </p:cNvPr>
              <p:cNvSpPr txBox="1">
                <a:spLocks noRot="1" noChangeAspect="1" noMove="1" noResize="1" noEditPoints="1" noAdjustHandles="1" noChangeArrowheads="1" noChangeShapeType="1" noTextEdit="1"/>
              </p:cNvSpPr>
              <p:nvPr/>
            </p:nvSpPr>
            <p:spPr>
              <a:xfrm>
                <a:off x="6677665" y="3471544"/>
                <a:ext cx="1366455" cy="471668"/>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6" name="Πίνακας 5">
                <a:extLst>
                  <a:ext uri="{FF2B5EF4-FFF2-40B4-BE49-F238E27FC236}">
                    <a16:creationId xmlns:a16="http://schemas.microsoft.com/office/drawing/2014/main" id="{405DF06C-395A-4431-0004-E6B6593D79F1}"/>
                  </a:ext>
                </a:extLst>
              </p:cNvPr>
              <p:cNvGraphicFramePr>
                <a:graphicFrameLocks noGrp="1"/>
              </p:cNvGraphicFramePr>
              <p:nvPr>
                <p:extLst>
                  <p:ext uri="{D42A27DB-BD31-4B8C-83A1-F6EECF244321}">
                    <p14:modId xmlns:p14="http://schemas.microsoft.com/office/powerpoint/2010/main" val="172291934"/>
                  </p:ext>
                </p:extLst>
              </p:nvPr>
            </p:nvGraphicFramePr>
            <p:xfrm>
              <a:off x="6677665" y="4991374"/>
              <a:ext cx="2179948" cy="1063012"/>
            </p:xfrm>
            <a:graphic>
              <a:graphicData uri="http://schemas.openxmlformats.org/drawingml/2006/table">
                <a:tbl>
                  <a:tblPr firstRow="1" firstCol="1" bandRow="1">
                    <a:tableStyleId>{2D5ABB26-0587-4C30-8999-92F81FD0307C}</a:tableStyleId>
                  </a:tblPr>
                  <a:tblGrid>
                    <a:gridCol w="408740">
                      <a:extLst>
                        <a:ext uri="{9D8B030D-6E8A-4147-A177-3AD203B41FA5}">
                          <a16:colId xmlns:a16="http://schemas.microsoft.com/office/drawing/2014/main" val="912732670"/>
                        </a:ext>
                      </a:extLst>
                    </a:gridCol>
                    <a:gridCol w="885604">
                      <a:extLst>
                        <a:ext uri="{9D8B030D-6E8A-4147-A177-3AD203B41FA5}">
                          <a16:colId xmlns:a16="http://schemas.microsoft.com/office/drawing/2014/main" val="874306528"/>
                        </a:ext>
                      </a:extLst>
                    </a:gridCol>
                    <a:gridCol w="885604">
                      <a:extLst>
                        <a:ext uri="{9D8B030D-6E8A-4147-A177-3AD203B41FA5}">
                          <a16:colId xmlns:a16="http://schemas.microsoft.com/office/drawing/2014/main" val="3200274808"/>
                        </a:ext>
                      </a:extLst>
                    </a:gridCol>
                  </a:tblGrid>
                  <a:tr h="139210">
                    <a:tc gridSpan="3">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Difference in values(RMS)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82513591"/>
                      </a:ext>
                    </a:extLst>
                  </a:tr>
                  <a:tr h="215978">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V</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𝐶</m:t>
                                    </m:r>
                                  </m:e>
                                  <m:sub>
                                    <m:r>
                                      <a:rPr lang="en-US" sz="1200">
                                        <a:effectLst/>
                                        <a:latin typeface="Cambria Math" panose="02040503050406030204" pitchFamily="18" charset="0"/>
                                      </a:rPr>
                                      <m:t>𝑇</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𝐶</m:t>
                                    </m:r>
                                  </m:e>
                                  <m:sub>
                                    <m:r>
                                      <a:rPr lang="en-US" sz="1200">
                                        <a:effectLst/>
                                        <a:latin typeface="Cambria Math" panose="02040503050406030204" pitchFamily="18" charset="0"/>
                                      </a:rPr>
                                      <m:t>𝑃𝑜𝑤𝑒𝑟</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668735532"/>
                      </a:ext>
                    </a:extLst>
                  </a:tr>
                  <a:tr h="224977">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0.45435%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0.2191%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831162"/>
                      </a:ext>
                    </a:extLst>
                  </a:tr>
                  <a:tr h="215978">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0.3542%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0.10439%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2862309"/>
                      </a:ext>
                    </a:extLst>
                  </a:tr>
                  <a:tr h="224977">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0.2483%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0.1502%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8945971"/>
                      </a:ext>
                    </a:extLst>
                  </a:tr>
                </a:tbl>
              </a:graphicData>
            </a:graphic>
          </p:graphicFrame>
        </mc:Choice>
        <mc:Fallback>
          <p:graphicFrame>
            <p:nvGraphicFramePr>
              <p:cNvPr id="6" name="Πίνακας 5">
                <a:extLst>
                  <a:ext uri="{FF2B5EF4-FFF2-40B4-BE49-F238E27FC236}">
                    <a16:creationId xmlns:a16="http://schemas.microsoft.com/office/drawing/2014/main" id="{405DF06C-395A-4431-0004-E6B6593D79F1}"/>
                  </a:ext>
                </a:extLst>
              </p:cNvPr>
              <p:cNvGraphicFramePr>
                <a:graphicFrameLocks noGrp="1"/>
              </p:cNvGraphicFramePr>
              <p:nvPr>
                <p:extLst>
                  <p:ext uri="{D42A27DB-BD31-4B8C-83A1-F6EECF244321}">
                    <p14:modId xmlns:p14="http://schemas.microsoft.com/office/powerpoint/2010/main" val="172291934"/>
                  </p:ext>
                </p:extLst>
              </p:nvPr>
            </p:nvGraphicFramePr>
            <p:xfrm>
              <a:off x="6677665" y="4991374"/>
              <a:ext cx="2179948" cy="1063012"/>
            </p:xfrm>
            <a:graphic>
              <a:graphicData uri="http://schemas.openxmlformats.org/drawingml/2006/table">
                <a:tbl>
                  <a:tblPr firstRow="1" firstCol="1" bandRow="1">
                    <a:tableStyleId>{2D5ABB26-0587-4C30-8999-92F81FD0307C}</a:tableStyleId>
                  </a:tblPr>
                  <a:tblGrid>
                    <a:gridCol w="408740">
                      <a:extLst>
                        <a:ext uri="{9D8B030D-6E8A-4147-A177-3AD203B41FA5}">
                          <a16:colId xmlns:a16="http://schemas.microsoft.com/office/drawing/2014/main" val="912732670"/>
                        </a:ext>
                      </a:extLst>
                    </a:gridCol>
                    <a:gridCol w="885604">
                      <a:extLst>
                        <a:ext uri="{9D8B030D-6E8A-4147-A177-3AD203B41FA5}">
                          <a16:colId xmlns:a16="http://schemas.microsoft.com/office/drawing/2014/main" val="874306528"/>
                        </a:ext>
                      </a:extLst>
                    </a:gridCol>
                    <a:gridCol w="885604">
                      <a:extLst>
                        <a:ext uri="{9D8B030D-6E8A-4147-A177-3AD203B41FA5}">
                          <a16:colId xmlns:a16="http://schemas.microsoft.com/office/drawing/2014/main" val="3200274808"/>
                        </a:ext>
                      </a:extLst>
                    </a:gridCol>
                  </a:tblGrid>
                  <a:tr h="181102">
                    <a:tc gridSpan="3">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Difference in values(RMS)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82513591"/>
                      </a:ext>
                    </a:extLst>
                  </a:tr>
                  <a:tr h="215978">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V</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46575" t="-102778" r="-101370" b="-347222"/>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46575" t="-102778" r="-1370" b="-347222"/>
                          </a:stretch>
                        </a:blipFill>
                      </a:tcPr>
                    </a:tc>
                    <a:extLst>
                      <a:ext uri="{0D108BD9-81ED-4DB2-BD59-A6C34878D82A}">
                        <a16:rowId xmlns:a16="http://schemas.microsoft.com/office/drawing/2014/main" val="3668735532"/>
                      </a:ext>
                    </a:extLst>
                  </a:tr>
                  <a:tr h="224977">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0.45435%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0.2191%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831162"/>
                      </a:ext>
                    </a:extLst>
                  </a:tr>
                  <a:tr h="215978">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0.3542%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0.10439%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2862309"/>
                      </a:ext>
                    </a:extLst>
                  </a:tr>
                  <a:tr h="224977">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0.2483%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0.1502%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8945971"/>
                      </a:ext>
                    </a:extLst>
                  </a:tr>
                </a:tbl>
              </a:graphicData>
            </a:graphic>
          </p:graphicFrame>
        </mc:Fallback>
      </mc:AlternateContent>
      <p:sp>
        <p:nvSpPr>
          <p:cNvPr id="7" name="TextBox 6">
            <a:extLst>
              <a:ext uri="{FF2B5EF4-FFF2-40B4-BE49-F238E27FC236}">
                <a16:creationId xmlns:a16="http://schemas.microsoft.com/office/drawing/2014/main" id="{EF5F1EF7-A9BF-FEF9-482D-BDADACAF789D}"/>
              </a:ext>
            </a:extLst>
          </p:cNvPr>
          <p:cNvSpPr txBox="1"/>
          <p:nvPr/>
        </p:nvSpPr>
        <p:spPr>
          <a:xfrm>
            <a:off x="362498" y="59943"/>
            <a:ext cx="1186165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FLUID – MECHANICAL ANALYSIS FOR SOLID PROPELLER</a:t>
            </a:r>
          </a:p>
        </p:txBody>
      </p:sp>
      <p:sp>
        <p:nvSpPr>
          <p:cNvPr id="8" name="Ορθογώνιο 7">
            <a:extLst>
              <a:ext uri="{FF2B5EF4-FFF2-40B4-BE49-F238E27FC236}">
                <a16:creationId xmlns:a16="http://schemas.microsoft.com/office/drawing/2014/main" id="{ED880BC4-0FED-67F2-21F3-7D01CF4DB05B}"/>
              </a:ext>
            </a:extLst>
          </p:cNvPr>
          <p:cNvSpPr/>
          <p:nvPr/>
        </p:nvSpPr>
        <p:spPr>
          <a:xfrm>
            <a:off x="478071" y="1389040"/>
            <a:ext cx="1685214" cy="3665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Stationary volume</a:t>
            </a:r>
          </a:p>
        </p:txBody>
      </p:sp>
      <p:sp>
        <p:nvSpPr>
          <p:cNvPr id="9" name="Ορθογώνιο 8">
            <a:extLst>
              <a:ext uri="{FF2B5EF4-FFF2-40B4-BE49-F238E27FC236}">
                <a16:creationId xmlns:a16="http://schemas.microsoft.com/office/drawing/2014/main" id="{B8273228-DE04-150F-580B-CFC31B4D5960}"/>
              </a:ext>
            </a:extLst>
          </p:cNvPr>
          <p:cNvSpPr/>
          <p:nvPr/>
        </p:nvSpPr>
        <p:spPr>
          <a:xfrm>
            <a:off x="908573" y="1679182"/>
            <a:ext cx="1062467" cy="3665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rPr>
              <a:t>Rotational volume</a:t>
            </a:r>
          </a:p>
        </p:txBody>
      </p:sp>
      <mc:AlternateContent xmlns:mc="http://schemas.openxmlformats.org/markup-compatibility/2006">
        <mc:Choice xmlns:a14="http://schemas.microsoft.com/office/drawing/2010/main" Requires="a14">
          <p:sp>
            <p:nvSpPr>
              <p:cNvPr id="10" name="Ορθογώνιο 9">
                <a:extLst>
                  <a:ext uri="{FF2B5EF4-FFF2-40B4-BE49-F238E27FC236}">
                    <a16:creationId xmlns:a16="http://schemas.microsoft.com/office/drawing/2014/main" id="{8152D424-178E-FE9D-D96F-E75C5A6EE49E}"/>
                  </a:ext>
                </a:extLst>
              </p:cNvPr>
              <p:cNvSpPr/>
              <p:nvPr/>
            </p:nvSpPr>
            <p:spPr>
              <a:xfrm rot="16200000">
                <a:off x="7798562" y="1907672"/>
                <a:ext cx="833805" cy="163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Thrust Coefficient </a:t>
                </a:r>
                <a14:m>
                  <m:oMath xmlns:m="http://schemas.openxmlformats.org/officeDocument/2006/math">
                    <m:sSub>
                      <m:sSubPr>
                        <m:ctrlPr>
                          <a:rPr lang="en-US" sz="500" b="0" i="1" smtClean="0">
                            <a:solidFill>
                              <a:schemeClr val="tx1"/>
                            </a:solidFill>
                            <a:latin typeface="Cambria Math" panose="02040503050406030204" pitchFamily="18" charset="0"/>
                          </a:rPr>
                        </m:ctrlPr>
                      </m:sSubPr>
                      <m:e>
                        <m:r>
                          <a:rPr lang="en-US" sz="500" b="0" i="1" smtClean="0">
                            <a:solidFill>
                              <a:schemeClr val="tx1"/>
                            </a:solidFill>
                            <a:latin typeface="Cambria Math" panose="02040503050406030204" pitchFamily="18" charset="0"/>
                          </a:rPr>
                          <m:t>𝐶</m:t>
                        </m:r>
                      </m:e>
                      <m:sub>
                        <m:r>
                          <a:rPr lang="en-US" sz="500" b="0" i="1" smtClean="0">
                            <a:solidFill>
                              <a:schemeClr val="tx1"/>
                            </a:solidFill>
                            <a:latin typeface="Cambria Math" panose="02040503050406030204" pitchFamily="18" charset="0"/>
                          </a:rPr>
                          <m:t>𝑇</m:t>
                        </m:r>
                      </m:sub>
                    </m:sSub>
                  </m:oMath>
                </a14:m>
                <a:endParaRPr lang="en-US" sz="500" dirty="0">
                  <a:solidFill>
                    <a:schemeClr val="tx1"/>
                  </a:solidFill>
                  <a:latin typeface="Times New Roman" panose="02020603050405020304" pitchFamily="18" charset="0"/>
                  <a:cs typeface="Times New Roman" panose="02020603050405020304" pitchFamily="18" charset="0"/>
                </a:endParaRPr>
              </a:p>
            </p:txBody>
          </p:sp>
        </mc:Choice>
        <mc:Fallback>
          <p:sp>
            <p:nvSpPr>
              <p:cNvPr id="10" name="Ορθογώνιο 9">
                <a:extLst>
                  <a:ext uri="{FF2B5EF4-FFF2-40B4-BE49-F238E27FC236}">
                    <a16:creationId xmlns:a16="http://schemas.microsoft.com/office/drawing/2014/main" id="{8152D424-178E-FE9D-D96F-E75C5A6EE49E}"/>
                  </a:ext>
                </a:extLst>
              </p:cNvPr>
              <p:cNvSpPr>
                <a:spLocks noRot="1" noChangeAspect="1" noMove="1" noResize="1" noEditPoints="1" noAdjustHandles="1" noChangeArrowheads="1" noChangeShapeType="1" noTextEdit="1"/>
              </p:cNvSpPr>
              <p:nvPr/>
            </p:nvSpPr>
            <p:spPr>
              <a:xfrm rot="16200000">
                <a:off x="7798562" y="1907672"/>
                <a:ext cx="833805" cy="163080"/>
              </a:xfrm>
              <a:prstGeom prst="rect">
                <a:avLst/>
              </a:prstGeom>
              <a:blipFill>
                <a:blip r:embed="rId1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Ορθογώνιο 10">
                <a:extLst>
                  <a:ext uri="{FF2B5EF4-FFF2-40B4-BE49-F238E27FC236}">
                    <a16:creationId xmlns:a16="http://schemas.microsoft.com/office/drawing/2014/main" id="{629D3EDE-B1DB-68F9-8E9C-CAEA03A8CE93}"/>
                  </a:ext>
                </a:extLst>
              </p:cNvPr>
              <p:cNvSpPr/>
              <p:nvPr/>
            </p:nvSpPr>
            <p:spPr>
              <a:xfrm>
                <a:off x="8926192" y="2857556"/>
                <a:ext cx="2149477" cy="163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tx1"/>
                    </a:solidFill>
                    <a:latin typeface="Times New Roman" panose="02020603050405020304" pitchFamily="18" charset="0"/>
                    <a:cs typeface="Times New Roman" panose="02020603050405020304" pitchFamily="18" charset="0"/>
                  </a:rPr>
                  <a:t>Power Coefficient </a:t>
                </a:r>
                <a14:m>
                  <m:oMath xmlns:m="http://schemas.openxmlformats.org/officeDocument/2006/math">
                    <m:sSub>
                      <m:sSubPr>
                        <m:ctrlPr>
                          <a:rPr lang="en-US" sz="500" b="1" i="1" smtClean="0">
                            <a:solidFill>
                              <a:schemeClr val="tx1"/>
                            </a:solidFill>
                            <a:latin typeface="Cambria Math" panose="02040503050406030204" pitchFamily="18" charset="0"/>
                          </a:rPr>
                        </m:ctrlPr>
                      </m:sSubPr>
                      <m:e>
                        <m:r>
                          <a:rPr lang="en-US" sz="500" b="1" i="1" smtClean="0">
                            <a:solidFill>
                              <a:schemeClr val="tx1"/>
                            </a:solidFill>
                            <a:latin typeface="Cambria Math" panose="02040503050406030204" pitchFamily="18" charset="0"/>
                          </a:rPr>
                          <m:t>𝑪</m:t>
                        </m:r>
                      </m:e>
                      <m:sub>
                        <m:r>
                          <a:rPr lang="en-US" sz="500" b="1" i="1" smtClean="0">
                            <a:solidFill>
                              <a:schemeClr val="tx1"/>
                            </a:solidFill>
                            <a:latin typeface="Cambria Math" panose="02040503050406030204" pitchFamily="18" charset="0"/>
                          </a:rPr>
                          <m:t>𝑻</m:t>
                        </m:r>
                      </m:sub>
                    </m:sSub>
                  </m:oMath>
                </a14:m>
                <a:r>
                  <a:rPr lang="en-US" sz="500" b="1" dirty="0">
                    <a:solidFill>
                      <a:schemeClr val="tx1"/>
                    </a:solidFill>
                    <a:latin typeface="Times New Roman" panose="02020603050405020304" pitchFamily="18" charset="0"/>
                    <a:cs typeface="Times New Roman" panose="02020603050405020304" pitchFamily="18" charset="0"/>
                  </a:rPr>
                  <a:t> in respect to velocity ratio J</a:t>
                </a:r>
              </a:p>
            </p:txBody>
          </p:sp>
        </mc:Choice>
        <mc:Fallback>
          <p:sp>
            <p:nvSpPr>
              <p:cNvPr id="11" name="Ορθογώνιο 10">
                <a:extLst>
                  <a:ext uri="{FF2B5EF4-FFF2-40B4-BE49-F238E27FC236}">
                    <a16:creationId xmlns:a16="http://schemas.microsoft.com/office/drawing/2014/main" id="{629D3EDE-B1DB-68F9-8E9C-CAEA03A8CE93}"/>
                  </a:ext>
                </a:extLst>
              </p:cNvPr>
              <p:cNvSpPr>
                <a:spLocks noRot="1" noChangeAspect="1" noMove="1" noResize="1" noEditPoints="1" noAdjustHandles="1" noChangeArrowheads="1" noChangeShapeType="1" noTextEdit="1"/>
              </p:cNvSpPr>
              <p:nvPr/>
            </p:nvSpPr>
            <p:spPr>
              <a:xfrm>
                <a:off x="8926192" y="2857556"/>
                <a:ext cx="2149477" cy="163080"/>
              </a:xfrm>
              <a:prstGeom prst="rect">
                <a:avLst/>
              </a:prstGeom>
              <a:blipFill>
                <a:blip r:embed="rId1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Ορθογώνιο 11">
                <a:extLst>
                  <a:ext uri="{FF2B5EF4-FFF2-40B4-BE49-F238E27FC236}">
                    <a16:creationId xmlns:a16="http://schemas.microsoft.com/office/drawing/2014/main" id="{2EFEF8DC-30FD-206A-40D9-6A953E9EAF0F}"/>
                  </a:ext>
                </a:extLst>
              </p:cNvPr>
              <p:cNvSpPr/>
              <p:nvPr/>
            </p:nvSpPr>
            <p:spPr>
              <a:xfrm rot="16200000">
                <a:off x="7820430" y="3693151"/>
                <a:ext cx="833805" cy="182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Thrust Coefficient </a:t>
                </a:r>
                <a14:m>
                  <m:oMath xmlns:m="http://schemas.openxmlformats.org/officeDocument/2006/math">
                    <m:sSub>
                      <m:sSubPr>
                        <m:ctrlPr>
                          <a:rPr lang="en-US" sz="500" b="0" i="1" smtClean="0">
                            <a:solidFill>
                              <a:schemeClr val="tx1"/>
                            </a:solidFill>
                            <a:latin typeface="Cambria Math" panose="02040503050406030204" pitchFamily="18" charset="0"/>
                          </a:rPr>
                        </m:ctrlPr>
                      </m:sSubPr>
                      <m:e>
                        <m:r>
                          <a:rPr lang="en-US" sz="500" b="0" i="1" smtClean="0">
                            <a:solidFill>
                              <a:schemeClr val="tx1"/>
                            </a:solidFill>
                            <a:latin typeface="Cambria Math" panose="02040503050406030204" pitchFamily="18" charset="0"/>
                          </a:rPr>
                          <m:t>𝐶</m:t>
                        </m:r>
                      </m:e>
                      <m:sub>
                        <m:r>
                          <a:rPr lang="en-US" sz="500" b="0" i="1" smtClean="0">
                            <a:solidFill>
                              <a:schemeClr val="tx1"/>
                            </a:solidFill>
                            <a:latin typeface="Cambria Math" panose="02040503050406030204" pitchFamily="18" charset="0"/>
                          </a:rPr>
                          <m:t>𝑇</m:t>
                        </m:r>
                      </m:sub>
                    </m:sSub>
                  </m:oMath>
                </a14:m>
                <a:endParaRPr lang="en-US" sz="500" dirty="0">
                  <a:solidFill>
                    <a:schemeClr val="tx1"/>
                  </a:solidFill>
                  <a:latin typeface="Times New Roman" panose="02020603050405020304" pitchFamily="18" charset="0"/>
                  <a:cs typeface="Times New Roman" panose="02020603050405020304" pitchFamily="18" charset="0"/>
                </a:endParaRPr>
              </a:p>
            </p:txBody>
          </p:sp>
        </mc:Choice>
        <mc:Fallback>
          <p:sp>
            <p:nvSpPr>
              <p:cNvPr id="12" name="Ορθογώνιο 11">
                <a:extLst>
                  <a:ext uri="{FF2B5EF4-FFF2-40B4-BE49-F238E27FC236}">
                    <a16:creationId xmlns:a16="http://schemas.microsoft.com/office/drawing/2014/main" id="{2EFEF8DC-30FD-206A-40D9-6A953E9EAF0F}"/>
                  </a:ext>
                </a:extLst>
              </p:cNvPr>
              <p:cNvSpPr>
                <a:spLocks noRot="1" noChangeAspect="1" noMove="1" noResize="1" noEditPoints="1" noAdjustHandles="1" noChangeArrowheads="1" noChangeShapeType="1" noTextEdit="1"/>
              </p:cNvSpPr>
              <p:nvPr/>
            </p:nvSpPr>
            <p:spPr>
              <a:xfrm rot="16200000">
                <a:off x="7820430" y="3693151"/>
                <a:ext cx="833805" cy="182660"/>
              </a:xfrm>
              <a:prstGeom prst="rect">
                <a:avLst/>
              </a:prstGeom>
              <a:blipFill>
                <a:blip r:embed="rId15"/>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201538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Εικόνα 25">
            <a:extLst>
              <a:ext uri="{FF2B5EF4-FFF2-40B4-BE49-F238E27FC236}">
                <a16:creationId xmlns:a16="http://schemas.microsoft.com/office/drawing/2014/main" id="{E7F08B1E-77F7-865E-DA02-17A9090DB8F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67120" y="882842"/>
            <a:ext cx="6024880" cy="3524429"/>
          </a:xfrm>
          <a:prstGeom prst="rect">
            <a:avLst/>
          </a:prstGeom>
          <a:noFill/>
          <a:ln>
            <a:noFill/>
          </a:ln>
        </p:spPr>
      </p:pic>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Εικόνα 14">
            <a:extLst>
              <a:ext uri="{FF2B5EF4-FFF2-40B4-BE49-F238E27FC236}">
                <a16:creationId xmlns:a16="http://schemas.microsoft.com/office/drawing/2014/main" id="{27B83AE5-5EAC-545A-7C03-806B59C40A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471" t="8906"/>
          <a:stretch/>
        </p:blipFill>
        <p:spPr bwMode="auto">
          <a:xfrm>
            <a:off x="6008915" y="4236720"/>
            <a:ext cx="2982720" cy="2621280"/>
          </a:xfrm>
          <a:prstGeom prst="rect">
            <a:avLst/>
          </a:prstGeom>
          <a:noFill/>
          <a:ln>
            <a:noFill/>
          </a:ln>
        </p:spPr>
      </p:pic>
      <p:pic>
        <p:nvPicPr>
          <p:cNvPr id="14" name="Εικόνα 13">
            <a:extLst>
              <a:ext uri="{FF2B5EF4-FFF2-40B4-BE49-F238E27FC236}">
                <a16:creationId xmlns:a16="http://schemas.microsoft.com/office/drawing/2014/main" id="{EE4DC9F8-15E0-1FE9-BDDC-0574AD3A7FA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9093" r="65664"/>
          <a:stretch/>
        </p:blipFill>
        <p:spPr bwMode="auto">
          <a:xfrm>
            <a:off x="8880902" y="4236720"/>
            <a:ext cx="3311098" cy="2621280"/>
          </a:xfrm>
          <a:prstGeom prst="rect">
            <a:avLst/>
          </a:prstGeom>
          <a:noFill/>
          <a:ln>
            <a:noFill/>
          </a:ln>
        </p:spPr>
      </p:pic>
      <p:sp>
        <p:nvSpPr>
          <p:cNvPr id="3" name="TextBox 2">
            <a:extLst>
              <a:ext uri="{FF2B5EF4-FFF2-40B4-BE49-F238E27FC236}">
                <a16:creationId xmlns:a16="http://schemas.microsoft.com/office/drawing/2014/main" id="{DBFE57B4-FD3E-EDF1-C567-ECADA2B4CA2A}"/>
              </a:ext>
            </a:extLst>
          </p:cNvPr>
          <p:cNvSpPr txBox="1"/>
          <p:nvPr/>
        </p:nvSpPr>
        <p:spPr>
          <a:xfrm>
            <a:off x="216922" y="927375"/>
            <a:ext cx="2536326"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Results - Loads</a:t>
            </a:r>
          </a:p>
        </p:txBody>
      </p:sp>
      <p:sp>
        <p:nvSpPr>
          <p:cNvPr id="6" name="TextBox 5">
            <a:extLst>
              <a:ext uri="{FF2B5EF4-FFF2-40B4-BE49-F238E27FC236}">
                <a16:creationId xmlns:a16="http://schemas.microsoft.com/office/drawing/2014/main" id="{20025AE6-46AD-EE93-BC1C-FEE9330F0989}"/>
              </a:ext>
            </a:extLst>
          </p:cNvPr>
          <p:cNvSpPr txBox="1"/>
          <p:nvPr/>
        </p:nvSpPr>
        <p:spPr>
          <a:xfrm>
            <a:off x="1" y="1556975"/>
            <a:ext cx="2194560" cy="307777"/>
          </a:xfrm>
          <a:prstGeom prst="rect">
            <a:avLst/>
          </a:prstGeom>
          <a:noFill/>
        </p:spPr>
        <p:txBody>
          <a:bodyPr wrap="square" rtlCol="0">
            <a:spAutoFit/>
          </a:bodyPr>
          <a:lstStyle/>
          <a:p>
            <a:r>
              <a:rPr lang="en-US" sz="1400" b="1" u="sng" dirty="0">
                <a:effectLst/>
                <a:latin typeface="Times New Roman" panose="02020603050405020304" pitchFamily="18" charset="0"/>
                <a:ea typeface="Calibri" panose="020F0502020204030204" pitchFamily="34" charset="0"/>
              </a:rPr>
              <a:t>Operational conditions</a:t>
            </a:r>
            <a:endParaRPr lang="en-US" sz="1400" dirty="0">
              <a:effectLst/>
              <a:latin typeface="Calibri" panose="020F0502020204030204" pitchFamily="34" charset="0"/>
              <a:ea typeface="Calibri" panose="020F0502020204030204" pitchFamily="34" charset="0"/>
            </a:endParaRPr>
          </a:p>
        </p:txBody>
      </p:sp>
      <mc:AlternateContent xmlns:mc="http://schemas.openxmlformats.org/markup-compatibility/2006">
        <mc:Choice xmlns:a14="http://schemas.microsoft.com/office/drawing/2010/main" Requires="a14">
          <p:graphicFrame>
            <p:nvGraphicFramePr>
              <p:cNvPr id="7" name="Πίνακας 6">
                <a:extLst>
                  <a:ext uri="{FF2B5EF4-FFF2-40B4-BE49-F238E27FC236}">
                    <a16:creationId xmlns:a16="http://schemas.microsoft.com/office/drawing/2014/main" id="{BEEDBCE0-DB89-4B93-55C4-7E611F7D5640}"/>
                  </a:ext>
                </a:extLst>
              </p:cNvPr>
              <p:cNvGraphicFramePr>
                <a:graphicFrameLocks noGrp="1"/>
              </p:cNvGraphicFramePr>
              <p:nvPr>
                <p:extLst>
                  <p:ext uri="{D42A27DB-BD31-4B8C-83A1-F6EECF244321}">
                    <p14:modId xmlns:p14="http://schemas.microsoft.com/office/powerpoint/2010/main" val="3536465201"/>
                  </p:ext>
                </p:extLst>
              </p:nvPr>
            </p:nvGraphicFramePr>
            <p:xfrm>
              <a:off x="90170" y="1864752"/>
              <a:ext cx="5504624" cy="972046"/>
            </p:xfrm>
            <a:graphic>
              <a:graphicData uri="http://schemas.openxmlformats.org/drawingml/2006/table">
                <a:tbl>
                  <a:tblPr firstRow="1" firstCol="1" bandRow="1">
                    <a:tableStyleId>{2D5ABB26-0587-4C30-8999-92F81FD0307C}</a:tableStyleId>
                  </a:tblPr>
                  <a:tblGrid>
                    <a:gridCol w="1408430">
                      <a:extLst>
                        <a:ext uri="{9D8B030D-6E8A-4147-A177-3AD203B41FA5}">
                          <a16:colId xmlns:a16="http://schemas.microsoft.com/office/drawing/2014/main" val="1794349045"/>
                        </a:ext>
                      </a:extLst>
                    </a:gridCol>
                    <a:gridCol w="927544">
                      <a:extLst>
                        <a:ext uri="{9D8B030D-6E8A-4147-A177-3AD203B41FA5}">
                          <a16:colId xmlns:a16="http://schemas.microsoft.com/office/drawing/2014/main" val="1748387350"/>
                        </a:ext>
                      </a:extLst>
                    </a:gridCol>
                    <a:gridCol w="1176020">
                      <a:extLst>
                        <a:ext uri="{9D8B030D-6E8A-4147-A177-3AD203B41FA5}">
                          <a16:colId xmlns:a16="http://schemas.microsoft.com/office/drawing/2014/main" val="421890585"/>
                        </a:ext>
                      </a:extLst>
                    </a:gridCol>
                    <a:gridCol w="996315">
                      <a:extLst>
                        <a:ext uri="{9D8B030D-6E8A-4147-A177-3AD203B41FA5}">
                          <a16:colId xmlns:a16="http://schemas.microsoft.com/office/drawing/2014/main" val="1215636289"/>
                        </a:ext>
                      </a:extLst>
                    </a:gridCol>
                    <a:gridCol w="996315">
                      <a:extLst>
                        <a:ext uri="{9D8B030D-6E8A-4147-A177-3AD203B41FA5}">
                          <a16:colId xmlns:a16="http://schemas.microsoft.com/office/drawing/2014/main" val="1498011494"/>
                        </a:ext>
                      </a:extLst>
                    </a:gridCol>
                  </a:tblGrid>
                  <a:tr h="45772">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Σετ 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Σετ 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Σετ 3</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Σετ 4</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559618034"/>
                      </a:ext>
                    </a:extLst>
                  </a:tr>
                  <a:tr h="0">
                    <a:tc>
                      <a:txBody>
                        <a:bodyPr/>
                        <a:lstStyle/>
                        <a:p>
                          <a:pPr marL="0" marR="0" algn="ctr">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Aircraft’s velocity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900" smtClean="0">
                                    <a:effectLst/>
                                    <a:latin typeface="Cambria Math" panose="02040503050406030204" pitchFamily="18" charset="0"/>
                                  </a:rPr>
                                  <m:t>V</m:t>
                                </m:r>
                                <m:r>
                                  <a:rPr lang="el-GR" sz="900" smtClean="0">
                                    <a:effectLst/>
                                    <a:latin typeface="Cambria Math" panose="02040503050406030204" pitchFamily="18" charset="0"/>
                                  </a:rPr>
                                  <m:t>=20 </m:t>
                                </m:r>
                                <m:d>
                                  <m:dPr>
                                    <m:begChr m:val="["/>
                                    <m:endChr m:val="]"/>
                                    <m:ctrlPr>
                                      <a:rPr lang="en-US" sz="900" i="1">
                                        <a:effectLst/>
                                        <a:latin typeface="Cambria Math" panose="02040503050406030204" pitchFamily="18" charset="0"/>
                                      </a:rPr>
                                    </m:ctrlPr>
                                  </m:dPr>
                                  <m:e>
                                    <m:f>
                                      <m:fPr>
                                        <m:ctrlPr>
                                          <a:rPr lang="en-US" sz="900" i="1">
                                            <a:effectLst/>
                                            <a:latin typeface="Cambria Math" panose="02040503050406030204" pitchFamily="18" charset="0"/>
                                          </a:rPr>
                                        </m:ctrlPr>
                                      </m:fPr>
                                      <m:num>
                                        <m:r>
                                          <a:rPr lang="el-GR" sz="900">
                                            <a:effectLst/>
                                            <a:latin typeface="Cambria Math" panose="02040503050406030204" pitchFamily="18" charset="0"/>
                                          </a:rPr>
                                          <m:t>𝑚</m:t>
                                        </m:r>
                                      </m:num>
                                      <m:den>
                                        <m:r>
                                          <a:rPr lang="el-GR" sz="900">
                                            <a:effectLst/>
                                            <a:latin typeface="Cambria Math" panose="02040503050406030204" pitchFamily="18" charset="0"/>
                                          </a:rPr>
                                          <m:t>𝑠</m:t>
                                        </m:r>
                                      </m:den>
                                    </m:f>
                                  </m:e>
                                </m:d>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900">
                                    <a:effectLst/>
                                    <a:latin typeface="Cambria Math" panose="02040503050406030204" pitchFamily="18" charset="0"/>
                                  </a:rPr>
                                  <m:t>V</m:t>
                                </m:r>
                                <m:r>
                                  <a:rPr lang="el-GR" sz="900">
                                    <a:effectLst/>
                                    <a:latin typeface="Cambria Math" panose="02040503050406030204" pitchFamily="18" charset="0"/>
                                  </a:rPr>
                                  <m:t>=30 </m:t>
                                </m:r>
                                <m:d>
                                  <m:dPr>
                                    <m:begChr m:val="["/>
                                    <m:endChr m:val="]"/>
                                    <m:ctrlPr>
                                      <a:rPr lang="en-US" sz="900" i="1">
                                        <a:effectLst/>
                                        <a:latin typeface="Cambria Math" panose="02040503050406030204" pitchFamily="18" charset="0"/>
                                      </a:rPr>
                                    </m:ctrlPr>
                                  </m:dPr>
                                  <m:e>
                                    <m:f>
                                      <m:fPr>
                                        <m:ctrlPr>
                                          <a:rPr lang="en-US" sz="900" i="1">
                                            <a:effectLst/>
                                            <a:latin typeface="Cambria Math" panose="02040503050406030204" pitchFamily="18" charset="0"/>
                                          </a:rPr>
                                        </m:ctrlPr>
                                      </m:fPr>
                                      <m:num>
                                        <m:r>
                                          <a:rPr lang="el-GR" sz="900">
                                            <a:effectLst/>
                                            <a:latin typeface="Cambria Math" panose="02040503050406030204" pitchFamily="18" charset="0"/>
                                          </a:rPr>
                                          <m:t>𝑚</m:t>
                                        </m:r>
                                      </m:num>
                                      <m:den>
                                        <m:r>
                                          <a:rPr lang="el-GR" sz="900">
                                            <a:effectLst/>
                                            <a:latin typeface="Cambria Math" panose="02040503050406030204" pitchFamily="18" charset="0"/>
                                          </a:rPr>
                                          <m:t>𝑠</m:t>
                                        </m:r>
                                      </m:den>
                                    </m:f>
                                  </m:e>
                                </m:d>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900">
                                    <a:effectLst/>
                                    <a:latin typeface="Cambria Math" panose="02040503050406030204" pitchFamily="18" charset="0"/>
                                  </a:rPr>
                                  <m:t>V</m:t>
                                </m:r>
                                <m:r>
                                  <a:rPr lang="el-GR" sz="900">
                                    <a:effectLst/>
                                    <a:latin typeface="Cambria Math" panose="02040503050406030204" pitchFamily="18" charset="0"/>
                                  </a:rPr>
                                  <m:t>=20 </m:t>
                                </m:r>
                                <m:d>
                                  <m:dPr>
                                    <m:begChr m:val="["/>
                                    <m:endChr m:val="]"/>
                                    <m:ctrlPr>
                                      <a:rPr lang="en-US" sz="900" i="1">
                                        <a:effectLst/>
                                        <a:latin typeface="Cambria Math" panose="02040503050406030204" pitchFamily="18" charset="0"/>
                                      </a:rPr>
                                    </m:ctrlPr>
                                  </m:dPr>
                                  <m:e>
                                    <m:f>
                                      <m:fPr>
                                        <m:ctrlPr>
                                          <a:rPr lang="en-US" sz="900" i="1">
                                            <a:effectLst/>
                                            <a:latin typeface="Cambria Math" panose="02040503050406030204" pitchFamily="18" charset="0"/>
                                          </a:rPr>
                                        </m:ctrlPr>
                                      </m:fPr>
                                      <m:num>
                                        <m:r>
                                          <a:rPr lang="el-GR" sz="900">
                                            <a:effectLst/>
                                            <a:latin typeface="Cambria Math" panose="02040503050406030204" pitchFamily="18" charset="0"/>
                                          </a:rPr>
                                          <m:t>𝑚</m:t>
                                        </m:r>
                                      </m:num>
                                      <m:den>
                                        <m:r>
                                          <a:rPr lang="el-GR" sz="900">
                                            <a:effectLst/>
                                            <a:latin typeface="Cambria Math" panose="02040503050406030204" pitchFamily="18" charset="0"/>
                                          </a:rPr>
                                          <m:t>𝑠</m:t>
                                        </m:r>
                                      </m:den>
                                    </m:f>
                                  </m:e>
                                </m:d>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l-GR" sz="900">
                                    <a:effectLst/>
                                    <a:latin typeface="Cambria Math" panose="02040503050406030204" pitchFamily="18" charset="0"/>
                                  </a:rPr>
                                  <m:t>V</m:t>
                                </m:r>
                                <m:r>
                                  <a:rPr lang="el-GR" sz="900">
                                    <a:effectLst/>
                                    <a:latin typeface="Cambria Math" panose="02040503050406030204" pitchFamily="18" charset="0"/>
                                  </a:rPr>
                                  <m:t>=30 </m:t>
                                </m:r>
                                <m:d>
                                  <m:dPr>
                                    <m:begChr m:val="["/>
                                    <m:endChr m:val="]"/>
                                    <m:ctrlPr>
                                      <a:rPr lang="en-US" sz="900" i="1">
                                        <a:effectLst/>
                                        <a:latin typeface="Cambria Math" panose="02040503050406030204" pitchFamily="18" charset="0"/>
                                      </a:rPr>
                                    </m:ctrlPr>
                                  </m:dPr>
                                  <m:e>
                                    <m:f>
                                      <m:fPr>
                                        <m:ctrlPr>
                                          <a:rPr lang="en-US" sz="900" i="1">
                                            <a:effectLst/>
                                            <a:latin typeface="Cambria Math" panose="02040503050406030204" pitchFamily="18" charset="0"/>
                                          </a:rPr>
                                        </m:ctrlPr>
                                      </m:fPr>
                                      <m:num>
                                        <m:r>
                                          <a:rPr lang="el-GR" sz="900">
                                            <a:effectLst/>
                                            <a:latin typeface="Cambria Math" panose="02040503050406030204" pitchFamily="18" charset="0"/>
                                          </a:rPr>
                                          <m:t>𝑚</m:t>
                                        </m:r>
                                      </m:num>
                                      <m:den>
                                        <m:r>
                                          <a:rPr lang="el-GR" sz="900">
                                            <a:effectLst/>
                                            <a:latin typeface="Cambria Math" panose="02040503050406030204" pitchFamily="18" charset="0"/>
                                          </a:rPr>
                                          <m:t>𝑠</m:t>
                                        </m:r>
                                      </m:den>
                                    </m:f>
                                  </m:e>
                                </m:d>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6711483"/>
                      </a:ext>
                    </a:extLst>
                  </a:tr>
                  <a:tr h="0">
                    <a:tc>
                      <a:txBody>
                        <a:bodyPr/>
                        <a:lstStyle/>
                        <a:p>
                          <a:pPr marL="0" marR="0" algn="ctr">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Propeller’s rotational speed</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𝑛</m:t>
                                </m:r>
                                <m:r>
                                  <a:rPr lang="el-GR" sz="900">
                                    <a:effectLst/>
                                    <a:latin typeface="Cambria Math" panose="02040503050406030204" pitchFamily="18" charset="0"/>
                                  </a:rPr>
                                  <m:t>=1500</m:t>
                                </m:r>
                                <m:d>
                                  <m:dPr>
                                    <m:begChr m:val="["/>
                                    <m:endChr m:val="]"/>
                                    <m:ctrlPr>
                                      <a:rPr lang="en-US" sz="900" i="1">
                                        <a:effectLst/>
                                        <a:latin typeface="Cambria Math" panose="02040503050406030204" pitchFamily="18" charset="0"/>
                                      </a:rPr>
                                    </m:ctrlPr>
                                  </m:dPr>
                                  <m:e>
                                    <m:r>
                                      <a:rPr lang="el-GR" sz="900">
                                        <a:effectLst/>
                                        <a:latin typeface="Cambria Math" panose="02040503050406030204" pitchFamily="18" charset="0"/>
                                      </a:rPr>
                                      <m:t>𝑟𝑝𝑚</m:t>
                                    </m:r>
                                  </m:e>
                                </m:d>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𝑛</m:t>
                                </m:r>
                                <m:r>
                                  <a:rPr lang="el-GR" sz="900">
                                    <a:effectLst/>
                                    <a:latin typeface="Cambria Math" panose="02040503050406030204" pitchFamily="18" charset="0"/>
                                  </a:rPr>
                                  <m:t>=1500</m:t>
                                </m:r>
                                <m:d>
                                  <m:dPr>
                                    <m:begChr m:val="["/>
                                    <m:endChr m:val="]"/>
                                    <m:ctrlPr>
                                      <a:rPr lang="en-US" sz="900" i="1">
                                        <a:effectLst/>
                                        <a:latin typeface="Cambria Math" panose="02040503050406030204" pitchFamily="18" charset="0"/>
                                      </a:rPr>
                                    </m:ctrlPr>
                                  </m:dPr>
                                  <m:e>
                                    <m:r>
                                      <a:rPr lang="el-GR" sz="900">
                                        <a:effectLst/>
                                        <a:latin typeface="Cambria Math" panose="02040503050406030204" pitchFamily="18" charset="0"/>
                                      </a:rPr>
                                      <m:t>𝑟𝑝𝑚</m:t>
                                    </m:r>
                                  </m:e>
                                </m:d>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𝑛</m:t>
                                </m:r>
                                <m:r>
                                  <a:rPr lang="el-GR" sz="900">
                                    <a:effectLst/>
                                    <a:latin typeface="Cambria Math" panose="02040503050406030204" pitchFamily="18" charset="0"/>
                                  </a:rPr>
                                  <m:t>=2000</m:t>
                                </m:r>
                                <m:d>
                                  <m:dPr>
                                    <m:begChr m:val="["/>
                                    <m:endChr m:val="]"/>
                                    <m:ctrlPr>
                                      <a:rPr lang="en-US" sz="900" i="1">
                                        <a:effectLst/>
                                        <a:latin typeface="Cambria Math" panose="02040503050406030204" pitchFamily="18" charset="0"/>
                                      </a:rPr>
                                    </m:ctrlPr>
                                  </m:dPr>
                                  <m:e>
                                    <m:r>
                                      <a:rPr lang="el-GR" sz="900">
                                        <a:effectLst/>
                                        <a:latin typeface="Cambria Math" panose="02040503050406030204" pitchFamily="18" charset="0"/>
                                      </a:rPr>
                                      <m:t>𝑟𝑝𝑚</m:t>
                                    </m:r>
                                  </m:e>
                                </m:d>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𝑛</m:t>
                                </m:r>
                                <m:r>
                                  <a:rPr lang="el-GR" sz="900">
                                    <a:effectLst/>
                                    <a:latin typeface="Cambria Math" panose="02040503050406030204" pitchFamily="18" charset="0"/>
                                  </a:rPr>
                                  <m:t>=2000</m:t>
                                </m:r>
                                <m:d>
                                  <m:dPr>
                                    <m:begChr m:val="["/>
                                    <m:endChr m:val="]"/>
                                    <m:ctrlPr>
                                      <a:rPr lang="en-US" sz="900" i="1">
                                        <a:effectLst/>
                                        <a:latin typeface="Cambria Math" panose="02040503050406030204" pitchFamily="18" charset="0"/>
                                      </a:rPr>
                                    </m:ctrlPr>
                                  </m:dPr>
                                  <m:e>
                                    <m:r>
                                      <a:rPr lang="el-GR" sz="900">
                                        <a:effectLst/>
                                        <a:latin typeface="Cambria Math" panose="02040503050406030204" pitchFamily="18" charset="0"/>
                                      </a:rPr>
                                      <m:t>𝑟𝑝𝑚</m:t>
                                    </m:r>
                                  </m:e>
                                </m:d>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842289"/>
                      </a:ext>
                    </a:extLst>
                  </a:tr>
                  <a:tr h="286500">
                    <a:tc>
                      <a:txBody>
                        <a:bodyPr/>
                        <a:lstStyle/>
                        <a:p>
                          <a:pPr marL="0" marR="0" algn="ctr">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Propeller’s pitch angle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𝛽</m:t>
                                </m:r>
                                <m:r>
                                  <a:rPr lang="el-GR" sz="900">
                                    <a:effectLst/>
                                    <a:latin typeface="Cambria Math" panose="02040503050406030204" pitchFamily="18" charset="0"/>
                                  </a:rPr>
                                  <m:t>=10°</m:t>
                                </m:r>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𝛽</m:t>
                                </m:r>
                                <m:r>
                                  <a:rPr lang="el-GR" sz="900">
                                    <a:effectLst/>
                                    <a:latin typeface="Cambria Math" panose="02040503050406030204" pitchFamily="18" charset="0"/>
                                  </a:rPr>
                                  <m:t>=10°</m:t>
                                </m:r>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𝛽</m:t>
                                </m:r>
                                <m:r>
                                  <a:rPr lang="el-GR" sz="900">
                                    <a:effectLst/>
                                    <a:latin typeface="Cambria Math" panose="02040503050406030204" pitchFamily="18" charset="0"/>
                                  </a:rPr>
                                  <m:t>=10°</m:t>
                                </m:r>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𝛽</m:t>
                                </m:r>
                                <m:r>
                                  <a:rPr lang="el-GR" sz="900">
                                    <a:effectLst/>
                                    <a:latin typeface="Cambria Math" panose="02040503050406030204" pitchFamily="18" charset="0"/>
                                  </a:rPr>
                                  <m:t>=10°</m:t>
                                </m:r>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296823"/>
                      </a:ext>
                    </a:extLst>
                  </a:tr>
                  <a:tr h="0">
                    <a:tc>
                      <a:txBody>
                        <a:bodyPr/>
                        <a:lstStyle/>
                        <a:p>
                          <a:pPr marL="0" marR="0" algn="ctr">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Aircraft’s pitch angle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𝛼</m:t>
                                </m:r>
                                <m:r>
                                  <a:rPr lang="el-GR" sz="900">
                                    <a:effectLst/>
                                    <a:latin typeface="Cambria Math" panose="02040503050406030204" pitchFamily="18" charset="0"/>
                                  </a:rPr>
                                  <m:t>=10°</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𝛼</m:t>
                                </m:r>
                                <m:r>
                                  <a:rPr lang="el-GR" sz="900">
                                    <a:effectLst/>
                                    <a:latin typeface="Cambria Math" panose="02040503050406030204" pitchFamily="18" charset="0"/>
                                  </a:rPr>
                                  <m:t>=10°</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𝛼</m:t>
                                </m:r>
                                <m:r>
                                  <a:rPr lang="el-GR" sz="900">
                                    <a:effectLst/>
                                    <a:latin typeface="Cambria Math" panose="02040503050406030204" pitchFamily="18" charset="0"/>
                                  </a:rPr>
                                  <m:t>=10°</m:t>
                                </m:r>
                              </m:oMath>
                            </m:oMathPara>
                          </a14:m>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900">
                                    <a:effectLst/>
                                    <a:latin typeface="Cambria Math" panose="02040503050406030204" pitchFamily="18" charset="0"/>
                                  </a:rPr>
                                  <m:t>𝛼</m:t>
                                </m:r>
                                <m:r>
                                  <a:rPr lang="el-GR" sz="900">
                                    <a:effectLst/>
                                    <a:latin typeface="Cambria Math" panose="02040503050406030204" pitchFamily="18" charset="0"/>
                                  </a:rPr>
                                  <m:t>=10°</m:t>
                                </m:r>
                              </m:oMath>
                            </m:oMathPara>
                          </a14:m>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139855"/>
                      </a:ext>
                    </a:extLst>
                  </a:tr>
                </a:tbl>
              </a:graphicData>
            </a:graphic>
          </p:graphicFrame>
        </mc:Choice>
        <mc:Fallback>
          <p:graphicFrame>
            <p:nvGraphicFramePr>
              <p:cNvPr id="7" name="Πίνακας 6">
                <a:extLst>
                  <a:ext uri="{FF2B5EF4-FFF2-40B4-BE49-F238E27FC236}">
                    <a16:creationId xmlns:a16="http://schemas.microsoft.com/office/drawing/2014/main" id="{BEEDBCE0-DB89-4B93-55C4-7E611F7D5640}"/>
                  </a:ext>
                </a:extLst>
              </p:cNvPr>
              <p:cNvGraphicFramePr>
                <a:graphicFrameLocks noGrp="1"/>
              </p:cNvGraphicFramePr>
              <p:nvPr>
                <p:extLst>
                  <p:ext uri="{D42A27DB-BD31-4B8C-83A1-F6EECF244321}">
                    <p14:modId xmlns:p14="http://schemas.microsoft.com/office/powerpoint/2010/main" val="3536465201"/>
                  </p:ext>
                </p:extLst>
              </p:nvPr>
            </p:nvGraphicFramePr>
            <p:xfrm>
              <a:off x="90170" y="1864752"/>
              <a:ext cx="5504624" cy="972046"/>
            </p:xfrm>
            <a:graphic>
              <a:graphicData uri="http://schemas.openxmlformats.org/drawingml/2006/table">
                <a:tbl>
                  <a:tblPr firstRow="1" firstCol="1" bandRow="1">
                    <a:tableStyleId>{2D5ABB26-0587-4C30-8999-92F81FD0307C}</a:tableStyleId>
                  </a:tblPr>
                  <a:tblGrid>
                    <a:gridCol w="1408430">
                      <a:extLst>
                        <a:ext uri="{9D8B030D-6E8A-4147-A177-3AD203B41FA5}">
                          <a16:colId xmlns:a16="http://schemas.microsoft.com/office/drawing/2014/main" val="1794349045"/>
                        </a:ext>
                      </a:extLst>
                    </a:gridCol>
                    <a:gridCol w="927544">
                      <a:extLst>
                        <a:ext uri="{9D8B030D-6E8A-4147-A177-3AD203B41FA5}">
                          <a16:colId xmlns:a16="http://schemas.microsoft.com/office/drawing/2014/main" val="1748387350"/>
                        </a:ext>
                      </a:extLst>
                    </a:gridCol>
                    <a:gridCol w="1176020">
                      <a:extLst>
                        <a:ext uri="{9D8B030D-6E8A-4147-A177-3AD203B41FA5}">
                          <a16:colId xmlns:a16="http://schemas.microsoft.com/office/drawing/2014/main" val="421890585"/>
                        </a:ext>
                      </a:extLst>
                    </a:gridCol>
                    <a:gridCol w="996315">
                      <a:extLst>
                        <a:ext uri="{9D8B030D-6E8A-4147-A177-3AD203B41FA5}">
                          <a16:colId xmlns:a16="http://schemas.microsoft.com/office/drawing/2014/main" val="1215636289"/>
                        </a:ext>
                      </a:extLst>
                    </a:gridCol>
                    <a:gridCol w="996315">
                      <a:extLst>
                        <a:ext uri="{9D8B030D-6E8A-4147-A177-3AD203B41FA5}">
                          <a16:colId xmlns:a16="http://schemas.microsoft.com/office/drawing/2014/main" val="1498011494"/>
                        </a:ext>
                      </a:extLst>
                    </a:gridCol>
                  </a:tblGrid>
                  <a:tr h="135890">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Σετ 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Σετ 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Σετ 3</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900" dirty="0">
                              <a:effectLst/>
                              <a:latin typeface="Times New Roman" panose="02020603050405020304" pitchFamily="18" charset="0"/>
                              <a:cs typeface="Times New Roman" panose="02020603050405020304" pitchFamily="18" charset="0"/>
                            </a:rPr>
                            <a:t>Σετ 4</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559618034"/>
                      </a:ext>
                    </a:extLst>
                  </a:tr>
                  <a:tr h="258826">
                    <a:tc>
                      <a:txBody>
                        <a:bodyPr/>
                        <a:lstStyle/>
                        <a:p>
                          <a:pPr marL="0" marR="0" algn="ctr">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Aircraft’s velocity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51634" t="-69048" r="-341176" b="-250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9482" t="-69048" r="-170466" b="-250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54601" t="-69048" r="-101840" b="-2500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451829" t="-69048" r="-1220" b="-250000"/>
                          </a:stretch>
                        </a:blipFill>
                      </a:tcPr>
                    </a:tc>
                    <a:extLst>
                      <a:ext uri="{0D108BD9-81ED-4DB2-BD59-A6C34878D82A}">
                        <a16:rowId xmlns:a16="http://schemas.microsoft.com/office/drawing/2014/main" val="3426711483"/>
                      </a:ext>
                    </a:extLst>
                  </a:tr>
                  <a:tr h="145415">
                    <a:tc>
                      <a:txBody>
                        <a:bodyPr/>
                        <a:lstStyle/>
                        <a:p>
                          <a:pPr marL="0" marR="0" algn="ctr">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Propeller’s rotational speed</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51634" t="-295833" r="-341176" b="-3375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9482" t="-295833" r="-170466" b="-3375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54601" t="-295833" r="-101840" b="-3375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451829" t="-295833" r="-1220" b="-337500"/>
                          </a:stretch>
                        </a:blipFill>
                      </a:tcPr>
                    </a:tc>
                    <a:extLst>
                      <a:ext uri="{0D108BD9-81ED-4DB2-BD59-A6C34878D82A}">
                        <a16:rowId xmlns:a16="http://schemas.microsoft.com/office/drawing/2014/main" val="3378842289"/>
                      </a:ext>
                    </a:extLst>
                  </a:tr>
                  <a:tr h="286500">
                    <a:tc>
                      <a:txBody>
                        <a:bodyPr/>
                        <a:lstStyle/>
                        <a:p>
                          <a:pPr marL="0" marR="0" algn="ctr">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Propeller’s pitch angle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51634" t="-197917" r="-341176" b="-6875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9482" t="-197917" r="-170466" b="-6875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54601" t="-197917" r="-101840" b="-6875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451829" t="-197917" r="-1220" b="-68750"/>
                          </a:stretch>
                        </a:blipFill>
                      </a:tcPr>
                    </a:tc>
                    <a:extLst>
                      <a:ext uri="{0D108BD9-81ED-4DB2-BD59-A6C34878D82A}">
                        <a16:rowId xmlns:a16="http://schemas.microsoft.com/office/drawing/2014/main" val="3957296823"/>
                      </a:ext>
                    </a:extLst>
                  </a:tr>
                  <a:tr h="145415">
                    <a:tc>
                      <a:txBody>
                        <a:bodyPr/>
                        <a:lstStyle/>
                        <a:p>
                          <a:pPr marL="0" marR="0" algn="ctr">
                            <a:lnSpc>
                              <a:spcPct val="106000"/>
                            </a:lnSpc>
                            <a:spcBef>
                              <a:spcPts val="0"/>
                            </a:spcBef>
                            <a:spcAft>
                              <a:spcPts val="0"/>
                            </a:spcAft>
                          </a:pPr>
                          <a:r>
                            <a:rPr lang="en-US" sz="900" dirty="0">
                              <a:effectLst/>
                              <a:latin typeface="Times New Roman" panose="02020603050405020304" pitchFamily="18" charset="0"/>
                              <a:cs typeface="Times New Roman" panose="02020603050405020304" pitchFamily="18" charset="0"/>
                            </a:rPr>
                            <a:t>Aircraft’s pitch angle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51634" t="-595833" r="-341176" b="-375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99482" t="-595833" r="-170466" b="-375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54601" t="-595833" r="-101840" b="-37500"/>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451829" t="-595833" r="-1220" b="-37500"/>
                          </a:stretch>
                        </a:blipFill>
                      </a:tcPr>
                    </a:tc>
                    <a:extLst>
                      <a:ext uri="{0D108BD9-81ED-4DB2-BD59-A6C34878D82A}">
                        <a16:rowId xmlns:a16="http://schemas.microsoft.com/office/drawing/2014/main" val="4026139855"/>
                      </a:ext>
                    </a:extLst>
                  </a:tr>
                </a:tbl>
              </a:graphicData>
            </a:graphic>
          </p:graphicFrame>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D338AF1-17F3-2F7F-D2FF-C2F4823EBAD7}"/>
                  </a:ext>
                </a:extLst>
              </p:cNvPr>
              <p:cNvSpPr txBox="1"/>
              <p:nvPr/>
            </p:nvSpPr>
            <p:spPr>
              <a:xfrm>
                <a:off x="90170" y="3302662"/>
                <a:ext cx="2056886" cy="420308"/>
              </a:xfrm>
              <a:prstGeom prst="rect">
                <a:avLst/>
              </a:prstGeom>
              <a:noFill/>
              <a:ln w="19050">
                <a:solidFill>
                  <a:schemeClr val="tx1"/>
                </a:solidFill>
              </a:ln>
            </p:spPr>
            <p:txBody>
              <a:bodyPr wrap="square" rtlCol="0">
                <a:spAutoFit/>
              </a:bodyPr>
              <a:lstStyle/>
              <a:p>
                <a14:m>
                  <m:oMath xmlns:m="http://schemas.openxmlformats.org/officeDocument/2006/math">
                    <m:r>
                      <m:rPr>
                        <m:sty m:val="p"/>
                      </m:rPr>
                      <a:rPr lang="el-GR" sz="1200" b="0" i="0" smtClean="0">
                        <a:latin typeface="Cambria Math" panose="02040503050406030204" pitchFamily="18" charset="0"/>
                      </a:rPr>
                      <m:t>Δ</m:t>
                    </m:r>
                    <m:r>
                      <m:rPr>
                        <m:sty m:val="p"/>
                      </m:rPr>
                      <a:rPr lang="en-US" sz="1200" b="0" i="0" smtClean="0">
                        <a:latin typeface="Cambria Math" panose="02040503050406030204" pitchFamily="18" charset="0"/>
                      </a:rPr>
                      <m:t>t</m:t>
                    </m:r>
                    <m:r>
                      <a:rPr lang="en-US" sz="1200" b="0" i="1" smtClean="0">
                        <a:latin typeface="Cambria Math" panose="02040503050406030204" pitchFamily="18" charset="0"/>
                        <a:ea typeface="Cambria Math" panose="02040503050406030204" pitchFamily="18" charset="0"/>
                      </a:rPr>
                      <m:t>→20 </m:t>
                    </m:r>
                    <m:d>
                      <m:dPr>
                        <m:begChr m:val="["/>
                        <m:endChr m:val="]"/>
                        <m:ctrlPr>
                          <a:rPr lang="en-US" sz="1200" b="0" i="1" smtClean="0">
                            <a:latin typeface="Cambria Math" panose="02040503050406030204" pitchFamily="18" charset="0"/>
                            <a:ea typeface="Cambria Math" panose="02040503050406030204" pitchFamily="18" charset="0"/>
                          </a:rPr>
                        </m:ctrlPr>
                      </m:dPr>
                      <m:e>
                        <m:f>
                          <m:fPr>
                            <m:ctrlPr>
                              <a:rPr lang="en-US" sz="1200" b="0" i="1" smtClean="0">
                                <a:latin typeface="Cambria Math" panose="02040503050406030204" pitchFamily="18" charset="0"/>
                                <a:ea typeface="Cambria Math" panose="02040503050406030204" pitchFamily="18" charset="0"/>
                              </a:rPr>
                            </m:ctrlPr>
                          </m:fPr>
                          <m:num>
                            <m:r>
                              <m:rPr>
                                <m:nor/>
                              </m:rPr>
                              <a:rPr lang="en-US" sz="1200" b="0" i="0" smtClean="0">
                                <a:latin typeface="Times New Roman" panose="02020603050405020304" pitchFamily="18" charset="0"/>
                                <a:cs typeface="Times New Roman" panose="02020603050405020304" pitchFamily="18" charset="0"/>
                              </a:rPr>
                              <m:t>Step</m:t>
                            </m:r>
                          </m:num>
                          <m:den>
                            <m:r>
                              <m:rPr>
                                <m:nor/>
                              </m:rPr>
                              <a:rPr lang="en-US" sz="1200" b="0" i="0" smtClean="0">
                                <a:latin typeface="Times New Roman" panose="02020603050405020304" pitchFamily="18" charset="0"/>
                                <a:cs typeface="Times New Roman" panose="02020603050405020304" pitchFamily="18" charset="0"/>
                              </a:rPr>
                              <m:t>Rotaton</m:t>
                            </m:r>
                          </m:den>
                        </m:f>
                      </m:e>
                    </m:d>
                    <m:r>
                      <a:rPr lang="en-US" sz="1200" b="0" i="1" smtClean="0">
                        <a:latin typeface="Cambria Math" panose="02040503050406030204" pitchFamily="18" charset="0"/>
                        <a:ea typeface="Cambria Math" panose="02040503050406030204" pitchFamily="18" charset="0"/>
                      </a:rPr>
                      <m:t>=18°</m:t>
                    </m:r>
                  </m:oMath>
                </a14:m>
                <a:r>
                  <a:rPr lang="en-US" dirty="0">
                    <a:latin typeface="Times New Roman" panose="02020603050405020304" pitchFamily="18" charset="0"/>
                    <a:cs typeface="Times New Roman" panose="02020603050405020304" pitchFamily="18" charset="0"/>
                  </a:rPr>
                  <a:t> </a:t>
                </a:r>
              </a:p>
            </p:txBody>
          </p:sp>
        </mc:Choice>
        <mc:Fallback>
          <p:sp>
            <p:nvSpPr>
              <p:cNvPr id="28" name="TextBox 27">
                <a:extLst>
                  <a:ext uri="{FF2B5EF4-FFF2-40B4-BE49-F238E27FC236}">
                    <a16:creationId xmlns:a16="http://schemas.microsoft.com/office/drawing/2014/main" id="{2D338AF1-17F3-2F7F-D2FF-C2F4823EBAD7}"/>
                  </a:ext>
                </a:extLst>
              </p:cNvPr>
              <p:cNvSpPr txBox="1">
                <a:spLocks noRot="1" noChangeAspect="1" noMove="1" noResize="1" noEditPoints="1" noAdjustHandles="1" noChangeArrowheads="1" noChangeShapeType="1" noTextEdit="1"/>
              </p:cNvSpPr>
              <p:nvPr/>
            </p:nvSpPr>
            <p:spPr>
              <a:xfrm>
                <a:off x="90170" y="3302662"/>
                <a:ext cx="2056886" cy="420308"/>
              </a:xfrm>
              <a:prstGeom prst="rect">
                <a:avLst/>
              </a:prstGeom>
              <a:blipFill>
                <a:blip r:embed="rId8"/>
                <a:stretch>
                  <a:fillRect/>
                </a:stretch>
              </a:blipFill>
              <a:ln w="19050">
                <a:solidFill>
                  <a:schemeClr val="tx1"/>
                </a:solidFill>
              </a:ln>
            </p:spPr>
            <p:txBody>
              <a:bodyPr/>
              <a:lstStyle/>
              <a:p>
                <a:r>
                  <a:rPr lang="en-US">
                    <a:noFill/>
                  </a:rPr>
                  <a:t> </a:t>
                </a:r>
              </a:p>
            </p:txBody>
          </p:sp>
        </mc:Fallback>
      </mc:AlternateContent>
      <p:pic>
        <p:nvPicPr>
          <p:cNvPr id="8" name="vortex2">
            <a:hlinkClick r:id="" action="ppaction://media"/>
            <a:extLst>
              <a:ext uri="{FF2B5EF4-FFF2-40B4-BE49-F238E27FC236}">
                <a16:creationId xmlns:a16="http://schemas.microsoft.com/office/drawing/2014/main" id="{F394ED0D-B764-83C4-1EBB-DAA0A9E766A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22802" y="3926339"/>
            <a:ext cx="5039360" cy="2834640"/>
          </a:xfrm>
          <a:prstGeom prst="rect">
            <a:avLst/>
          </a:prstGeom>
        </p:spPr>
      </p:pic>
      <p:sp>
        <p:nvSpPr>
          <p:cNvPr id="4" name="TextBox 3">
            <a:extLst>
              <a:ext uri="{FF2B5EF4-FFF2-40B4-BE49-F238E27FC236}">
                <a16:creationId xmlns:a16="http://schemas.microsoft.com/office/drawing/2014/main" id="{97711820-BE88-2D9F-8D48-62772855022F}"/>
              </a:ext>
            </a:extLst>
          </p:cNvPr>
          <p:cNvSpPr txBox="1"/>
          <p:nvPr/>
        </p:nvSpPr>
        <p:spPr>
          <a:xfrm>
            <a:off x="362498" y="59943"/>
            <a:ext cx="1186165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FLUID – MECHANICAL ANALYSIS FOR SOLID PROPELLER</a:t>
            </a:r>
          </a:p>
        </p:txBody>
      </p:sp>
      <p:sp>
        <p:nvSpPr>
          <p:cNvPr id="10" name="Ορθογώνιο 9">
            <a:extLst>
              <a:ext uri="{FF2B5EF4-FFF2-40B4-BE49-F238E27FC236}">
                <a16:creationId xmlns:a16="http://schemas.microsoft.com/office/drawing/2014/main" id="{40CBE360-33F2-4B0A-FEAD-50FDBB97461F}"/>
              </a:ext>
            </a:extLst>
          </p:cNvPr>
          <p:cNvSpPr/>
          <p:nvPr/>
        </p:nvSpPr>
        <p:spPr>
          <a:xfrm rot="16200000">
            <a:off x="5841548" y="3205605"/>
            <a:ext cx="833805" cy="182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Propeller’s Thrust T [N]</a:t>
            </a:r>
          </a:p>
        </p:txBody>
      </p:sp>
      <p:sp>
        <p:nvSpPr>
          <p:cNvPr id="11" name="Ορθογώνιο 10">
            <a:extLst>
              <a:ext uri="{FF2B5EF4-FFF2-40B4-BE49-F238E27FC236}">
                <a16:creationId xmlns:a16="http://schemas.microsoft.com/office/drawing/2014/main" id="{16EBFF9A-0A26-6431-CDB5-994051A6C5CE}"/>
              </a:ext>
            </a:extLst>
          </p:cNvPr>
          <p:cNvSpPr/>
          <p:nvPr/>
        </p:nvSpPr>
        <p:spPr>
          <a:xfrm rot="16200000">
            <a:off x="5876425" y="1739845"/>
            <a:ext cx="833805" cy="182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Propeller’s Thrust T [N]</a:t>
            </a:r>
          </a:p>
        </p:txBody>
      </p:sp>
      <p:sp>
        <p:nvSpPr>
          <p:cNvPr id="12" name="Ορθογώνιο 11">
            <a:extLst>
              <a:ext uri="{FF2B5EF4-FFF2-40B4-BE49-F238E27FC236}">
                <a16:creationId xmlns:a16="http://schemas.microsoft.com/office/drawing/2014/main" id="{D03552EF-AAE4-5F9D-5831-1A46AE37DF17}"/>
              </a:ext>
            </a:extLst>
          </p:cNvPr>
          <p:cNvSpPr/>
          <p:nvPr/>
        </p:nvSpPr>
        <p:spPr>
          <a:xfrm rot="16200000">
            <a:off x="8871427" y="1668036"/>
            <a:ext cx="833805" cy="182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Propeller’s Thrust T [N]</a:t>
            </a:r>
          </a:p>
        </p:txBody>
      </p:sp>
      <p:sp>
        <p:nvSpPr>
          <p:cNvPr id="13" name="Ορθογώνιο 12">
            <a:extLst>
              <a:ext uri="{FF2B5EF4-FFF2-40B4-BE49-F238E27FC236}">
                <a16:creationId xmlns:a16="http://schemas.microsoft.com/office/drawing/2014/main" id="{C3696839-74EC-623E-3AF9-209AAD19E0AF}"/>
              </a:ext>
            </a:extLst>
          </p:cNvPr>
          <p:cNvSpPr/>
          <p:nvPr/>
        </p:nvSpPr>
        <p:spPr>
          <a:xfrm rot="16200000">
            <a:off x="8871428" y="3149626"/>
            <a:ext cx="833805" cy="182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Propeller’s Thrust T [N]</a:t>
            </a:r>
          </a:p>
        </p:txBody>
      </p:sp>
      <p:sp>
        <p:nvSpPr>
          <p:cNvPr id="16" name="Ορθογώνιο 15">
            <a:extLst>
              <a:ext uri="{FF2B5EF4-FFF2-40B4-BE49-F238E27FC236}">
                <a16:creationId xmlns:a16="http://schemas.microsoft.com/office/drawing/2014/main" id="{6B7DE70C-9EA5-2B8B-45A1-6418C7207EAD}"/>
              </a:ext>
            </a:extLst>
          </p:cNvPr>
          <p:cNvSpPr/>
          <p:nvPr/>
        </p:nvSpPr>
        <p:spPr>
          <a:xfrm>
            <a:off x="7225508" y="4057283"/>
            <a:ext cx="1171732" cy="1794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Rotation’s time step</a:t>
            </a:r>
          </a:p>
        </p:txBody>
      </p:sp>
      <p:sp>
        <p:nvSpPr>
          <p:cNvPr id="17" name="Ορθογώνιο 16">
            <a:extLst>
              <a:ext uri="{FF2B5EF4-FFF2-40B4-BE49-F238E27FC236}">
                <a16:creationId xmlns:a16="http://schemas.microsoft.com/office/drawing/2014/main" id="{2C78C319-C5E4-FA89-0183-AB46C73F50C7}"/>
              </a:ext>
            </a:extLst>
          </p:cNvPr>
          <p:cNvSpPr/>
          <p:nvPr/>
        </p:nvSpPr>
        <p:spPr>
          <a:xfrm>
            <a:off x="10189688" y="4057283"/>
            <a:ext cx="1171732" cy="1794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Rotation’s time step</a:t>
            </a:r>
          </a:p>
        </p:txBody>
      </p:sp>
      <p:sp>
        <p:nvSpPr>
          <p:cNvPr id="18" name="Ορθογώνιο 17">
            <a:extLst>
              <a:ext uri="{FF2B5EF4-FFF2-40B4-BE49-F238E27FC236}">
                <a16:creationId xmlns:a16="http://schemas.microsoft.com/office/drawing/2014/main" id="{31D92EAD-6D46-204D-1E91-DC11A4912320}"/>
              </a:ext>
            </a:extLst>
          </p:cNvPr>
          <p:cNvSpPr/>
          <p:nvPr/>
        </p:nvSpPr>
        <p:spPr>
          <a:xfrm>
            <a:off x="10239010" y="2400059"/>
            <a:ext cx="1171732" cy="118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Rotation’s time step</a:t>
            </a:r>
          </a:p>
        </p:txBody>
      </p:sp>
      <p:sp>
        <p:nvSpPr>
          <p:cNvPr id="19" name="Ορθογώνιο 18">
            <a:extLst>
              <a:ext uri="{FF2B5EF4-FFF2-40B4-BE49-F238E27FC236}">
                <a16:creationId xmlns:a16="http://schemas.microsoft.com/office/drawing/2014/main" id="{6AEE6AA7-3549-4DFF-68C9-761B7290008A}"/>
              </a:ext>
            </a:extLst>
          </p:cNvPr>
          <p:cNvSpPr/>
          <p:nvPr/>
        </p:nvSpPr>
        <p:spPr>
          <a:xfrm>
            <a:off x="7057246" y="2400059"/>
            <a:ext cx="1268874" cy="118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Rotation’s time step</a:t>
            </a:r>
          </a:p>
        </p:txBody>
      </p:sp>
      <p:sp>
        <p:nvSpPr>
          <p:cNvPr id="20" name="Ορθογώνιο 19">
            <a:extLst>
              <a:ext uri="{FF2B5EF4-FFF2-40B4-BE49-F238E27FC236}">
                <a16:creationId xmlns:a16="http://schemas.microsoft.com/office/drawing/2014/main" id="{94C0C87F-C6E9-858D-36A2-F980ADC5A092}"/>
              </a:ext>
            </a:extLst>
          </p:cNvPr>
          <p:cNvSpPr/>
          <p:nvPr/>
        </p:nvSpPr>
        <p:spPr>
          <a:xfrm>
            <a:off x="6865838" y="2518901"/>
            <a:ext cx="1800642" cy="100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Convergence plot for thrust – set 3</a:t>
            </a:r>
          </a:p>
        </p:txBody>
      </p:sp>
      <p:sp>
        <p:nvSpPr>
          <p:cNvPr id="21" name="Ορθογώνιο 20">
            <a:extLst>
              <a:ext uri="{FF2B5EF4-FFF2-40B4-BE49-F238E27FC236}">
                <a16:creationId xmlns:a16="http://schemas.microsoft.com/office/drawing/2014/main" id="{628FF1DA-A33A-7602-9514-5AC765718914}"/>
              </a:ext>
            </a:extLst>
          </p:cNvPr>
          <p:cNvSpPr/>
          <p:nvPr/>
        </p:nvSpPr>
        <p:spPr>
          <a:xfrm>
            <a:off x="6791362" y="982664"/>
            <a:ext cx="1800642" cy="100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Convergence plot for thrust – set 1</a:t>
            </a:r>
          </a:p>
        </p:txBody>
      </p:sp>
      <p:sp>
        <p:nvSpPr>
          <p:cNvPr id="22" name="Ορθογώνιο 21">
            <a:extLst>
              <a:ext uri="{FF2B5EF4-FFF2-40B4-BE49-F238E27FC236}">
                <a16:creationId xmlns:a16="http://schemas.microsoft.com/office/drawing/2014/main" id="{FB5E1BBC-93AA-BB31-5E4E-C81A7047A280}"/>
              </a:ext>
            </a:extLst>
          </p:cNvPr>
          <p:cNvSpPr/>
          <p:nvPr/>
        </p:nvSpPr>
        <p:spPr>
          <a:xfrm>
            <a:off x="9924555" y="927375"/>
            <a:ext cx="1800642" cy="100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Convergence plot for thrust – set 2</a:t>
            </a:r>
          </a:p>
        </p:txBody>
      </p:sp>
      <p:sp>
        <p:nvSpPr>
          <p:cNvPr id="23" name="Ορθογώνιο 22">
            <a:extLst>
              <a:ext uri="{FF2B5EF4-FFF2-40B4-BE49-F238E27FC236}">
                <a16:creationId xmlns:a16="http://schemas.microsoft.com/office/drawing/2014/main" id="{A80E9CD2-7E9B-0390-D93D-EC91F9049B19}"/>
              </a:ext>
            </a:extLst>
          </p:cNvPr>
          <p:cNvSpPr/>
          <p:nvPr/>
        </p:nvSpPr>
        <p:spPr>
          <a:xfrm>
            <a:off x="10051555" y="2531786"/>
            <a:ext cx="1800642" cy="100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dirty="0">
                <a:solidFill>
                  <a:schemeClr val="tx1"/>
                </a:solidFill>
                <a:latin typeface="Times New Roman" panose="02020603050405020304" pitchFamily="18" charset="0"/>
                <a:cs typeface="Times New Roman" panose="02020603050405020304" pitchFamily="18" charset="0"/>
              </a:rPr>
              <a:t>Convergence plot for thrust – set 4</a:t>
            </a:r>
          </a:p>
        </p:txBody>
      </p:sp>
      <mc:AlternateContent xmlns:mc="http://schemas.openxmlformats.org/markup-compatibility/2006">
        <mc:Choice xmlns:a14="http://schemas.microsoft.com/office/drawing/2010/main" Requires="a14">
          <p:sp>
            <p:nvSpPr>
              <p:cNvPr id="24" name="Ορθογώνιο 23">
                <a:extLst>
                  <a:ext uri="{FF2B5EF4-FFF2-40B4-BE49-F238E27FC236}">
                    <a16:creationId xmlns:a16="http://schemas.microsoft.com/office/drawing/2014/main" id="{24B93C36-D6F2-8F78-BBB9-49B3E6CEAAEA}"/>
                  </a:ext>
                </a:extLst>
              </p:cNvPr>
              <p:cNvSpPr/>
              <p:nvPr/>
            </p:nvSpPr>
            <p:spPr>
              <a:xfrm>
                <a:off x="6938145" y="4332449"/>
                <a:ext cx="1171732" cy="1496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sSub>
                        <m:sSubPr>
                          <m:ctrlPr>
                            <a:rPr lang="el-GR" sz="500" b="0" i="0" smtClean="0">
                              <a:solidFill>
                                <a:schemeClr val="tx1"/>
                              </a:solidFill>
                              <a:latin typeface="Cambria Math" panose="02040503050406030204" pitchFamily="18" charset="0"/>
                              <a:cs typeface="Times New Roman" panose="02020603050405020304" pitchFamily="18" charset="0"/>
                            </a:rPr>
                          </m:ctrlPr>
                        </m:sSubPr>
                        <m:e>
                          <m:r>
                            <m:rPr>
                              <m:sty m:val="p"/>
                            </m:rPr>
                            <a:rPr lang="el-GR" sz="500" b="0" i="0" smtClean="0">
                              <a:solidFill>
                                <a:schemeClr val="tx1"/>
                              </a:solidFill>
                              <a:latin typeface="Cambria Math" panose="02040503050406030204" pitchFamily="18" charset="0"/>
                              <a:cs typeface="Times New Roman" panose="02020603050405020304" pitchFamily="18" charset="0"/>
                            </a:rPr>
                            <m:t>Μ</m:t>
                          </m:r>
                        </m:e>
                        <m:sub>
                          <m:r>
                            <m:rPr>
                              <m:sty m:val="p"/>
                            </m:rPr>
                            <a:rPr lang="en-US" sz="500" b="0" i="0" smtClean="0">
                              <a:solidFill>
                                <a:schemeClr val="tx1"/>
                              </a:solidFill>
                              <a:latin typeface="Cambria Math" panose="02040503050406030204" pitchFamily="18" charset="0"/>
                              <a:cs typeface="Times New Roman" panose="02020603050405020304" pitchFamily="18" charset="0"/>
                            </a:rPr>
                            <m:t>z</m:t>
                          </m:r>
                        </m:sub>
                      </m:sSub>
                      <m:r>
                        <a:rPr lang="en-US" sz="500" b="0" i="0" smtClean="0">
                          <a:solidFill>
                            <a:schemeClr val="tx1"/>
                          </a:solidFill>
                          <a:latin typeface="Cambria Math" panose="02040503050406030204" pitchFamily="18" charset="0"/>
                          <a:cs typeface="Times New Roman" panose="02020603050405020304" pitchFamily="18" charset="0"/>
                        </a:rPr>
                        <m:t> </m:t>
                      </m:r>
                      <m:r>
                        <m:rPr>
                          <m:sty m:val="p"/>
                        </m:rPr>
                        <a:rPr lang="en-US" sz="500" b="0" i="0" smtClean="0">
                          <a:solidFill>
                            <a:schemeClr val="tx1"/>
                          </a:solidFill>
                          <a:latin typeface="Cambria Math" panose="02040503050406030204" pitchFamily="18" charset="0"/>
                          <a:cs typeface="Times New Roman" panose="02020603050405020304" pitchFamily="18" charset="0"/>
                        </a:rPr>
                        <m:t>Response</m:t>
                      </m:r>
                      <m:r>
                        <a:rPr lang="en-US" sz="500" b="0" i="0" smtClean="0">
                          <a:solidFill>
                            <a:schemeClr val="tx1"/>
                          </a:solidFill>
                          <a:latin typeface="Cambria Math" panose="02040503050406030204" pitchFamily="18" charset="0"/>
                          <a:cs typeface="Times New Roman" panose="02020603050405020304" pitchFamily="18" charset="0"/>
                        </a:rPr>
                        <m:t> −</m:t>
                      </m:r>
                      <m:r>
                        <m:rPr>
                          <m:sty m:val="p"/>
                        </m:rPr>
                        <a:rPr lang="en-US" sz="500" b="0" i="0" smtClean="0">
                          <a:solidFill>
                            <a:schemeClr val="tx1"/>
                          </a:solidFill>
                          <a:latin typeface="Cambria Math" panose="02040503050406030204" pitchFamily="18" charset="0"/>
                          <a:cs typeface="Times New Roman" panose="02020603050405020304" pitchFamily="18" charset="0"/>
                        </a:rPr>
                        <m:t>set</m:t>
                      </m:r>
                      <m:r>
                        <a:rPr lang="en-US" sz="500" b="0" i="0" smtClean="0">
                          <a:solidFill>
                            <a:schemeClr val="tx1"/>
                          </a:solidFill>
                          <a:latin typeface="Cambria Math" panose="02040503050406030204" pitchFamily="18" charset="0"/>
                          <a:cs typeface="Times New Roman" panose="02020603050405020304" pitchFamily="18" charset="0"/>
                        </a:rPr>
                        <m:t> 3</m:t>
                      </m:r>
                    </m:oMath>
                  </m:oMathPara>
                </a14:m>
                <a:endParaRPr lang="en-US" sz="500" dirty="0">
                  <a:solidFill>
                    <a:schemeClr val="tx1"/>
                  </a:solidFill>
                  <a:latin typeface="Times New Roman" panose="02020603050405020304" pitchFamily="18" charset="0"/>
                  <a:cs typeface="Times New Roman" panose="02020603050405020304" pitchFamily="18" charset="0"/>
                </a:endParaRPr>
              </a:p>
            </p:txBody>
          </p:sp>
        </mc:Choice>
        <mc:Fallback>
          <p:sp>
            <p:nvSpPr>
              <p:cNvPr id="24" name="Ορθογώνιο 23">
                <a:extLst>
                  <a:ext uri="{FF2B5EF4-FFF2-40B4-BE49-F238E27FC236}">
                    <a16:creationId xmlns:a16="http://schemas.microsoft.com/office/drawing/2014/main" id="{24B93C36-D6F2-8F78-BBB9-49B3E6CEAAEA}"/>
                  </a:ext>
                </a:extLst>
              </p:cNvPr>
              <p:cNvSpPr>
                <a:spLocks noRot="1" noChangeAspect="1" noMove="1" noResize="1" noEditPoints="1" noAdjustHandles="1" noChangeArrowheads="1" noChangeShapeType="1" noTextEdit="1"/>
              </p:cNvSpPr>
              <p:nvPr/>
            </p:nvSpPr>
            <p:spPr>
              <a:xfrm>
                <a:off x="6938145" y="4332449"/>
                <a:ext cx="1171732" cy="149644"/>
              </a:xfrm>
              <a:prstGeom prst="rect">
                <a:avLst/>
              </a:prstGeom>
              <a:blipFill>
                <a:blip r:embed="rId10"/>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Ορθογώνιο 24">
                <a:extLst>
                  <a:ext uri="{FF2B5EF4-FFF2-40B4-BE49-F238E27FC236}">
                    <a16:creationId xmlns:a16="http://schemas.microsoft.com/office/drawing/2014/main" id="{6F33C209-EDCA-C969-0287-FA543C3B12E4}"/>
                  </a:ext>
                </a:extLst>
              </p:cNvPr>
              <p:cNvSpPr/>
              <p:nvPr/>
            </p:nvSpPr>
            <p:spPr>
              <a:xfrm>
                <a:off x="10107551" y="4306953"/>
                <a:ext cx="1171732" cy="1496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500" b="0" dirty="0">
                    <a:solidFill>
                      <a:schemeClr val="tx1"/>
                    </a:solidFill>
                    <a:cs typeface="Times New Roman" panose="02020603050405020304" pitchFamily="18" charset="0"/>
                  </a:rPr>
                  <a:t>T </a:t>
                </a:r>
                <a14:m>
                  <m:oMath xmlns:m="http://schemas.openxmlformats.org/officeDocument/2006/math">
                    <m:r>
                      <m:rPr>
                        <m:sty m:val="p"/>
                      </m:rPr>
                      <a:rPr lang="en-US" sz="500" b="0" i="0" smtClean="0">
                        <a:solidFill>
                          <a:schemeClr val="tx1"/>
                        </a:solidFill>
                        <a:latin typeface="Cambria Math" panose="02040503050406030204" pitchFamily="18" charset="0"/>
                        <a:cs typeface="Times New Roman" panose="02020603050405020304" pitchFamily="18" charset="0"/>
                      </a:rPr>
                      <m:t>Response</m:t>
                    </m:r>
                    <m:r>
                      <a:rPr lang="en-US" sz="500" b="0" i="0" smtClean="0">
                        <a:solidFill>
                          <a:schemeClr val="tx1"/>
                        </a:solidFill>
                        <a:latin typeface="Cambria Math" panose="02040503050406030204" pitchFamily="18" charset="0"/>
                        <a:cs typeface="Times New Roman" panose="02020603050405020304" pitchFamily="18" charset="0"/>
                      </a:rPr>
                      <m:t> −</m:t>
                    </m:r>
                    <m:r>
                      <m:rPr>
                        <m:sty m:val="p"/>
                      </m:rPr>
                      <a:rPr lang="en-US" sz="500" b="0" i="0" smtClean="0">
                        <a:solidFill>
                          <a:schemeClr val="tx1"/>
                        </a:solidFill>
                        <a:latin typeface="Cambria Math" panose="02040503050406030204" pitchFamily="18" charset="0"/>
                        <a:cs typeface="Times New Roman" panose="02020603050405020304" pitchFamily="18" charset="0"/>
                      </a:rPr>
                      <m:t>set</m:t>
                    </m:r>
                    <m:r>
                      <a:rPr lang="en-US" sz="500" b="0" i="0" smtClean="0">
                        <a:solidFill>
                          <a:schemeClr val="tx1"/>
                        </a:solidFill>
                        <a:latin typeface="Cambria Math" panose="02040503050406030204" pitchFamily="18" charset="0"/>
                        <a:cs typeface="Times New Roman" panose="02020603050405020304" pitchFamily="18" charset="0"/>
                      </a:rPr>
                      <m:t> 3</m:t>
                    </m:r>
                  </m:oMath>
                </a14:m>
                <a:endParaRPr lang="en-US" sz="500" dirty="0">
                  <a:solidFill>
                    <a:schemeClr val="tx1"/>
                  </a:solidFill>
                  <a:latin typeface="Times New Roman" panose="02020603050405020304" pitchFamily="18" charset="0"/>
                  <a:cs typeface="Times New Roman" panose="02020603050405020304" pitchFamily="18" charset="0"/>
                </a:endParaRPr>
              </a:p>
            </p:txBody>
          </p:sp>
        </mc:Choice>
        <mc:Fallback>
          <p:sp>
            <p:nvSpPr>
              <p:cNvPr id="25" name="Ορθογώνιο 24">
                <a:extLst>
                  <a:ext uri="{FF2B5EF4-FFF2-40B4-BE49-F238E27FC236}">
                    <a16:creationId xmlns:a16="http://schemas.microsoft.com/office/drawing/2014/main" id="{6F33C209-EDCA-C969-0287-FA543C3B12E4}"/>
                  </a:ext>
                </a:extLst>
              </p:cNvPr>
              <p:cNvSpPr>
                <a:spLocks noRot="1" noChangeAspect="1" noMove="1" noResize="1" noEditPoints="1" noAdjustHandles="1" noChangeArrowheads="1" noChangeShapeType="1" noTextEdit="1"/>
              </p:cNvSpPr>
              <p:nvPr/>
            </p:nvSpPr>
            <p:spPr>
              <a:xfrm>
                <a:off x="10107551" y="4306953"/>
                <a:ext cx="1171732" cy="149644"/>
              </a:xfrm>
              <a:prstGeom prst="rect">
                <a:avLst/>
              </a:prstGeom>
              <a:blipFill>
                <a:blip r:embed="rId11"/>
                <a:stretch>
                  <a:fillRect/>
                </a:stretch>
              </a:blipFill>
              <a:ln>
                <a:solidFill>
                  <a:schemeClr val="bg1"/>
                </a:solidFill>
              </a:ln>
            </p:spPr>
            <p:txBody>
              <a:bodyPr/>
              <a:lstStyle/>
              <a:p>
                <a:r>
                  <a:rPr lang="en-US">
                    <a:noFill/>
                  </a:rPr>
                  <a:t> </a:t>
                </a:r>
              </a:p>
            </p:txBody>
          </p:sp>
        </mc:Fallback>
      </mc:AlternateContent>
      <p:sp>
        <p:nvSpPr>
          <p:cNvPr id="29" name="Ορθογώνιο 28">
            <a:extLst>
              <a:ext uri="{FF2B5EF4-FFF2-40B4-BE49-F238E27FC236}">
                <a16:creationId xmlns:a16="http://schemas.microsoft.com/office/drawing/2014/main" id="{46F4F38D-AB39-C694-57BB-ACDC3CA03D83}"/>
              </a:ext>
            </a:extLst>
          </p:cNvPr>
          <p:cNvSpPr/>
          <p:nvPr/>
        </p:nvSpPr>
        <p:spPr>
          <a:xfrm>
            <a:off x="10189688" y="6392900"/>
            <a:ext cx="666734" cy="1496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0" dirty="0">
                <a:solidFill>
                  <a:schemeClr val="tx1"/>
                </a:solidFill>
                <a:cs typeface="Times New Roman" panose="02020603050405020304" pitchFamily="18" charset="0"/>
              </a:rPr>
              <a:t>Time t [sec]</a:t>
            </a:r>
            <a:endParaRPr lang="en-US" sz="700" dirty="0">
              <a:solidFill>
                <a:schemeClr val="tx1"/>
              </a:solidFill>
              <a:latin typeface="Times New Roman" panose="02020603050405020304" pitchFamily="18" charset="0"/>
              <a:cs typeface="Times New Roman" panose="02020603050405020304" pitchFamily="18" charset="0"/>
            </a:endParaRPr>
          </a:p>
        </p:txBody>
      </p:sp>
      <p:sp>
        <p:nvSpPr>
          <p:cNvPr id="30" name="Ορθογώνιο 29">
            <a:extLst>
              <a:ext uri="{FF2B5EF4-FFF2-40B4-BE49-F238E27FC236}">
                <a16:creationId xmlns:a16="http://schemas.microsoft.com/office/drawing/2014/main" id="{2E0B99DA-487E-F526-6F52-ABF53BB3D573}"/>
              </a:ext>
            </a:extLst>
          </p:cNvPr>
          <p:cNvSpPr/>
          <p:nvPr/>
        </p:nvSpPr>
        <p:spPr>
          <a:xfrm>
            <a:off x="7111542" y="6392900"/>
            <a:ext cx="666734" cy="1496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b="0" dirty="0">
                <a:solidFill>
                  <a:schemeClr val="tx1"/>
                </a:solidFill>
                <a:cs typeface="Times New Roman" panose="02020603050405020304" pitchFamily="18" charset="0"/>
              </a:rPr>
              <a:t>Time t [sec]</a:t>
            </a:r>
            <a:endParaRPr lang="en-US" sz="7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5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08" fill="hold"/>
                                        <p:tgtEl>
                                          <p:spTgt spid="8"/>
                                        </p:tgtEl>
                                      </p:cBhvr>
                                    </p:cmd>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9" repeatCount="indefinite" fill="hold" display="0">
                  <p:stCondLst>
                    <p:cond delay="indefinite"/>
                  </p:stCondLst>
                </p:cTn>
                <p:tgtEl>
                  <p:spTgt spid="8"/>
                </p:tgtEl>
              </p:cMediaNode>
            </p:vide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8"/>
                                        </p:tgtEl>
                                      </p:cBhvr>
                                    </p:cmd>
                                  </p:childTnLst>
                                </p:cTn>
                              </p:par>
                            </p:childTnLst>
                          </p:cTn>
                        </p:par>
                      </p:childTnLst>
                    </p:cTn>
                  </p:par>
                </p:childTnLst>
              </p:cTn>
              <p:nextCondLst>
                <p:cond evt="onClick" delay="0">
                  <p:tgtEl>
                    <p:spTgt spid="8"/>
                  </p:tgtEl>
                </p:cond>
              </p:nextCondLst>
            </p:seq>
          </p:childTnLst>
        </p:cTn>
      </p:par>
    </p:tnLst>
    <p:bldLst>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ortex2">
            <a:hlinkClick r:id="" action="ppaction://media"/>
            <a:extLst>
              <a:ext uri="{FF2B5EF4-FFF2-40B4-BE49-F238E27FC236}">
                <a16:creationId xmlns:a16="http://schemas.microsoft.com/office/drawing/2014/main" id="{ACD4349A-E5F8-3C11-37AD-9C135B65C7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802" y="3926339"/>
            <a:ext cx="5039360" cy="2834640"/>
          </a:xfrm>
          <a:prstGeom prst="rect">
            <a:avLst/>
          </a:prstGeom>
        </p:spPr>
      </p:pic>
      <mc:AlternateContent xmlns:mc="http://schemas.openxmlformats.org/markup-compatibility/2006">
        <mc:Choice xmlns:a14="http://schemas.microsoft.com/office/drawing/2010/main" Requires="a14">
          <p:graphicFrame>
            <p:nvGraphicFramePr>
              <p:cNvPr id="2" name="Πίνακας 1">
                <a:extLst>
                  <a:ext uri="{FF2B5EF4-FFF2-40B4-BE49-F238E27FC236}">
                    <a16:creationId xmlns:a16="http://schemas.microsoft.com/office/drawing/2014/main" id="{31C482A2-26B6-2A25-C25F-ACF74245FBA4}"/>
                  </a:ext>
                </a:extLst>
              </p:cNvPr>
              <p:cNvGraphicFramePr>
                <a:graphicFrameLocks noGrp="1"/>
              </p:cNvGraphicFramePr>
              <p:nvPr>
                <p:extLst>
                  <p:ext uri="{D42A27DB-BD31-4B8C-83A1-F6EECF244321}">
                    <p14:modId xmlns:p14="http://schemas.microsoft.com/office/powerpoint/2010/main" val="820919810"/>
                  </p:ext>
                </p:extLst>
              </p:nvPr>
            </p:nvGraphicFramePr>
            <p:xfrm>
              <a:off x="6096000" y="1499221"/>
              <a:ext cx="4353542" cy="1440556"/>
            </p:xfrm>
            <a:graphic>
              <a:graphicData uri="http://schemas.openxmlformats.org/drawingml/2006/table">
                <a:tbl>
                  <a:tblPr firstRow="1" firstCol="1" bandRow="1">
                    <a:tableStyleId>{2D5ABB26-0587-4C30-8999-92F81FD0307C}</a:tableStyleId>
                  </a:tblPr>
                  <a:tblGrid>
                    <a:gridCol w="850674">
                      <a:extLst>
                        <a:ext uri="{9D8B030D-6E8A-4147-A177-3AD203B41FA5}">
                          <a16:colId xmlns:a16="http://schemas.microsoft.com/office/drawing/2014/main" val="2384596591"/>
                        </a:ext>
                      </a:extLst>
                    </a:gridCol>
                    <a:gridCol w="647813">
                      <a:extLst>
                        <a:ext uri="{9D8B030D-6E8A-4147-A177-3AD203B41FA5}">
                          <a16:colId xmlns:a16="http://schemas.microsoft.com/office/drawing/2014/main" val="4019060789"/>
                        </a:ext>
                      </a:extLst>
                    </a:gridCol>
                    <a:gridCol w="676197">
                      <a:extLst>
                        <a:ext uri="{9D8B030D-6E8A-4147-A177-3AD203B41FA5}">
                          <a16:colId xmlns:a16="http://schemas.microsoft.com/office/drawing/2014/main" val="2190977209"/>
                        </a:ext>
                      </a:extLst>
                    </a:gridCol>
                    <a:gridCol w="447459">
                      <a:extLst>
                        <a:ext uri="{9D8B030D-6E8A-4147-A177-3AD203B41FA5}">
                          <a16:colId xmlns:a16="http://schemas.microsoft.com/office/drawing/2014/main" val="1261302402"/>
                        </a:ext>
                      </a:extLst>
                    </a:gridCol>
                    <a:gridCol w="529271">
                      <a:extLst>
                        <a:ext uri="{9D8B030D-6E8A-4147-A177-3AD203B41FA5}">
                          <a16:colId xmlns:a16="http://schemas.microsoft.com/office/drawing/2014/main" val="2740560659"/>
                        </a:ext>
                      </a:extLst>
                    </a:gridCol>
                    <a:gridCol w="525931">
                      <a:extLst>
                        <a:ext uri="{9D8B030D-6E8A-4147-A177-3AD203B41FA5}">
                          <a16:colId xmlns:a16="http://schemas.microsoft.com/office/drawing/2014/main" val="2701743705"/>
                        </a:ext>
                      </a:extLst>
                    </a:gridCol>
                    <a:gridCol w="676197">
                      <a:extLst>
                        <a:ext uri="{9D8B030D-6E8A-4147-A177-3AD203B41FA5}">
                          <a16:colId xmlns:a16="http://schemas.microsoft.com/office/drawing/2014/main" val="591778569"/>
                        </a:ext>
                      </a:extLst>
                    </a:gridCol>
                  </a:tblGrid>
                  <a:tr h="209909">
                    <a:tc gridSpan="7">
                      <a:txBody>
                        <a:bodyPr/>
                        <a:lstStyle/>
                        <a:p>
                          <a:pPr marL="0" marR="0" algn="ctr">
                            <a:lnSpc>
                              <a:spcPct val="106000"/>
                            </a:lnSpc>
                            <a:spcBef>
                              <a:spcPts val="0"/>
                            </a:spcBef>
                            <a:spcAft>
                              <a:spcPts val="0"/>
                            </a:spcAft>
                          </a:pPr>
                          <a:r>
                            <a:rPr lang="en-US" sz="1050" dirty="0">
                              <a:effectLst/>
                              <a:latin typeface="Times New Roman" panose="02020603050405020304" pitchFamily="18" charset="0"/>
                              <a:cs typeface="Times New Roman" panose="02020603050405020304" pitchFamily="18" charset="0"/>
                            </a:rPr>
                            <a:t>Oscillation amplitude</a:t>
                          </a:r>
                          <a:r>
                            <a:rPr lang="en-US" sz="1050" baseline="0" dirty="0">
                              <a:effectLst/>
                              <a:latin typeface="Times New Roman" panose="02020603050405020304" pitchFamily="18" charset="0"/>
                              <a:cs typeface="Times New Roman" panose="02020603050405020304" pitchFamily="18" charset="0"/>
                            </a:rPr>
                            <a:t> for the harmonic components for the 1</a:t>
                          </a:r>
                          <a:r>
                            <a:rPr lang="en-US" sz="1050" baseline="30000" dirty="0">
                              <a:effectLst/>
                              <a:latin typeface="Times New Roman" panose="02020603050405020304" pitchFamily="18" charset="0"/>
                              <a:cs typeface="Times New Roman" panose="02020603050405020304" pitchFamily="18" charset="0"/>
                            </a:rPr>
                            <a:t>st</a:t>
                          </a:r>
                          <a:r>
                            <a:rPr lang="en-US" sz="1050" baseline="0" dirty="0">
                              <a:effectLst/>
                              <a:latin typeface="Times New Roman" panose="02020603050405020304" pitchFamily="18" charset="0"/>
                              <a:cs typeface="Times New Roman" panose="02020603050405020304" pitchFamily="18" charset="0"/>
                            </a:rPr>
                            <a:t> set of values</a:t>
                          </a:r>
                          <a:r>
                            <a:rPr lang="el-GR" sz="105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6678197"/>
                      </a:ext>
                    </a:extLst>
                  </a:tr>
                  <a:tr h="20990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Load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Τ</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𝐹</m:t>
                                    </m:r>
                                  </m:e>
                                  <m:sub>
                                    <m:r>
                                      <a:rPr lang="en-US" sz="1200">
                                        <a:effectLst/>
                                        <a:latin typeface="Cambria Math" panose="02040503050406030204" pitchFamily="18" charset="0"/>
                                      </a:rPr>
                                      <m:t>𝑥</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𝐹</m:t>
                                    </m:r>
                                  </m:e>
                                  <m:sub>
                                    <m:r>
                                      <a:rPr lang="en-US" sz="1200">
                                        <a:effectLst/>
                                        <a:latin typeface="Cambria Math" panose="02040503050406030204" pitchFamily="18" charset="0"/>
                                      </a:rPr>
                                      <m:t>𝑧</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𝑀</m:t>
                                    </m:r>
                                  </m:e>
                                  <m:sub>
                                    <m:r>
                                      <a:rPr lang="en-US" sz="1200">
                                        <a:effectLst/>
                                        <a:latin typeface="Cambria Math" panose="02040503050406030204" pitchFamily="18" charset="0"/>
                                      </a:rPr>
                                      <m:t>𝑥</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𝑀</m:t>
                                    </m:r>
                                  </m:e>
                                  <m:sub>
                                    <m:r>
                                      <a:rPr lang="en-US" sz="1200">
                                        <a:effectLst/>
                                        <a:latin typeface="Cambria Math" panose="02040503050406030204" pitchFamily="18" charset="0"/>
                                      </a:rPr>
                                      <m:t>𝑦</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𝑀</m:t>
                                    </m:r>
                                  </m:e>
                                  <m:sub>
                                    <m:r>
                                      <a:rPr lang="en-US" sz="1200">
                                        <a:effectLst/>
                                        <a:latin typeface="Cambria Math" panose="02040503050406030204" pitchFamily="18" charset="0"/>
                                      </a:rPr>
                                      <m:t>𝑧</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21789074"/>
                      </a:ext>
                    </a:extLst>
                  </a:tr>
                  <a:tr h="161040">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Component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462067"/>
                      </a:ext>
                    </a:extLst>
                  </a:tr>
                  <a:tr h="209909">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1720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7.16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21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37.4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379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37.1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8182533"/>
                      </a:ext>
                    </a:extLst>
                  </a:tr>
                  <a:tr h="20990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2.38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1.26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2.7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0.23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5.25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718535"/>
                      </a:ext>
                    </a:extLst>
                  </a:tr>
                  <a:tr h="20990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2P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21.6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21.3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56.8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53.6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14193668"/>
                      </a:ext>
                    </a:extLst>
                  </a:tr>
                  <a:tr h="20990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4.2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1.8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6.5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6635513"/>
                      </a:ext>
                    </a:extLst>
                  </a:tr>
                </a:tbl>
              </a:graphicData>
            </a:graphic>
          </p:graphicFrame>
        </mc:Choice>
        <mc:Fallback>
          <p:graphicFrame>
            <p:nvGraphicFramePr>
              <p:cNvPr id="2" name="Πίνακας 1">
                <a:extLst>
                  <a:ext uri="{FF2B5EF4-FFF2-40B4-BE49-F238E27FC236}">
                    <a16:creationId xmlns:a16="http://schemas.microsoft.com/office/drawing/2014/main" id="{31C482A2-26B6-2A25-C25F-ACF74245FBA4}"/>
                  </a:ext>
                </a:extLst>
              </p:cNvPr>
              <p:cNvGraphicFramePr>
                <a:graphicFrameLocks noGrp="1"/>
              </p:cNvGraphicFramePr>
              <p:nvPr>
                <p:extLst>
                  <p:ext uri="{D42A27DB-BD31-4B8C-83A1-F6EECF244321}">
                    <p14:modId xmlns:p14="http://schemas.microsoft.com/office/powerpoint/2010/main" val="820919810"/>
                  </p:ext>
                </p:extLst>
              </p:nvPr>
            </p:nvGraphicFramePr>
            <p:xfrm>
              <a:off x="6096000" y="1499221"/>
              <a:ext cx="4353542" cy="1440556"/>
            </p:xfrm>
            <a:graphic>
              <a:graphicData uri="http://schemas.openxmlformats.org/drawingml/2006/table">
                <a:tbl>
                  <a:tblPr firstRow="1" firstCol="1" bandRow="1">
                    <a:tableStyleId>{2D5ABB26-0587-4C30-8999-92F81FD0307C}</a:tableStyleId>
                  </a:tblPr>
                  <a:tblGrid>
                    <a:gridCol w="850674">
                      <a:extLst>
                        <a:ext uri="{9D8B030D-6E8A-4147-A177-3AD203B41FA5}">
                          <a16:colId xmlns:a16="http://schemas.microsoft.com/office/drawing/2014/main" val="2384596591"/>
                        </a:ext>
                      </a:extLst>
                    </a:gridCol>
                    <a:gridCol w="647813">
                      <a:extLst>
                        <a:ext uri="{9D8B030D-6E8A-4147-A177-3AD203B41FA5}">
                          <a16:colId xmlns:a16="http://schemas.microsoft.com/office/drawing/2014/main" val="4019060789"/>
                        </a:ext>
                      </a:extLst>
                    </a:gridCol>
                    <a:gridCol w="676197">
                      <a:extLst>
                        <a:ext uri="{9D8B030D-6E8A-4147-A177-3AD203B41FA5}">
                          <a16:colId xmlns:a16="http://schemas.microsoft.com/office/drawing/2014/main" val="2190977209"/>
                        </a:ext>
                      </a:extLst>
                    </a:gridCol>
                    <a:gridCol w="447459">
                      <a:extLst>
                        <a:ext uri="{9D8B030D-6E8A-4147-A177-3AD203B41FA5}">
                          <a16:colId xmlns:a16="http://schemas.microsoft.com/office/drawing/2014/main" val="1261302402"/>
                        </a:ext>
                      </a:extLst>
                    </a:gridCol>
                    <a:gridCol w="529271">
                      <a:extLst>
                        <a:ext uri="{9D8B030D-6E8A-4147-A177-3AD203B41FA5}">
                          <a16:colId xmlns:a16="http://schemas.microsoft.com/office/drawing/2014/main" val="2740560659"/>
                        </a:ext>
                      </a:extLst>
                    </a:gridCol>
                    <a:gridCol w="525931">
                      <a:extLst>
                        <a:ext uri="{9D8B030D-6E8A-4147-A177-3AD203B41FA5}">
                          <a16:colId xmlns:a16="http://schemas.microsoft.com/office/drawing/2014/main" val="2701743705"/>
                        </a:ext>
                      </a:extLst>
                    </a:gridCol>
                    <a:gridCol w="676197">
                      <a:extLst>
                        <a:ext uri="{9D8B030D-6E8A-4147-A177-3AD203B41FA5}">
                          <a16:colId xmlns:a16="http://schemas.microsoft.com/office/drawing/2014/main" val="591778569"/>
                        </a:ext>
                      </a:extLst>
                    </a:gridCol>
                  </a:tblGrid>
                  <a:tr h="209909">
                    <a:tc gridSpan="7">
                      <a:txBody>
                        <a:bodyPr/>
                        <a:lstStyle/>
                        <a:p>
                          <a:pPr marL="0" marR="0" algn="ctr">
                            <a:lnSpc>
                              <a:spcPct val="106000"/>
                            </a:lnSpc>
                            <a:spcBef>
                              <a:spcPts val="0"/>
                            </a:spcBef>
                            <a:spcAft>
                              <a:spcPts val="0"/>
                            </a:spcAft>
                          </a:pPr>
                          <a:r>
                            <a:rPr lang="en-US" sz="1050" dirty="0">
                              <a:effectLst/>
                              <a:latin typeface="Times New Roman" panose="02020603050405020304" pitchFamily="18" charset="0"/>
                              <a:cs typeface="Times New Roman" panose="02020603050405020304" pitchFamily="18" charset="0"/>
                            </a:rPr>
                            <a:t>Oscillation amplitude</a:t>
                          </a:r>
                          <a:r>
                            <a:rPr lang="en-US" sz="1050" baseline="0" dirty="0">
                              <a:effectLst/>
                              <a:latin typeface="Times New Roman" panose="02020603050405020304" pitchFamily="18" charset="0"/>
                              <a:cs typeface="Times New Roman" panose="02020603050405020304" pitchFamily="18" charset="0"/>
                            </a:rPr>
                            <a:t> for the harmonic components for the 1</a:t>
                          </a:r>
                          <a:r>
                            <a:rPr lang="en-US" sz="1050" baseline="30000" dirty="0">
                              <a:effectLst/>
                              <a:latin typeface="Times New Roman" panose="02020603050405020304" pitchFamily="18" charset="0"/>
                              <a:cs typeface="Times New Roman" panose="02020603050405020304" pitchFamily="18" charset="0"/>
                            </a:rPr>
                            <a:t>st</a:t>
                          </a:r>
                          <a:r>
                            <a:rPr lang="en-US" sz="1050" baseline="0" dirty="0">
                              <a:effectLst/>
                              <a:latin typeface="Times New Roman" panose="02020603050405020304" pitchFamily="18" charset="0"/>
                              <a:cs typeface="Times New Roman" panose="02020603050405020304" pitchFamily="18" charset="0"/>
                            </a:rPr>
                            <a:t> set of values</a:t>
                          </a:r>
                          <a:r>
                            <a:rPr lang="el-GR" sz="105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6678197"/>
                      </a:ext>
                    </a:extLst>
                  </a:tr>
                  <a:tr h="20990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Load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Τ</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23423" t="-105882" r="-324324" b="-541176"/>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85135" t="-105882" r="-386486" b="-541176"/>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497701" t="-105882" r="-228736" b="-541176"/>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604651" t="-105882" r="-131395" b="-541176"/>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545946" t="-105882" r="-1802" b="-541176"/>
                          </a:stretch>
                        </a:blipFill>
                      </a:tcPr>
                    </a:tc>
                    <a:extLst>
                      <a:ext uri="{0D108BD9-81ED-4DB2-BD59-A6C34878D82A}">
                        <a16:rowId xmlns:a16="http://schemas.microsoft.com/office/drawing/2014/main" val="2021789074"/>
                      </a:ext>
                    </a:extLst>
                  </a:tr>
                  <a:tr h="181102">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Component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4462067"/>
                      </a:ext>
                    </a:extLst>
                  </a:tr>
                  <a:tr h="209909">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1720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7.16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21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37.4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379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37.1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8182533"/>
                      </a:ext>
                    </a:extLst>
                  </a:tr>
                  <a:tr h="20990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2.38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1.26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2.7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0.23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5.25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718535"/>
                      </a:ext>
                    </a:extLst>
                  </a:tr>
                  <a:tr h="20990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2P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21.6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21.3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56.8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53.6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114193668"/>
                      </a:ext>
                    </a:extLst>
                  </a:tr>
                  <a:tr h="20990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4.2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1.8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6.5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663551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 name="Πίνακας 2">
                <a:extLst>
                  <a:ext uri="{FF2B5EF4-FFF2-40B4-BE49-F238E27FC236}">
                    <a16:creationId xmlns:a16="http://schemas.microsoft.com/office/drawing/2014/main" id="{FFA297E8-FAE1-1CE7-AF88-50FE755EE0E5}"/>
                  </a:ext>
                </a:extLst>
              </p:cNvPr>
              <p:cNvGraphicFramePr>
                <a:graphicFrameLocks noGrp="1"/>
              </p:cNvGraphicFramePr>
              <p:nvPr>
                <p:extLst>
                  <p:ext uri="{D42A27DB-BD31-4B8C-83A1-F6EECF244321}">
                    <p14:modId xmlns:p14="http://schemas.microsoft.com/office/powerpoint/2010/main" val="775589880"/>
                  </p:ext>
                </p:extLst>
              </p:nvPr>
            </p:nvGraphicFramePr>
            <p:xfrm>
              <a:off x="6134658" y="3265345"/>
              <a:ext cx="5476352" cy="1407078"/>
            </p:xfrm>
            <a:graphic>
              <a:graphicData uri="http://schemas.openxmlformats.org/drawingml/2006/table">
                <a:tbl>
                  <a:tblPr firstRow="1" firstCol="1" bandRow="1">
                    <a:tableStyleId>{2D5ABB26-0587-4C30-8999-92F81FD0307C}</a:tableStyleId>
                  </a:tblPr>
                  <a:tblGrid>
                    <a:gridCol w="912874">
                      <a:extLst>
                        <a:ext uri="{9D8B030D-6E8A-4147-A177-3AD203B41FA5}">
                          <a16:colId xmlns:a16="http://schemas.microsoft.com/office/drawing/2014/main" val="187467846"/>
                        </a:ext>
                      </a:extLst>
                    </a:gridCol>
                    <a:gridCol w="516012">
                      <a:extLst>
                        <a:ext uri="{9D8B030D-6E8A-4147-A177-3AD203B41FA5}">
                          <a16:colId xmlns:a16="http://schemas.microsoft.com/office/drawing/2014/main" val="1197902643"/>
                        </a:ext>
                      </a:extLst>
                    </a:gridCol>
                    <a:gridCol w="475698">
                      <a:extLst>
                        <a:ext uri="{9D8B030D-6E8A-4147-A177-3AD203B41FA5}">
                          <a16:colId xmlns:a16="http://schemas.microsoft.com/office/drawing/2014/main" val="3892687351"/>
                        </a:ext>
                      </a:extLst>
                    </a:gridCol>
                    <a:gridCol w="475698">
                      <a:extLst>
                        <a:ext uri="{9D8B030D-6E8A-4147-A177-3AD203B41FA5}">
                          <a16:colId xmlns:a16="http://schemas.microsoft.com/office/drawing/2014/main" val="1872076889"/>
                        </a:ext>
                      </a:extLst>
                    </a:gridCol>
                    <a:gridCol w="516012">
                      <a:extLst>
                        <a:ext uri="{9D8B030D-6E8A-4147-A177-3AD203B41FA5}">
                          <a16:colId xmlns:a16="http://schemas.microsoft.com/office/drawing/2014/main" val="3714124780"/>
                        </a:ext>
                      </a:extLst>
                    </a:gridCol>
                    <a:gridCol w="556325">
                      <a:extLst>
                        <a:ext uri="{9D8B030D-6E8A-4147-A177-3AD203B41FA5}">
                          <a16:colId xmlns:a16="http://schemas.microsoft.com/office/drawing/2014/main" val="3124192060"/>
                        </a:ext>
                      </a:extLst>
                    </a:gridCol>
                    <a:gridCol w="475698">
                      <a:extLst>
                        <a:ext uri="{9D8B030D-6E8A-4147-A177-3AD203B41FA5}">
                          <a16:colId xmlns:a16="http://schemas.microsoft.com/office/drawing/2014/main" val="1785474764"/>
                        </a:ext>
                      </a:extLst>
                    </a:gridCol>
                    <a:gridCol w="516012">
                      <a:extLst>
                        <a:ext uri="{9D8B030D-6E8A-4147-A177-3AD203B41FA5}">
                          <a16:colId xmlns:a16="http://schemas.microsoft.com/office/drawing/2014/main" val="504782278"/>
                        </a:ext>
                      </a:extLst>
                    </a:gridCol>
                    <a:gridCol w="556325">
                      <a:extLst>
                        <a:ext uri="{9D8B030D-6E8A-4147-A177-3AD203B41FA5}">
                          <a16:colId xmlns:a16="http://schemas.microsoft.com/office/drawing/2014/main" val="3688036262"/>
                        </a:ext>
                      </a:extLst>
                    </a:gridCol>
                    <a:gridCol w="475698">
                      <a:extLst>
                        <a:ext uri="{9D8B030D-6E8A-4147-A177-3AD203B41FA5}">
                          <a16:colId xmlns:a16="http://schemas.microsoft.com/office/drawing/2014/main" val="1822019559"/>
                        </a:ext>
                      </a:extLst>
                    </a:gridCol>
                  </a:tblGrid>
                  <a:tr h="199752">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Value set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3">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2ο</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a:p>
                      </a:txBody>
                      <a:tcPr/>
                    </a:tc>
                    <a:tc gridSpan="3">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3ο</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a:p>
                      </a:txBody>
                      <a:tcPr/>
                    </a:tc>
                    <a:tc gridSpan="3">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4ο</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1761011"/>
                      </a:ext>
                    </a:extLst>
                  </a:tr>
                  <a:tr h="173355">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Load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Τ</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𝑀</m:t>
                                    </m:r>
                                  </m:e>
                                  <m:sub>
                                    <m:r>
                                      <a:rPr lang="en-US" sz="1200">
                                        <a:effectLst/>
                                        <a:latin typeface="Cambria Math" panose="02040503050406030204" pitchFamily="18" charset="0"/>
                                      </a:rPr>
                                      <m:t>𝑦</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𝑀</m:t>
                                    </m:r>
                                  </m:e>
                                  <m:sub>
                                    <m:r>
                                      <a:rPr lang="en-US" sz="1200">
                                        <a:effectLst/>
                                        <a:latin typeface="Cambria Math" panose="02040503050406030204" pitchFamily="18" charset="0"/>
                                      </a:rPr>
                                      <m:t>𝑧</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Τ</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𝑀</m:t>
                                    </m:r>
                                  </m:e>
                                  <m:sub>
                                    <m:r>
                                      <a:rPr lang="en-US" sz="1200">
                                        <a:effectLst/>
                                        <a:latin typeface="Cambria Math" panose="02040503050406030204" pitchFamily="18" charset="0"/>
                                      </a:rPr>
                                      <m:t>𝑦</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𝑀</m:t>
                                    </m:r>
                                  </m:e>
                                  <m:sub>
                                    <m:r>
                                      <a:rPr lang="en-US" sz="1200">
                                        <a:effectLst/>
                                        <a:latin typeface="Cambria Math" panose="02040503050406030204" pitchFamily="18" charset="0"/>
                                      </a:rPr>
                                      <m:t>𝑧</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Τ</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𝑀</m:t>
                                    </m:r>
                                  </m:e>
                                  <m:sub>
                                    <m:r>
                                      <a:rPr lang="en-US" sz="1200">
                                        <a:effectLst/>
                                        <a:latin typeface="Cambria Math" panose="02040503050406030204" pitchFamily="18" charset="0"/>
                                      </a:rPr>
                                      <m:t>𝑦</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en-US" sz="1200">
                                        <a:effectLst/>
                                        <a:latin typeface="Cambria Math" panose="02040503050406030204" pitchFamily="18" charset="0"/>
                                      </a:rPr>
                                      <m:t>𝑀</m:t>
                                    </m:r>
                                  </m:e>
                                  <m:sub>
                                    <m:r>
                                      <a:rPr lang="en-US" sz="1200">
                                        <a:effectLst/>
                                        <a:latin typeface="Cambria Math" panose="02040503050406030204" pitchFamily="18" charset="0"/>
                                      </a:rPr>
                                      <m:t>𝑧</m:t>
                                    </m:r>
                                  </m:sub>
                                </m:sSub>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90202665"/>
                      </a:ext>
                    </a:extLst>
                  </a:tr>
                  <a:tr h="173355">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Component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pPr>
                          <a:endParaRPr lang="en-US" sz="1800" dirty="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dirty="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0279952"/>
                      </a:ext>
                    </a:extLst>
                  </a:tr>
                  <a:tr h="173355">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0P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1120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312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34.9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3476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706.6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77.8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2839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654.3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77.8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0863514"/>
                      </a:ext>
                    </a:extLst>
                  </a:tr>
                  <a:tr h="173355">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2.7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10.3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3.7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0.225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10.3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0129417"/>
                      </a:ext>
                    </a:extLst>
                  </a:tr>
                  <a:tr h="173355">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2P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62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35.8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5.5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99.7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39.8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7.16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99.7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69802783"/>
                      </a:ext>
                    </a:extLst>
                  </a:tr>
                  <a:tr h="173355">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4.4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0.036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7711716"/>
                      </a:ext>
                    </a:extLst>
                  </a:tr>
                </a:tbl>
              </a:graphicData>
            </a:graphic>
          </p:graphicFrame>
        </mc:Choice>
        <mc:Fallback>
          <p:graphicFrame>
            <p:nvGraphicFramePr>
              <p:cNvPr id="3" name="Πίνακας 2">
                <a:extLst>
                  <a:ext uri="{FF2B5EF4-FFF2-40B4-BE49-F238E27FC236}">
                    <a16:creationId xmlns:a16="http://schemas.microsoft.com/office/drawing/2014/main" id="{FFA297E8-FAE1-1CE7-AF88-50FE755EE0E5}"/>
                  </a:ext>
                </a:extLst>
              </p:cNvPr>
              <p:cNvGraphicFramePr>
                <a:graphicFrameLocks noGrp="1"/>
              </p:cNvGraphicFramePr>
              <p:nvPr>
                <p:extLst>
                  <p:ext uri="{D42A27DB-BD31-4B8C-83A1-F6EECF244321}">
                    <p14:modId xmlns:p14="http://schemas.microsoft.com/office/powerpoint/2010/main" val="775589880"/>
                  </p:ext>
                </p:extLst>
              </p:nvPr>
            </p:nvGraphicFramePr>
            <p:xfrm>
              <a:off x="6134658" y="3265345"/>
              <a:ext cx="5476352" cy="1407078"/>
            </p:xfrm>
            <a:graphic>
              <a:graphicData uri="http://schemas.openxmlformats.org/drawingml/2006/table">
                <a:tbl>
                  <a:tblPr firstRow="1" firstCol="1" bandRow="1">
                    <a:tableStyleId>{2D5ABB26-0587-4C30-8999-92F81FD0307C}</a:tableStyleId>
                  </a:tblPr>
                  <a:tblGrid>
                    <a:gridCol w="912874">
                      <a:extLst>
                        <a:ext uri="{9D8B030D-6E8A-4147-A177-3AD203B41FA5}">
                          <a16:colId xmlns:a16="http://schemas.microsoft.com/office/drawing/2014/main" val="187467846"/>
                        </a:ext>
                      </a:extLst>
                    </a:gridCol>
                    <a:gridCol w="516012">
                      <a:extLst>
                        <a:ext uri="{9D8B030D-6E8A-4147-A177-3AD203B41FA5}">
                          <a16:colId xmlns:a16="http://schemas.microsoft.com/office/drawing/2014/main" val="1197902643"/>
                        </a:ext>
                      </a:extLst>
                    </a:gridCol>
                    <a:gridCol w="475698">
                      <a:extLst>
                        <a:ext uri="{9D8B030D-6E8A-4147-A177-3AD203B41FA5}">
                          <a16:colId xmlns:a16="http://schemas.microsoft.com/office/drawing/2014/main" val="3892687351"/>
                        </a:ext>
                      </a:extLst>
                    </a:gridCol>
                    <a:gridCol w="475698">
                      <a:extLst>
                        <a:ext uri="{9D8B030D-6E8A-4147-A177-3AD203B41FA5}">
                          <a16:colId xmlns:a16="http://schemas.microsoft.com/office/drawing/2014/main" val="1872076889"/>
                        </a:ext>
                      </a:extLst>
                    </a:gridCol>
                    <a:gridCol w="516012">
                      <a:extLst>
                        <a:ext uri="{9D8B030D-6E8A-4147-A177-3AD203B41FA5}">
                          <a16:colId xmlns:a16="http://schemas.microsoft.com/office/drawing/2014/main" val="3714124780"/>
                        </a:ext>
                      </a:extLst>
                    </a:gridCol>
                    <a:gridCol w="556325">
                      <a:extLst>
                        <a:ext uri="{9D8B030D-6E8A-4147-A177-3AD203B41FA5}">
                          <a16:colId xmlns:a16="http://schemas.microsoft.com/office/drawing/2014/main" val="3124192060"/>
                        </a:ext>
                      </a:extLst>
                    </a:gridCol>
                    <a:gridCol w="475698">
                      <a:extLst>
                        <a:ext uri="{9D8B030D-6E8A-4147-A177-3AD203B41FA5}">
                          <a16:colId xmlns:a16="http://schemas.microsoft.com/office/drawing/2014/main" val="1785474764"/>
                        </a:ext>
                      </a:extLst>
                    </a:gridCol>
                    <a:gridCol w="516012">
                      <a:extLst>
                        <a:ext uri="{9D8B030D-6E8A-4147-A177-3AD203B41FA5}">
                          <a16:colId xmlns:a16="http://schemas.microsoft.com/office/drawing/2014/main" val="504782278"/>
                        </a:ext>
                      </a:extLst>
                    </a:gridCol>
                    <a:gridCol w="556325">
                      <a:extLst>
                        <a:ext uri="{9D8B030D-6E8A-4147-A177-3AD203B41FA5}">
                          <a16:colId xmlns:a16="http://schemas.microsoft.com/office/drawing/2014/main" val="3688036262"/>
                        </a:ext>
                      </a:extLst>
                    </a:gridCol>
                    <a:gridCol w="475698">
                      <a:extLst>
                        <a:ext uri="{9D8B030D-6E8A-4147-A177-3AD203B41FA5}">
                          <a16:colId xmlns:a16="http://schemas.microsoft.com/office/drawing/2014/main" val="1822019559"/>
                        </a:ext>
                      </a:extLst>
                    </a:gridCol>
                  </a:tblGrid>
                  <a:tr h="199752">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Value set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3">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2ο</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a:p>
                      </a:txBody>
                      <a:tcPr/>
                    </a:tc>
                    <a:tc gridSpan="3">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3ο</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a:p>
                      </a:txBody>
                      <a:tcPr/>
                    </a:tc>
                    <a:tc gridSpan="3">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4ο</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1761011"/>
                      </a:ext>
                    </a:extLst>
                  </a:tr>
                  <a:tr h="20916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Load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Τ</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302564" t="-108824" r="-753846" b="-529412"/>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402564" t="-108824" r="-653846" b="-529412"/>
                          </a:stretch>
                        </a:blip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Τ</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517391" t="-108824" r="-363043" b="-529412"/>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728205" t="-108824" r="-328205" b="-529412"/>
                          </a:stretch>
                        </a:blip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Τ</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03297" t="-108824" r="-87912" b="-529412"/>
                          </a:stretch>
                        </a:blipFill>
                      </a:tcPr>
                    </a:tc>
                    <a:tc>
                      <a:txBody>
                        <a:bodyPr/>
                        <a:lstStyle/>
                        <a:p>
                          <a:endParaRPr lang="en-US"/>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53846" t="-108824" r="-2564" b="-529412"/>
                          </a:stretch>
                        </a:blipFill>
                      </a:tcPr>
                    </a:tc>
                    <a:extLst>
                      <a:ext uri="{0D108BD9-81ED-4DB2-BD59-A6C34878D82A}">
                        <a16:rowId xmlns:a16="http://schemas.microsoft.com/office/drawing/2014/main" val="890202665"/>
                      </a:ext>
                    </a:extLst>
                  </a:tr>
                  <a:tr h="273749">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Component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nSpc>
                              <a:spcPct val="107000"/>
                            </a:lnSpc>
                          </a:pPr>
                          <a:endParaRPr lang="en-US" sz="1800" dirty="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dirty="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8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0279952"/>
                      </a:ext>
                    </a:extLst>
                  </a:tr>
                  <a:tr h="181102">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0P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1120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312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34.9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3476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706.6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77.8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2839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654.3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77.8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0863514"/>
                      </a:ext>
                    </a:extLst>
                  </a:tr>
                  <a:tr h="181102">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2.7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10.3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3.7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0.225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10.3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0129417"/>
                      </a:ext>
                    </a:extLst>
                  </a:tr>
                  <a:tr h="181102">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2P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33</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62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35.8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5.5</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99.7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39.8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7.16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99.7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69802783"/>
                      </a:ext>
                    </a:extLst>
                  </a:tr>
                  <a:tr h="181102">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3P</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4.4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a:effectLst/>
                              <a:latin typeface="Times New Roman" panose="02020603050405020304" pitchFamily="18" charset="0"/>
                              <a:cs typeface="Times New Roman" panose="02020603050405020304" pitchFamily="18" charset="0"/>
                            </a:rPr>
                            <a:t>0.18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0.036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10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7711716"/>
                      </a:ext>
                    </a:extLst>
                  </a:tr>
                </a:tbl>
              </a:graphicData>
            </a:graphic>
          </p:graphicFrame>
        </mc:Fallback>
      </mc:AlternateContent>
      <p:sp>
        <p:nvSpPr>
          <p:cNvPr id="5" name="TextBox 4">
            <a:extLst>
              <a:ext uri="{FF2B5EF4-FFF2-40B4-BE49-F238E27FC236}">
                <a16:creationId xmlns:a16="http://schemas.microsoft.com/office/drawing/2014/main" id="{BBB8611B-4552-BBF9-6FFB-5BEC57EF2844}"/>
              </a:ext>
            </a:extLst>
          </p:cNvPr>
          <p:cNvSpPr txBox="1"/>
          <p:nvPr/>
        </p:nvSpPr>
        <p:spPr>
          <a:xfrm>
            <a:off x="216922" y="927375"/>
            <a:ext cx="2536326"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Results</a:t>
            </a:r>
            <a:r>
              <a:rPr lang="el-GR" b="1"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FFT</a:t>
            </a:r>
          </a:p>
        </p:txBody>
      </p:sp>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Εικόνα 10">
            <a:extLst>
              <a:ext uri="{FF2B5EF4-FFF2-40B4-BE49-F238E27FC236}">
                <a16:creationId xmlns:a16="http://schemas.microsoft.com/office/drawing/2014/main" id="{64604E87-50ED-7379-E4B5-AF3034111F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21" y="1499221"/>
            <a:ext cx="3777980" cy="2398717"/>
          </a:xfrm>
          <a:prstGeom prst="rect">
            <a:avLst/>
          </a:prstGeom>
        </p:spPr>
      </p:pic>
      <p:sp>
        <p:nvSpPr>
          <p:cNvPr id="4" name="TextBox 3">
            <a:extLst>
              <a:ext uri="{FF2B5EF4-FFF2-40B4-BE49-F238E27FC236}">
                <a16:creationId xmlns:a16="http://schemas.microsoft.com/office/drawing/2014/main" id="{4D8CD59E-AA2A-1C93-83FC-C80E99DA1781}"/>
              </a:ext>
            </a:extLst>
          </p:cNvPr>
          <p:cNvSpPr txBox="1"/>
          <p:nvPr/>
        </p:nvSpPr>
        <p:spPr>
          <a:xfrm>
            <a:off x="362498" y="59943"/>
            <a:ext cx="1186165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FLUID – MECHANICAL ANALYSIS FOR SOLID PROPELLER</a:t>
            </a:r>
          </a:p>
        </p:txBody>
      </p:sp>
      <mc:AlternateContent xmlns:mc="http://schemas.openxmlformats.org/markup-compatibility/2006">
        <mc:Choice xmlns:a14="http://schemas.microsoft.com/office/drawing/2010/main" Requires="a14">
          <p:sp>
            <p:nvSpPr>
              <p:cNvPr id="8" name="Ορθογώνιο 7">
                <a:extLst>
                  <a:ext uri="{FF2B5EF4-FFF2-40B4-BE49-F238E27FC236}">
                    <a16:creationId xmlns:a16="http://schemas.microsoft.com/office/drawing/2014/main" id="{B31639F9-6982-ADE3-4AFF-020AA9279A51}"/>
                  </a:ext>
                </a:extLst>
              </p:cNvPr>
              <p:cNvSpPr/>
              <p:nvPr/>
            </p:nvSpPr>
            <p:spPr>
              <a:xfrm>
                <a:off x="1069276" y="1499221"/>
                <a:ext cx="2057382" cy="1805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𝑀</m:t>
                          </m:r>
                        </m:e>
                        <m:sub>
                          <m:r>
                            <a:rPr lang="en-US" sz="700" b="0" i="1" smtClean="0">
                              <a:solidFill>
                                <a:schemeClr val="tx1"/>
                              </a:solidFill>
                              <a:latin typeface="Cambria Math" panose="02040503050406030204" pitchFamily="18" charset="0"/>
                              <a:cs typeface="Times New Roman" panose="02020603050405020304" pitchFamily="18" charset="0"/>
                            </a:rPr>
                            <m:t>𝑧</m:t>
                          </m:r>
                        </m:sub>
                      </m:sSub>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𝑅𝑒𝑠𝑝𝑜𝑛𝑠𝑒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𝑆𝑒𝑡</m:t>
                      </m:r>
                      <m:r>
                        <a:rPr lang="en-US" sz="700" b="0" i="1" smtClean="0">
                          <a:solidFill>
                            <a:schemeClr val="tx1"/>
                          </a:solidFill>
                          <a:latin typeface="Cambria Math" panose="02040503050406030204" pitchFamily="18" charset="0"/>
                          <a:cs typeface="Times New Roman" panose="02020603050405020304" pitchFamily="18" charset="0"/>
                        </a:rPr>
                        <m:t> 1</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8" name="Ορθογώνιο 7">
                <a:extLst>
                  <a:ext uri="{FF2B5EF4-FFF2-40B4-BE49-F238E27FC236}">
                    <a16:creationId xmlns:a16="http://schemas.microsoft.com/office/drawing/2014/main" id="{B31639F9-6982-ADE3-4AFF-020AA9279A51}"/>
                  </a:ext>
                </a:extLst>
              </p:cNvPr>
              <p:cNvSpPr>
                <a:spLocks noRot="1" noChangeAspect="1" noMove="1" noResize="1" noEditPoints="1" noAdjustHandles="1" noChangeArrowheads="1" noChangeShapeType="1" noTextEdit="1"/>
              </p:cNvSpPr>
              <p:nvPr/>
            </p:nvSpPr>
            <p:spPr>
              <a:xfrm>
                <a:off x="1069276" y="1499221"/>
                <a:ext cx="2057382" cy="180561"/>
              </a:xfrm>
              <a:prstGeom prst="rect">
                <a:avLst/>
              </a:prstGeom>
              <a:blipFill>
                <a:blip r:embed="rId9"/>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Ορθογώνιο 9">
                <a:extLst>
                  <a:ext uri="{FF2B5EF4-FFF2-40B4-BE49-F238E27FC236}">
                    <a16:creationId xmlns:a16="http://schemas.microsoft.com/office/drawing/2014/main" id="{3285048F-61E5-7EA1-7459-ED14B7B9E3FA}"/>
                  </a:ext>
                </a:extLst>
              </p:cNvPr>
              <p:cNvSpPr/>
              <p:nvPr/>
            </p:nvSpPr>
            <p:spPr>
              <a:xfrm rot="16200000">
                <a:off x="-796171" y="2409230"/>
                <a:ext cx="2057382" cy="1805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𝑂𝑠𝑐𝑖𝑙𝑙𝑎𝑡𝑖𝑜𝑛</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𝐴𝑚𝑝𝑙𝑖𝑡𝑢𝑑𝑒</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10" name="Ορθογώνιο 9">
                <a:extLst>
                  <a:ext uri="{FF2B5EF4-FFF2-40B4-BE49-F238E27FC236}">
                    <a16:creationId xmlns:a16="http://schemas.microsoft.com/office/drawing/2014/main" id="{3285048F-61E5-7EA1-7459-ED14B7B9E3FA}"/>
                  </a:ext>
                </a:extLst>
              </p:cNvPr>
              <p:cNvSpPr>
                <a:spLocks noRot="1" noChangeAspect="1" noMove="1" noResize="1" noEditPoints="1" noAdjustHandles="1" noChangeArrowheads="1" noChangeShapeType="1" noTextEdit="1"/>
              </p:cNvSpPr>
              <p:nvPr/>
            </p:nvSpPr>
            <p:spPr>
              <a:xfrm rot="16200000">
                <a:off x="-796171" y="2409230"/>
                <a:ext cx="2057382" cy="180561"/>
              </a:xfrm>
              <a:prstGeom prst="rect">
                <a:avLst/>
              </a:prstGeom>
              <a:blipFill>
                <a:blip r:embed="rId10"/>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55204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8"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B08BAD-0467-9190-4D94-A70241673B63}"/>
              </a:ext>
            </a:extLst>
          </p:cNvPr>
          <p:cNvSpPr txBox="1"/>
          <p:nvPr/>
        </p:nvSpPr>
        <p:spPr>
          <a:xfrm>
            <a:off x="71120" y="97021"/>
            <a:ext cx="1204976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AEROELASTIC ANALYSIS </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DEFORMABLE PROPELLER</a:t>
            </a:r>
          </a:p>
        </p:txBody>
      </p:sp>
      <p:sp>
        <p:nvSpPr>
          <p:cNvPr id="14" name="TextBox 13">
            <a:extLst>
              <a:ext uri="{FF2B5EF4-FFF2-40B4-BE49-F238E27FC236}">
                <a16:creationId xmlns:a16="http://schemas.microsoft.com/office/drawing/2014/main" id="{72429035-56F5-0A46-F8E5-47906D75EBBC}"/>
              </a:ext>
            </a:extLst>
          </p:cNvPr>
          <p:cNvSpPr txBox="1"/>
          <p:nvPr/>
        </p:nvSpPr>
        <p:spPr>
          <a:xfrm>
            <a:off x="280095" y="965158"/>
            <a:ext cx="2754515" cy="646331"/>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Derivation of the system’s equations </a:t>
            </a:r>
          </a:p>
        </p:txBody>
      </p:sp>
      <p:pic>
        <p:nvPicPr>
          <p:cNvPr id="16" name="Εικόνα 15">
            <a:extLst>
              <a:ext uri="{FF2B5EF4-FFF2-40B4-BE49-F238E27FC236}">
                <a16:creationId xmlns:a16="http://schemas.microsoft.com/office/drawing/2014/main" id="{40C1BB1E-7603-DA22-3ED0-CF7B1468C2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55434" y="1043091"/>
            <a:ext cx="4537161" cy="2797059"/>
          </a:xfrm>
          <a:prstGeom prst="rect">
            <a:avLst/>
          </a:prstGeom>
          <a:noFill/>
          <a:ln>
            <a:noFill/>
          </a:ln>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006540-DFD2-759F-F3B4-80E88C13D394}"/>
                  </a:ext>
                </a:extLst>
              </p:cNvPr>
              <p:cNvSpPr txBox="1"/>
              <p:nvPr/>
            </p:nvSpPr>
            <p:spPr>
              <a:xfrm>
                <a:off x="280096" y="5085170"/>
                <a:ext cx="3770750" cy="358496"/>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𝛭</m:t>
                      </m:r>
                      <m:acc>
                        <m:accPr>
                          <m:chr m:val="̈"/>
                          <m:ctrlPr>
                            <a:rPr lang="en-US" sz="1400" i="1">
                              <a:solidFill>
                                <a:schemeClr val="tx1"/>
                              </a:solidFill>
                              <a:latin typeface="Cambria Math" panose="02040503050406030204" pitchFamily="18" charset="0"/>
                            </a:rPr>
                          </m:ctrlPr>
                        </m:acc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𝑞</m:t>
                              </m:r>
                            </m:e>
                          </m:bar>
                        </m:e>
                      </m:acc>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𝑡</m:t>
                          </m:r>
                        </m:e>
                      </m:d>
                      <m:r>
                        <a:rPr lang="en-US" sz="1400" i="0">
                          <a:solidFill>
                            <a:schemeClr val="tx1"/>
                          </a:solidFill>
                          <a:latin typeface="Cambria Math" panose="02040503050406030204" pitchFamily="18" charset="0"/>
                        </a:rPr>
                        <m:t>+</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𝐾</m:t>
                              </m:r>
                            </m:e>
                            <m:sub>
                              <m:r>
                                <a:rPr lang="en-US" sz="1400" i="1">
                                  <a:solidFill>
                                    <a:schemeClr val="tx1"/>
                                  </a:solidFill>
                                  <a:latin typeface="Cambria Math" panose="02040503050406030204" pitchFamily="18" charset="0"/>
                                </a:rPr>
                                <m:t>𝑁𝑅</m:t>
                              </m:r>
                            </m:sub>
                          </m:sSub>
                          <m:r>
                            <a:rPr lang="en-US" sz="1400" i="0">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𝛺</m:t>
                              </m:r>
                            </m:e>
                            <m:sup>
                              <m:r>
                                <a:rPr lang="en-US" sz="1400" i="0">
                                  <a:solidFill>
                                    <a:schemeClr val="tx1"/>
                                  </a:solidFill>
                                  <a:latin typeface="Cambria Math" panose="02040503050406030204" pitchFamily="18" charset="0"/>
                                </a:rPr>
                                <m:t>2</m:t>
                              </m:r>
                            </m:sup>
                          </m:sSup>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𝐾</m:t>
                              </m:r>
                            </m:e>
                            <m:sub>
                              <m:r>
                                <a:rPr lang="en-US" sz="1400" i="1">
                                  <a:solidFill>
                                    <a:schemeClr val="tx1"/>
                                  </a:solidFill>
                                  <a:latin typeface="Cambria Math" panose="02040503050406030204" pitchFamily="18" charset="0"/>
                                </a:rPr>
                                <m:t>𝑐</m:t>
                              </m:r>
                            </m:sub>
                          </m:sSub>
                        </m:e>
                      </m:d>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𝑞</m:t>
                          </m:r>
                        </m:e>
                      </m:bar>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𝑡</m:t>
                          </m:r>
                        </m:e>
                      </m:d>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𝐹</m:t>
                      </m:r>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𝐹</m:t>
                          </m:r>
                        </m:e>
                        <m:sub>
                          <m:r>
                            <a:rPr lang="en-US" sz="1400" i="1">
                              <a:solidFill>
                                <a:schemeClr val="tx1"/>
                              </a:solidFill>
                              <a:latin typeface="Cambria Math" panose="02040503050406030204" pitchFamily="18" charset="0"/>
                            </a:rPr>
                            <m:t>𝑐</m:t>
                          </m:r>
                        </m:sub>
                      </m:sSub>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𝐹</m:t>
                          </m:r>
                        </m:e>
                        <m:sub>
                          <m:r>
                            <a:rPr lang="en-US" sz="1400" i="1">
                              <a:solidFill>
                                <a:schemeClr val="tx1"/>
                              </a:solidFill>
                              <a:latin typeface="Cambria Math" panose="02040503050406030204" pitchFamily="18" charset="0"/>
                            </a:rPr>
                            <m:t>𝛢</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𝑡</m:t>
                          </m:r>
                        </m:e>
                      </m:d>
                      <m:r>
                        <a:rPr lang="en-US" sz="1400" i="0">
                          <a:solidFill>
                            <a:schemeClr val="tx1"/>
                          </a:solidFill>
                          <a:latin typeface="Cambria Math" panose="02040503050406030204" pitchFamily="18" charset="0"/>
                        </a:rPr>
                        <m:t> </m:t>
                      </m:r>
                    </m:oMath>
                  </m:oMathPara>
                </a14:m>
                <a:endParaRPr lang="en-US" sz="1400" dirty="0">
                  <a:solidFill>
                    <a:schemeClr val="tx1"/>
                  </a:solidFill>
                </a:endParaRPr>
              </a:p>
            </p:txBody>
          </p:sp>
        </mc:Choice>
        <mc:Fallback xmlns="">
          <p:sp>
            <p:nvSpPr>
              <p:cNvPr id="18" name="TextBox 17">
                <a:extLst>
                  <a:ext uri="{FF2B5EF4-FFF2-40B4-BE49-F238E27FC236}">
                    <a16:creationId xmlns:a16="http://schemas.microsoft.com/office/drawing/2014/main" id="{2A006540-DFD2-759F-F3B4-80E88C13D394}"/>
                  </a:ext>
                </a:extLst>
              </p:cNvPr>
              <p:cNvSpPr txBox="1">
                <a:spLocks noRot="1" noChangeAspect="1" noMove="1" noResize="1" noEditPoints="1" noAdjustHandles="1" noChangeArrowheads="1" noChangeShapeType="1" noTextEdit="1"/>
              </p:cNvSpPr>
              <p:nvPr/>
            </p:nvSpPr>
            <p:spPr>
              <a:xfrm>
                <a:off x="280096" y="5085170"/>
                <a:ext cx="3770750" cy="358496"/>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5710F07-C334-1AF9-A25E-664D2B51AD51}"/>
                  </a:ext>
                </a:extLst>
              </p:cNvPr>
              <p:cNvSpPr txBox="1"/>
              <p:nvPr/>
            </p:nvSpPr>
            <p:spPr>
              <a:xfrm>
                <a:off x="280096" y="4099651"/>
                <a:ext cx="3770750" cy="735651"/>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1400" i="1" smtClean="0">
                              <a:solidFill>
                                <a:schemeClr val="tx1"/>
                              </a:solidFill>
                              <a:latin typeface="Cambria Math" panose="02040503050406030204" pitchFamily="18" charset="0"/>
                            </a:rPr>
                          </m:ctrlPr>
                        </m:limLowPr>
                        <m:e>
                          <m:groupChr>
                            <m:groupChrPr>
                              <m:chr m:val="⏟"/>
                              <m:ctrlPr>
                                <a:rPr lang="en-US" sz="1400" i="1">
                                  <a:solidFill>
                                    <a:schemeClr val="tx1"/>
                                  </a:solidFill>
                                  <a:latin typeface="Cambria Math" panose="02040503050406030204" pitchFamily="18" charset="0"/>
                                </a:rPr>
                              </m:ctrlPr>
                            </m:groupChrPr>
                            <m:e>
                              <m:nary>
                                <m:naryPr>
                                  <m:limLoc m:val="subSup"/>
                                  <m:supHide m:val="on"/>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𝛺</m:t>
                                  </m:r>
                                </m:sub>
                                <m:sup/>
                                <m:e>
                                  <m:sSup>
                                    <m:sSupPr>
                                      <m:ctrlPr>
                                        <a:rPr lang="en-US" sz="1400" i="1">
                                          <a:solidFill>
                                            <a:schemeClr val="tx1"/>
                                          </a:solidFill>
                                          <a:latin typeface="Cambria Math" panose="02040503050406030204" pitchFamily="18" charset="0"/>
                                        </a:rPr>
                                      </m:ctrlPr>
                                    </m:sSup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𝑤</m:t>
                                          </m:r>
                                        </m:e>
                                      </m:bar>
                                    </m:e>
                                    <m:sup>
                                      <m:r>
                                        <a:rPr lang="en-US" sz="1400" i="1">
                                          <a:solidFill>
                                            <a:schemeClr val="tx1"/>
                                          </a:solidFill>
                                          <a:latin typeface="Cambria Math" panose="02040503050406030204" pitchFamily="18" charset="0"/>
                                        </a:rPr>
                                        <m:t>𝑇</m:t>
                                      </m:r>
                                    </m:sup>
                                  </m:sSup>
                                  <m:d>
                                    <m:dPr>
                                      <m:ctrlPr>
                                        <a:rPr lang="en-US" sz="1400" i="1">
                                          <a:solidFill>
                                            <a:schemeClr val="tx1"/>
                                          </a:solidFill>
                                          <a:latin typeface="Cambria Math" panose="02040503050406030204" pitchFamily="18" charset="0"/>
                                        </a:rPr>
                                      </m:ctrlPr>
                                    </m:dPr>
                                    <m:e>
                                      <m:sSup>
                                        <m:sSupPr>
                                          <m:ctrlPr>
                                            <a:rPr lang="en-US" sz="1400" i="1">
                                              <a:solidFill>
                                                <a:schemeClr val="tx1"/>
                                              </a:solidFill>
                                              <a:latin typeface="Cambria Math" panose="02040503050406030204" pitchFamily="18" charset="0"/>
                                            </a:rPr>
                                          </m:ctrlPr>
                                        </m:sSupPr>
                                        <m:e>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𝐿</m:t>
                                          </m:r>
                                        </m:e>
                                        <m:sup>
                                          <m:r>
                                            <a:rPr lang="en-US" sz="1400" i="1">
                                              <a:solidFill>
                                                <a:schemeClr val="tx1"/>
                                              </a:solidFill>
                                              <a:latin typeface="Cambria Math" panose="02040503050406030204" pitchFamily="18" charset="0"/>
                                            </a:rPr>
                                            <m:t>𝑇</m:t>
                                          </m:r>
                                        </m:sup>
                                      </m:sSup>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𝜎</m:t>
                                          </m:r>
                                        </m:e>
                                      </m:bar>
                                      <m:r>
                                        <a:rPr lang="en-US" sz="1400" i="0">
                                          <a:solidFill>
                                            <a:schemeClr val="tx1"/>
                                          </a:solidFill>
                                          <a:latin typeface="Cambria Math" panose="02040503050406030204" pitchFamily="18" charset="0"/>
                                        </a:rPr>
                                        <m:t>−</m:t>
                                      </m:r>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𝑓</m:t>
                                          </m:r>
                                        </m:e>
                                      </m:bar>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𝑓</m:t>
                                              </m:r>
                                            </m:e>
                                          </m:bar>
                                        </m:e>
                                        <m: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𝑖𝑛</m:t>
                                              </m:r>
                                            </m:sub>
                                          </m:sSub>
                                        </m:sub>
                                      </m:sSub>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𝜌</m:t>
                                      </m:r>
                                      <m:bar>
                                        <m:barPr>
                                          <m:ctrlPr>
                                            <a:rPr lang="en-US" sz="1400" i="1">
                                              <a:solidFill>
                                                <a:schemeClr val="tx1"/>
                                              </a:solidFill>
                                              <a:latin typeface="Cambria Math" panose="02040503050406030204" pitchFamily="18" charset="0"/>
                                            </a:rPr>
                                          </m:ctrlPr>
                                        </m:barPr>
                                        <m:e>
                                          <m:sSub>
                                            <m:sSubPr>
                                              <m:ctrlPr>
                                                <a:rPr lang="en-US" sz="1400" i="1">
                                                  <a:solidFill>
                                                    <a:schemeClr val="tx1"/>
                                                  </a:solidFill>
                                                  <a:latin typeface="Cambria Math" panose="02040503050406030204" pitchFamily="18" charset="0"/>
                                                </a:rPr>
                                              </m:ctrlPr>
                                            </m:sSub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𝑢</m:t>
                                                  </m:r>
                                                </m:e>
                                              </m:acc>
                                            </m:e>
                                            <m:sub>
                                              <m:r>
                                                <a:rPr lang="en-US" sz="1400" i="1">
                                                  <a:solidFill>
                                                    <a:schemeClr val="tx1"/>
                                                  </a:solidFill>
                                                  <a:latin typeface="Cambria Math" panose="02040503050406030204" pitchFamily="18" charset="0"/>
                                                </a:rPr>
                                                <m:t>𝑖</m:t>
                                              </m:r>
                                            </m:sub>
                                          </m:sSub>
                                        </m:e>
                                      </m:bar>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𝑓</m:t>
                                              </m:r>
                                            </m:e>
                                          </m:bar>
                                        </m:e>
                                        <m: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𝑒𝑥</m:t>
                                              </m:r>
                                            </m:sub>
                                          </m:sSub>
                                        </m:sub>
                                      </m:sSub>
                                    </m:e>
                                  </m:d>
                                </m:e>
                              </m:nary>
                              <m:r>
                                <a:rPr lang="en-US" sz="1400" i="1">
                                  <a:solidFill>
                                    <a:schemeClr val="tx1"/>
                                  </a:solidFill>
                                  <a:latin typeface="Cambria Math" panose="02040503050406030204" pitchFamily="18" charset="0"/>
                                </a:rPr>
                                <m:t>𝑑</m:t>
                              </m:r>
                              <m:r>
                                <a:rPr lang="en-US" sz="1400" i="1">
                                  <a:solidFill>
                                    <a:schemeClr val="tx1"/>
                                  </a:solidFill>
                                  <a:latin typeface="Cambria Math" panose="02040503050406030204" pitchFamily="18" charset="0"/>
                                </a:rPr>
                                <m:t>𝛺</m:t>
                              </m:r>
                            </m:e>
                          </m:groupChr>
                        </m:e>
                        <m:lim>
                          <m:r>
                            <a:rPr lang="en-US" sz="1400" b="0" i="1" smtClean="0">
                              <a:solidFill>
                                <a:schemeClr val="tx1"/>
                              </a:solidFill>
                              <a:latin typeface="Cambria Math" panose="02040503050406030204" pitchFamily="18" charset="0"/>
                            </a:rPr>
                            <m:t>𝑤𝑒𝑖𝑔h𝑡𝑒𝑑</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𝑟𝑒𝑠𝑖𝑑𝑢𝑎𝑙</m:t>
                          </m:r>
                        </m:lim>
                      </m:limLow>
                      <m:r>
                        <a:rPr lang="en-US" sz="1400" i="0">
                          <a:solidFill>
                            <a:schemeClr val="tx1"/>
                          </a:solidFill>
                          <a:latin typeface="Cambria Math" panose="02040503050406030204" pitchFamily="18" charset="0"/>
                        </a:rPr>
                        <m:t> = 0</m:t>
                      </m:r>
                    </m:oMath>
                  </m:oMathPara>
                </a14:m>
                <a:endParaRPr lang="en-US" dirty="0"/>
              </a:p>
            </p:txBody>
          </p:sp>
        </mc:Choice>
        <mc:Fallback>
          <p:sp>
            <p:nvSpPr>
              <p:cNvPr id="20" name="TextBox 19">
                <a:extLst>
                  <a:ext uri="{FF2B5EF4-FFF2-40B4-BE49-F238E27FC236}">
                    <a16:creationId xmlns:a16="http://schemas.microsoft.com/office/drawing/2014/main" id="{F5710F07-C334-1AF9-A25E-664D2B51AD51}"/>
                  </a:ext>
                </a:extLst>
              </p:cNvPr>
              <p:cNvSpPr txBox="1">
                <a:spLocks noRot="1" noChangeAspect="1" noMove="1" noResize="1" noEditPoints="1" noAdjustHandles="1" noChangeArrowheads="1" noChangeShapeType="1" noTextEdit="1"/>
              </p:cNvSpPr>
              <p:nvPr/>
            </p:nvSpPr>
            <p:spPr>
              <a:xfrm>
                <a:off x="280096" y="4099651"/>
                <a:ext cx="3770750" cy="735651"/>
              </a:xfrm>
              <a:prstGeom prst="rect">
                <a:avLst/>
              </a:prstGeom>
              <a:blipFill>
                <a:blip r:embed="rId5"/>
                <a:stretch>
                  <a:fillRect l="-15942" t="-116393" b="-140164"/>
                </a:stretch>
              </a:blipFill>
              <a:ln>
                <a:solidFill>
                  <a:schemeClr val="tx1"/>
                </a:solidFill>
              </a:ln>
            </p:spPr>
            <p:txBody>
              <a:bodyPr/>
              <a:lstStyle/>
              <a:p>
                <a:r>
                  <a:rPr lang="en-US">
                    <a:noFill/>
                  </a:rPr>
                  <a:t> </a:t>
                </a:r>
              </a:p>
            </p:txBody>
          </p:sp>
        </mc:Fallback>
      </mc:AlternateContent>
      <p:pic>
        <p:nvPicPr>
          <p:cNvPr id="21" name="Εικόνα 20">
            <a:extLst>
              <a:ext uri="{FF2B5EF4-FFF2-40B4-BE49-F238E27FC236}">
                <a16:creationId xmlns:a16="http://schemas.microsoft.com/office/drawing/2014/main" id="{22D613EF-A509-0CF9-7CD7-D6847BA7804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11589" y="3914289"/>
            <a:ext cx="1692275" cy="1142365"/>
          </a:xfrm>
          <a:prstGeom prst="rect">
            <a:avLst/>
          </a:prstGeom>
          <a:noFill/>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FAEE857-1E3A-BAA7-6E4B-9EC06B9F3C09}"/>
                  </a:ext>
                </a:extLst>
              </p:cNvPr>
              <p:cNvSpPr txBox="1"/>
              <p:nvPr/>
            </p:nvSpPr>
            <p:spPr>
              <a:xfrm>
                <a:off x="284006" y="2149195"/>
                <a:ext cx="2352870" cy="890052"/>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i="1" smtClean="0">
                              <a:solidFill>
                                <a:schemeClr val="tx1"/>
                              </a:solidFill>
                              <a:latin typeface="Cambria Math" panose="02040503050406030204" pitchFamily="18" charset="0"/>
                            </a:rPr>
                          </m:ctrlPr>
                        </m:dPr>
                        <m:e>
                          <m:eqArr>
                            <m:eqArrPr>
                              <m:ctrlPr>
                                <a:rPr lang="en-US" sz="1400" i="1">
                                  <a:solidFill>
                                    <a:schemeClr val="tx1"/>
                                  </a:solidFill>
                                  <a:latin typeface="Cambria Math" panose="02040503050406030204" pitchFamily="18" charset="0"/>
                                </a:rPr>
                              </m:ctrlPr>
                            </m:eqArrPr>
                            <m:e>
                              <m:r>
                                <a:rPr lang="en-US" sz="1400">
                                  <a:solidFill>
                                    <a:schemeClr val="tx1"/>
                                  </a:solidFill>
                                  <a:latin typeface="Cambria Math" panose="02040503050406030204" pitchFamily="18" charset="0"/>
                                </a:rPr>
                                <m:t>&amp;</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𝐿</m:t>
                                  </m:r>
                                </m:e>
                                <m:sup>
                                  <m:r>
                                    <a:rPr lang="en-US" sz="1400" i="1">
                                      <a:solidFill>
                                        <a:schemeClr val="tx1"/>
                                      </a:solidFill>
                                      <a:latin typeface="Cambria Math" panose="02040503050406030204" pitchFamily="18" charset="0"/>
                                    </a:rPr>
                                    <m:t>𝑇</m:t>
                                  </m:r>
                                </m:sup>
                              </m:sSup>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𝜎</m:t>
                                  </m:r>
                                </m:e>
                              </m:bar>
                              <m:r>
                                <a:rPr lang="en-US" sz="1400" i="0">
                                  <a:solidFill>
                                    <a:schemeClr val="tx1"/>
                                  </a:solidFill>
                                  <a:latin typeface="Cambria Math" panose="02040503050406030204" pitchFamily="18" charset="0"/>
                                </a:rPr>
                                <m:t>+</m:t>
                              </m:r>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𝑓</m:t>
                                  </m:r>
                                </m:e>
                              </m:bar>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𝑓</m:t>
                                      </m:r>
                                    </m:e>
                                  </m:bar>
                                </m:e>
                                <m: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𝑖𝑛</m:t>
                                      </m:r>
                                    </m:sub>
                                  </m:sSub>
                                </m:sub>
                              </m:sSub>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𝜌</m:t>
                              </m:r>
                              <m:bar>
                                <m:barPr>
                                  <m:ctrlPr>
                                    <a:rPr lang="en-US" sz="1400" i="1">
                                      <a:solidFill>
                                        <a:schemeClr val="tx1"/>
                                      </a:solidFill>
                                      <a:latin typeface="Cambria Math" panose="02040503050406030204" pitchFamily="18" charset="0"/>
                                    </a:rPr>
                                  </m:ctrlPr>
                                </m:barPr>
                                <m:e>
                                  <m:sSub>
                                    <m:sSubPr>
                                      <m:ctrlPr>
                                        <a:rPr lang="en-US" sz="1400" i="1">
                                          <a:solidFill>
                                            <a:schemeClr val="tx1"/>
                                          </a:solidFill>
                                          <a:latin typeface="Cambria Math" panose="02040503050406030204" pitchFamily="18" charset="0"/>
                                        </a:rPr>
                                      </m:ctrlPr>
                                    </m:sSub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𝑢</m:t>
                                          </m:r>
                                        </m:e>
                                      </m:acc>
                                    </m:e>
                                    <m:sub>
                                      <m:r>
                                        <a:rPr lang="en-US" sz="1400" i="1">
                                          <a:solidFill>
                                            <a:schemeClr val="tx1"/>
                                          </a:solidFill>
                                          <a:latin typeface="Cambria Math" panose="02040503050406030204" pitchFamily="18" charset="0"/>
                                        </a:rPr>
                                        <m:t>𝑖</m:t>
                                      </m:r>
                                    </m:sub>
                                  </m:sSub>
                                </m:e>
                              </m:bar>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𝑓</m:t>
                                      </m:r>
                                    </m:e>
                                  </m:bar>
                                </m:e>
                                <m: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𝑐</m:t>
                                      </m:r>
                                    </m:e>
                                    <m:sub>
                                      <m:r>
                                        <a:rPr lang="en-US" sz="1400" i="1">
                                          <a:solidFill>
                                            <a:schemeClr val="tx1"/>
                                          </a:solidFill>
                                          <a:latin typeface="Cambria Math" panose="02040503050406030204" pitchFamily="18" charset="0"/>
                                        </a:rPr>
                                        <m:t>𝑒𝑥</m:t>
                                      </m:r>
                                    </m:sub>
                                  </m:sSub>
                                </m:sub>
                              </m:sSub>
                              <m:r>
                                <a:rPr lang="en-US" sz="1400" i="0">
                                  <a:solidFill>
                                    <a:schemeClr val="tx1"/>
                                  </a:solidFill>
                                  <a:latin typeface="Cambria Math" panose="02040503050406030204" pitchFamily="18" charset="0"/>
                                </a:rPr>
                                <m:t>  </m:t>
                              </m:r>
                            </m:e>
                            <m:e>
                              <m:r>
                                <a:rPr lang="en-US" sz="1400" i="0">
                                  <a:solidFill>
                                    <a:schemeClr val="tx1"/>
                                  </a:solidFill>
                                  <a:latin typeface="Cambria Math" panose="02040503050406030204" pitchFamily="18" charset="0"/>
                                </a:rPr>
                                <m:t>&amp;</m:t>
                              </m:r>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𝜀</m:t>
                                  </m:r>
                                </m:e>
                              </m:bar>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𝐿</m:t>
                              </m:r>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𝑢</m:t>
                                  </m:r>
                                </m:e>
                              </m:bar>
                              <m:r>
                                <a:rPr lang="en-US" sz="1400" i="0">
                                  <a:solidFill>
                                    <a:schemeClr val="tx1"/>
                                  </a:solidFill>
                                  <a:latin typeface="Cambria Math" panose="02040503050406030204" pitchFamily="18" charset="0"/>
                                </a:rPr>
                                <m:t>                          </m:t>
                              </m:r>
                            </m:e>
                            <m:e>
                              <m:r>
                                <a:rPr lang="en-US" sz="1400" i="0">
                                  <a:solidFill>
                                    <a:schemeClr val="tx1"/>
                                  </a:solidFill>
                                  <a:latin typeface="Cambria Math" panose="02040503050406030204" pitchFamily="18" charset="0"/>
                                </a:rPr>
                                <m:t>&amp;</m:t>
                              </m:r>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𝜎</m:t>
                                  </m:r>
                                </m:e>
                              </m:bar>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𝐶</m:t>
                              </m:r>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𝜀</m:t>
                                  </m:r>
                                </m:e>
                              </m:bar>
                              <m:r>
                                <a:rPr lang="en-US" sz="1400" i="0">
                                  <a:solidFill>
                                    <a:schemeClr val="tx1"/>
                                  </a:solidFill>
                                  <a:latin typeface="Cambria Math" panose="02040503050406030204" pitchFamily="18" charset="0"/>
                                </a:rPr>
                                <m:t>                          </m:t>
                              </m:r>
                            </m:e>
                          </m:eqArr>
                          <m:r>
                            <a:rPr lang="en-US" sz="1400" i="0">
                              <a:solidFill>
                                <a:schemeClr val="tx1"/>
                              </a:solidFill>
                              <a:latin typeface="Cambria Math" panose="02040503050406030204" pitchFamily="18" charset="0"/>
                            </a:rPr>
                            <m:t>    </m:t>
                          </m:r>
                        </m:e>
                      </m:d>
                    </m:oMath>
                  </m:oMathPara>
                </a14:m>
                <a:endParaRPr lang="en-US" dirty="0"/>
              </a:p>
            </p:txBody>
          </p:sp>
        </mc:Choice>
        <mc:Fallback xmlns="">
          <p:sp>
            <p:nvSpPr>
              <p:cNvPr id="23" name="TextBox 22">
                <a:extLst>
                  <a:ext uri="{FF2B5EF4-FFF2-40B4-BE49-F238E27FC236}">
                    <a16:creationId xmlns:a16="http://schemas.microsoft.com/office/drawing/2014/main" id="{1FAEE857-1E3A-BAA7-6E4B-9EC06B9F3C09}"/>
                  </a:ext>
                </a:extLst>
              </p:cNvPr>
              <p:cNvSpPr txBox="1">
                <a:spLocks noRot="1" noChangeAspect="1" noMove="1" noResize="1" noEditPoints="1" noAdjustHandles="1" noChangeArrowheads="1" noChangeShapeType="1" noTextEdit="1"/>
              </p:cNvSpPr>
              <p:nvPr/>
            </p:nvSpPr>
            <p:spPr>
              <a:xfrm>
                <a:off x="284006" y="2149195"/>
                <a:ext cx="2352870" cy="890052"/>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5DF41F-D091-E30C-1F56-4D4294B1ADF0}"/>
                  </a:ext>
                </a:extLst>
              </p:cNvPr>
              <p:cNvSpPr txBox="1"/>
              <p:nvPr/>
            </p:nvSpPr>
            <p:spPr>
              <a:xfrm>
                <a:off x="2867985" y="2142979"/>
                <a:ext cx="1438295" cy="780150"/>
              </a:xfrm>
              <a:prstGeom prst="rect">
                <a:avLst/>
              </a:prstGeom>
              <a:noFill/>
              <a:ln>
                <a:solidFill>
                  <a:schemeClr val="tx1"/>
                </a:solidFill>
              </a:ln>
            </p:spPr>
            <p:txBody>
              <a:bodyPr wrap="square">
                <a:spAutoFit/>
              </a:bodyPr>
              <a:lstStyle/>
              <a:p>
                <a:r>
                  <a:rPr lang="el-GR" sz="1400" dirty="0">
                    <a:solidFill>
                      <a:schemeClr val="tx1"/>
                    </a:solidFill>
                  </a:rPr>
                  <a:t>ΣΣ </a:t>
                </a:r>
                <a:r>
                  <a:rPr lang="en-US" sz="1400" dirty="0">
                    <a:solidFill>
                      <a:schemeClr val="tx1"/>
                    </a:solidFill>
                  </a:rPr>
                  <a:t>:</a:t>
                </a:r>
                <a14:m>
                  <m:oMath xmlns:m="http://schemas.openxmlformats.org/officeDocument/2006/math">
                    <m:d>
                      <m:dPr>
                        <m:begChr m:val="{"/>
                        <m:endChr m:val=""/>
                        <m:ctrlPr>
                          <a:rPr lang="en-US" sz="1400" i="1" smtClean="0">
                            <a:solidFill>
                              <a:schemeClr val="tx1"/>
                            </a:solidFill>
                            <a:latin typeface="Cambria Math" panose="02040503050406030204" pitchFamily="18" charset="0"/>
                          </a:rPr>
                        </m:ctrlPr>
                      </m:dPr>
                      <m:e>
                        <m:eqArr>
                          <m:eqArrPr>
                            <m:ctrlPr>
                              <a:rPr lang="en-US" sz="1400" i="1">
                                <a:solidFill>
                                  <a:schemeClr val="tx1"/>
                                </a:solidFill>
                                <a:latin typeface="Cambria Math" panose="02040503050406030204" pitchFamily="18" charset="0"/>
                              </a:rPr>
                            </m:ctrlPr>
                          </m:eqArrPr>
                          <m:e>
                            <m:r>
                              <a:rPr lang="en-US" sz="1400">
                                <a:solidFill>
                                  <a:schemeClr val="tx1"/>
                                </a:solidFill>
                                <a:latin typeface="Cambria Math" panose="02040503050406030204" pitchFamily="18" charset="0"/>
                              </a:rPr>
                              <m:t>&amp;</m:t>
                            </m:r>
                            <m:sSub>
                              <m:sSubPr>
                                <m:ctrlPr>
                                  <a:rPr lang="en-US" sz="1400" i="1">
                                    <a:solidFill>
                                      <a:schemeClr val="tx1"/>
                                    </a:solidFill>
                                    <a:latin typeface="Cambria Math" panose="02040503050406030204" pitchFamily="18" charset="0"/>
                                  </a:rPr>
                                </m:ctrlPr>
                              </m:sSubPr>
                              <m:e>
                                <m:d>
                                  <m:dPr>
                                    <m:begChr m:val=""/>
                                    <m:endChr m:val="|"/>
                                    <m:ctrlPr>
                                      <a:rPr lang="en-US" sz="1400" i="1">
                                        <a:solidFill>
                                          <a:schemeClr val="tx1"/>
                                        </a:solidFill>
                                        <a:latin typeface="Cambria Math" panose="02040503050406030204" pitchFamily="18" charset="0"/>
                                      </a:rPr>
                                    </m:ctrlPr>
                                  </m:d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𝑢</m:t>
                                        </m:r>
                                      </m:e>
                                    </m:bar>
                                  </m:e>
                                </m:d>
                              </m:e>
                              <m: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𝛤</m:t>
                                    </m:r>
                                  </m:e>
                                  <m:sub>
                                    <m:r>
                                      <a:rPr lang="en-US" sz="1400" i="1">
                                        <a:solidFill>
                                          <a:schemeClr val="tx1"/>
                                        </a:solidFill>
                                        <a:latin typeface="Cambria Math" panose="02040503050406030204" pitchFamily="18" charset="0"/>
                                      </a:rPr>
                                      <m:t>𝑢</m:t>
                                    </m:r>
                                  </m:sub>
                                </m:sSub>
                              </m:sub>
                            </m:sSub>
                            <m:r>
                              <a:rPr lang="en-US" sz="1400" i="0">
                                <a:solidFill>
                                  <a:schemeClr val="tx1"/>
                                </a:solidFill>
                                <a:latin typeface="Cambria Math" panose="02040503050406030204" pitchFamily="18" charset="0"/>
                              </a:rPr>
                              <m:t>=</m:t>
                            </m:r>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𝑢</m:t>
                                    </m:r>
                                  </m:e>
                                </m:acc>
                              </m:e>
                            </m:bar>
                          </m:e>
                          <m:e>
                            <m:r>
                              <a:rPr lang="en-US" sz="1400" i="0">
                                <a:solidFill>
                                  <a:schemeClr val="tx1"/>
                                </a:solidFill>
                                <a:latin typeface="Cambria Math" panose="02040503050406030204" pitchFamily="18" charset="0"/>
                              </a:rPr>
                              <m:t>&amp;</m:t>
                            </m:r>
                            <m:sSub>
                              <m:sSubPr>
                                <m:ctrlPr>
                                  <a:rPr lang="en-US" sz="1400" i="1">
                                    <a:solidFill>
                                      <a:schemeClr val="tx1"/>
                                    </a:solidFill>
                                    <a:latin typeface="Cambria Math" panose="02040503050406030204" pitchFamily="18" charset="0"/>
                                  </a:rPr>
                                </m:ctrlPr>
                              </m:sSubPr>
                              <m:e>
                                <m:d>
                                  <m:dPr>
                                    <m:begChr m:val=""/>
                                    <m:endChr m:val="|"/>
                                    <m:ctrlPr>
                                      <a:rPr lang="en-US" sz="1400" i="1">
                                        <a:solidFill>
                                          <a:schemeClr val="tx1"/>
                                        </a:solidFill>
                                        <a:latin typeface="Cambria Math" panose="02040503050406030204" pitchFamily="18" charset="0"/>
                                      </a:rPr>
                                    </m:ctrlPr>
                                  </m:d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𝜎</m:t>
                                        </m:r>
                                      </m:e>
                                    </m:bar>
                                  </m:e>
                                </m:d>
                              </m:e>
                              <m: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𝛤</m:t>
                                    </m:r>
                                  </m:e>
                                  <m:sub>
                                    <m:r>
                                      <a:rPr lang="en-US" sz="1400" i="1">
                                        <a:solidFill>
                                          <a:schemeClr val="tx1"/>
                                        </a:solidFill>
                                        <a:latin typeface="Cambria Math" panose="02040503050406030204" pitchFamily="18" charset="0"/>
                                      </a:rPr>
                                      <m:t>𝜎</m:t>
                                    </m:r>
                                  </m:sub>
                                </m:sSub>
                              </m:sub>
                            </m:sSub>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𝑛</m:t>
                                    </m:r>
                                  </m:e>
                                </m:acc>
                              </m:e>
                            </m:bar>
                            <m:r>
                              <a:rPr lang="en-US" sz="1400" i="0">
                                <a:solidFill>
                                  <a:schemeClr val="tx1"/>
                                </a:solidFill>
                                <a:latin typeface="Cambria Math" panose="02040503050406030204" pitchFamily="18" charset="0"/>
                              </a:rPr>
                              <m:t>=</m:t>
                            </m:r>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𝑡</m:t>
                                    </m:r>
                                  </m:e>
                                </m:acc>
                              </m:e>
                            </m:bar>
                          </m:e>
                        </m:eqArr>
                      </m:e>
                    </m:d>
                  </m:oMath>
                </a14:m>
                <a:endParaRPr lang="en-US" dirty="0"/>
              </a:p>
            </p:txBody>
          </p:sp>
        </mc:Choice>
        <mc:Fallback xmlns="">
          <p:sp>
            <p:nvSpPr>
              <p:cNvPr id="25" name="TextBox 24">
                <a:extLst>
                  <a:ext uri="{FF2B5EF4-FFF2-40B4-BE49-F238E27FC236}">
                    <a16:creationId xmlns:a16="http://schemas.microsoft.com/office/drawing/2014/main" id="{565DF41F-D091-E30C-1F56-4D4294B1ADF0}"/>
                  </a:ext>
                </a:extLst>
              </p:cNvPr>
              <p:cNvSpPr txBox="1">
                <a:spLocks noRot="1" noChangeAspect="1" noMove="1" noResize="1" noEditPoints="1" noAdjustHandles="1" noChangeArrowheads="1" noChangeShapeType="1" noTextEdit="1"/>
              </p:cNvSpPr>
              <p:nvPr/>
            </p:nvSpPr>
            <p:spPr>
              <a:xfrm>
                <a:off x="2867985" y="2142979"/>
                <a:ext cx="1438295" cy="780150"/>
              </a:xfrm>
              <a:prstGeom prst="rect">
                <a:avLst/>
              </a:prstGeom>
              <a:blipFill>
                <a:blip r:embed="rId8"/>
                <a:stretch>
                  <a:fillRect l="-840"/>
                </a:stretch>
              </a:blipFill>
              <a:ln>
                <a:solidFill>
                  <a:schemeClr val="tx1"/>
                </a:solid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C5C54B48-117D-EAA4-943D-DCB68E1D6F23}"/>
              </a:ext>
            </a:extLst>
          </p:cNvPr>
          <p:cNvSpPr txBox="1"/>
          <p:nvPr/>
        </p:nvSpPr>
        <p:spPr>
          <a:xfrm>
            <a:off x="2577978" y="2328475"/>
            <a:ext cx="563629" cy="461665"/>
          </a:xfrm>
          <a:prstGeom prst="rect">
            <a:avLst/>
          </a:prstGeom>
          <a:noFill/>
        </p:spPr>
        <p:txBody>
          <a:bodyPr wrap="square" rtlCol="0">
            <a:spAutoFit/>
          </a:bodyPr>
          <a:lstStyle/>
          <a:p>
            <a:r>
              <a:rPr lang="el-GR" sz="2400" b="1" dirty="0">
                <a:solidFill>
                  <a:srgbClr val="FF0000"/>
                </a:solidFill>
                <a:latin typeface="Times New Roman" panose="02020603050405020304" pitchFamily="18" charset="0"/>
                <a:cs typeface="Times New Roman" panose="02020603050405020304" pitchFamily="18" charset="0"/>
              </a:rPr>
              <a:t>+</a:t>
            </a:r>
            <a:endParaRPr lang="en-US" sz="2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8E95E77-CD1F-19D1-FC7C-016F70C368AF}"/>
                  </a:ext>
                </a:extLst>
              </p:cNvPr>
              <p:cNvSpPr txBox="1"/>
              <p:nvPr/>
            </p:nvSpPr>
            <p:spPr>
              <a:xfrm>
                <a:off x="280096" y="1627969"/>
                <a:ext cx="1217011" cy="32880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𝛴</m:t>
                      </m:r>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F</m:t>
                          </m:r>
                        </m:e>
                        <m:sub>
                          <m:r>
                            <m:rPr>
                              <m:sty m:val="p"/>
                            </m:rPr>
                            <a:rPr lang="en-US" sz="1400" b="0" i="0" smtClean="0">
                              <a:solidFill>
                                <a:schemeClr val="tx1"/>
                              </a:solidFill>
                              <a:latin typeface="Cambria Math" panose="02040503050406030204" pitchFamily="18" charset="0"/>
                            </a:rPr>
                            <m:t>i</m:t>
                          </m:r>
                        </m:sub>
                      </m:sSub>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𝑚</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𝑎</m:t>
                          </m:r>
                        </m:e>
                        <m:sub>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𝑥</m:t>
                              </m:r>
                            </m:e>
                            <m:sub>
                              <m:r>
                                <a:rPr lang="en-US" sz="1400" b="0" i="1" smtClean="0">
                                  <a:solidFill>
                                    <a:schemeClr val="tx1"/>
                                  </a:solidFill>
                                  <a:latin typeface="Cambria Math" panose="02040503050406030204" pitchFamily="18" charset="0"/>
                                </a:rPr>
                                <m:t>𝑖</m:t>
                              </m:r>
                            </m:sub>
                          </m:sSub>
                        </m:sub>
                      </m:sSub>
                    </m:oMath>
                  </m:oMathPara>
                </a14:m>
                <a:endParaRPr lang="en-US" sz="1400" dirty="0"/>
              </a:p>
            </p:txBody>
          </p:sp>
        </mc:Choice>
        <mc:Fallback xmlns="">
          <p:sp>
            <p:nvSpPr>
              <p:cNvPr id="32" name="TextBox 31">
                <a:extLst>
                  <a:ext uri="{FF2B5EF4-FFF2-40B4-BE49-F238E27FC236}">
                    <a16:creationId xmlns:a16="http://schemas.microsoft.com/office/drawing/2014/main" id="{78E95E77-CD1F-19D1-FC7C-016F70C368AF}"/>
                  </a:ext>
                </a:extLst>
              </p:cNvPr>
              <p:cNvSpPr txBox="1">
                <a:spLocks noRot="1" noChangeAspect="1" noMove="1" noResize="1" noEditPoints="1" noAdjustHandles="1" noChangeArrowheads="1" noChangeShapeType="1" noTextEdit="1"/>
              </p:cNvSpPr>
              <p:nvPr/>
            </p:nvSpPr>
            <p:spPr>
              <a:xfrm>
                <a:off x="280096" y="1627969"/>
                <a:ext cx="1217011" cy="328808"/>
              </a:xfrm>
              <a:prstGeom prst="rect">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63529B7-E93F-754C-0B32-FA5F2184110B}"/>
                  </a:ext>
                </a:extLst>
              </p:cNvPr>
              <p:cNvSpPr txBox="1"/>
              <p:nvPr/>
            </p:nvSpPr>
            <p:spPr>
              <a:xfrm>
                <a:off x="280095" y="3182727"/>
                <a:ext cx="2861509" cy="68050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𝑭𝑬𝑴</m:t>
                      </m:r>
                      <m:r>
                        <a:rPr lang="en-US" sz="1400" b="1" i="1" smtClean="0">
                          <a:solidFill>
                            <a:schemeClr val="tx1"/>
                          </a:solidFill>
                          <a:latin typeface="Cambria Math" panose="02040503050406030204" pitchFamily="18" charset="0"/>
                        </a:rPr>
                        <m:t> : </m:t>
                      </m:r>
                      <m:bar>
                        <m:barPr>
                          <m:ctrlPr>
                            <a:rPr lang="en-US" sz="1400" i="1" smtClean="0">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𝑢</m:t>
                          </m:r>
                        </m:e>
                      </m:bar>
                      <m:d>
                        <m:dPr>
                          <m:ctrlPr>
                            <a:rPr lang="en-US" sz="1400" i="1">
                              <a:solidFill>
                                <a:schemeClr val="tx1"/>
                              </a:solidFill>
                              <a:latin typeface="Cambria Math" panose="02040503050406030204" pitchFamily="18" charset="0"/>
                            </a:rPr>
                          </m:ctrlPr>
                        </m:d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𝑟</m:t>
                              </m:r>
                            </m:e>
                          </m:bar>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𝑡</m:t>
                          </m:r>
                        </m:e>
                      </m:d>
                      <m:r>
                        <a:rPr lang="en-US" sz="1400" i="0">
                          <a:solidFill>
                            <a:schemeClr val="tx1"/>
                          </a:solidFill>
                          <a:latin typeface="Cambria Math" panose="02040503050406030204" pitchFamily="18" charset="0"/>
                        </a:rPr>
                        <m:t>≈</m:t>
                      </m:r>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0">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𝑛</m:t>
                          </m:r>
                        </m:sup>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𝑁</m:t>
                              </m:r>
                            </m:e>
                            <m:sub>
                              <m:r>
                                <a:rPr lang="en-US" sz="1400" i="1">
                                  <a:solidFill>
                                    <a:schemeClr val="tx1"/>
                                  </a:solidFill>
                                  <a:latin typeface="Cambria Math" panose="02040503050406030204" pitchFamily="18" charset="0"/>
                                </a:rPr>
                                <m:t>𝑖</m:t>
                              </m:r>
                            </m:sub>
                          </m:sSub>
                          <m:d>
                            <m:dPr>
                              <m:ctrlPr>
                                <a:rPr lang="en-US" sz="1400" i="1">
                                  <a:solidFill>
                                    <a:schemeClr val="tx1"/>
                                  </a:solidFill>
                                  <a:latin typeface="Cambria Math" panose="02040503050406030204" pitchFamily="18" charset="0"/>
                                </a:rPr>
                              </m:ctrlPr>
                            </m:d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𝑟</m:t>
                                  </m:r>
                                </m:e>
                              </m:bar>
                            </m:e>
                          </m:d>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𝑢</m:t>
                                  </m:r>
                                </m:e>
                              </m:bar>
                            </m:e>
                            <m:sub>
                              <m:r>
                                <a:rPr lang="en-US" sz="1400" i="1">
                                  <a:solidFill>
                                    <a:schemeClr val="tx1"/>
                                  </a:solidFill>
                                  <a:latin typeface="Cambria Math" panose="02040503050406030204" pitchFamily="18" charset="0"/>
                                </a:rPr>
                                <m:t>𝑖</m:t>
                              </m:r>
                            </m:sub>
                          </m:sSub>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𝑡</m:t>
                              </m:r>
                            </m:e>
                          </m:d>
                        </m:e>
                      </m:nary>
                    </m:oMath>
                  </m:oMathPara>
                </a14:m>
                <a:endParaRPr lang="en-US" sz="1400" dirty="0">
                  <a:solidFill>
                    <a:schemeClr val="tx1"/>
                  </a:solidFill>
                </a:endParaRPr>
              </a:p>
            </p:txBody>
          </p:sp>
        </mc:Choice>
        <mc:Fallback xmlns="">
          <p:sp>
            <p:nvSpPr>
              <p:cNvPr id="34" name="TextBox 33">
                <a:extLst>
                  <a:ext uri="{FF2B5EF4-FFF2-40B4-BE49-F238E27FC236}">
                    <a16:creationId xmlns:a16="http://schemas.microsoft.com/office/drawing/2014/main" id="{E63529B7-E93F-754C-0B32-FA5F2184110B}"/>
                  </a:ext>
                </a:extLst>
              </p:cNvPr>
              <p:cNvSpPr txBox="1">
                <a:spLocks noRot="1" noChangeAspect="1" noMove="1" noResize="1" noEditPoints="1" noAdjustHandles="1" noChangeArrowheads="1" noChangeShapeType="1" noTextEdit="1"/>
              </p:cNvSpPr>
              <p:nvPr/>
            </p:nvSpPr>
            <p:spPr>
              <a:xfrm>
                <a:off x="280095" y="3182727"/>
                <a:ext cx="2861509" cy="680507"/>
              </a:xfrm>
              <a:prstGeom prst="rect">
                <a:avLst/>
              </a:prstGeom>
              <a:blipFill>
                <a:blip r:embed="rId10"/>
                <a:stretch>
                  <a:fillRect/>
                </a:stretch>
              </a:blipFill>
              <a:ln>
                <a:solidFill>
                  <a:schemeClr val="tx1"/>
                </a:solidFill>
              </a:ln>
            </p:spPr>
            <p:txBody>
              <a:bodyPr/>
              <a:lstStyle/>
              <a:p>
                <a:r>
                  <a:rPr lang="en-US">
                    <a:noFill/>
                  </a:rPr>
                  <a:t> </a:t>
                </a:r>
              </a:p>
            </p:txBody>
          </p:sp>
        </mc:Fallback>
      </mc:AlternateContent>
      <p:sp>
        <p:nvSpPr>
          <p:cNvPr id="36" name="TextBox 35">
            <a:extLst>
              <a:ext uri="{FF2B5EF4-FFF2-40B4-BE49-F238E27FC236}">
                <a16:creationId xmlns:a16="http://schemas.microsoft.com/office/drawing/2014/main" id="{C311ECAC-F114-032D-0CB2-020B5049FDDB}"/>
              </a:ext>
            </a:extLst>
          </p:cNvPr>
          <p:cNvSpPr txBox="1"/>
          <p:nvPr/>
        </p:nvSpPr>
        <p:spPr>
          <a:xfrm>
            <a:off x="2995100" y="5802622"/>
            <a:ext cx="2769381" cy="369332"/>
          </a:xfrm>
          <a:prstGeom prst="rect">
            <a:avLst/>
          </a:prstGeom>
          <a:noFill/>
          <a:ln w="19050">
            <a:noFill/>
          </a:ln>
        </p:spPr>
        <p:txBody>
          <a:bodyPr wrap="square" rtlCol="0">
            <a:spAutoFit/>
          </a:bodyPr>
          <a:lstStyle/>
          <a:p>
            <a:r>
              <a:rPr lang="en-US" dirty="0">
                <a:latin typeface="Times New Roman" panose="02020603050405020304" pitchFamily="18" charset="0"/>
                <a:cs typeface="Times New Roman" panose="02020603050405020304" pitchFamily="18" charset="0"/>
              </a:rPr>
              <a:t>Gyroscopic stiffening </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BF41D50-704A-6F9E-7359-2A4E7222FD92}"/>
                  </a:ext>
                </a:extLst>
              </p:cNvPr>
              <p:cNvSpPr txBox="1"/>
              <p:nvPr/>
            </p:nvSpPr>
            <p:spPr>
              <a:xfrm>
                <a:off x="244238" y="5770039"/>
                <a:ext cx="1990734" cy="33502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rgbClr val="836967"/>
                              </a:solidFill>
                              <a:latin typeface="Cambria Math" panose="02040503050406030204" pitchFamily="18" charset="0"/>
                            </a:rPr>
                          </m:ctrlPr>
                        </m:sSubSupPr>
                        <m:e>
                          <m:r>
                            <a:rPr lang="en-US" sz="1400" i="1">
                              <a:latin typeface="Cambria Math" panose="02040503050406030204" pitchFamily="18" charset="0"/>
                            </a:rPr>
                            <m:t>𝜔</m:t>
                          </m:r>
                        </m:e>
                        <m:sub>
                          <m:r>
                            <a:rPr lang="en-US" sz="1400" i="1">
                              <a:latin typeface="Cambria Math" panose="02040503050406030204" pitchFamily="18" charset="0"/>
                            </a:rPr>
                            <m:t>𝑛</m:t>
                          </m:r>
                        </m:sub>
                        <m:sup>
                          <m:r>
                            <a:rPr lang="en-US" sz="1400" i="0">
                              <a:latin typeface="Cambria Math" panose="02040503050406030204" pitchFamily="18" charset="0"/>
                            </a:rPr>
                            <m:t>2</m:t>
                          </m:r>
                        </m:sup>
                      </m:sSubSup>
                      <m:r>
                        <a:rPr lang="en-US" sz="1400" i="0">
                          <a:latin typeface="Cambria Math" panose="02040503050406030204" pitchFamily="18" charset="0"/>
                        </a:rPr>
                        <m:t>=</m:t>
                      </m:r>
                      <m:sSubSup>
                        <m:sSubSupPr>
                          <m:ctrlPr>
                            <a:rPr lang="en-US" sz="1400" i="1">
                              <a:solidFill>
                                <a:srgbClr val="836967"/>
                              </a:solidFill>
                              <a:latin typeface="Cambria Math" panose="02040503050406030204" pitchFamily="18" charset="0"/>
                            </a:rPr>
                          </m:ctrlPr>
                        </m:sSubSupPr>
                        <m:e>
                          <m:r>
                            <a:rPr lang="en-US" sz="1400" i="1">
                              <a:latin typeface="Cambria Math" panose="02040503050406030204" pitchFamily="18" charset="0"/>
                            </a:rPr>
                            <m:t>𝜔</m:t>
                          </m:r>
                        </m:e>
                        <m:sub>
                          <m:r>
                            <a:rPr lang="en-US" sz="1400" i="1">
                              <a:latin typeface="Cambria Math" panose="02040503050406030204" pitchFamily="18" charset="0"/>
                            </a:rPr>
                            <m:t>𝛮</m:t>
                          </m:r>
                          <m:r>
                            <a:rPr lang="en-US" sz="1400" i="1">
                              <a:latin typeface="Cambria Math" panose="02040503050406030204" pitchFamily="18" charset="0"/>
                            </a:rPr>
                            <m:t>𝑅</m:t>
                          </m:r>
                        </m:sub>
                        <m:sup>
                          <m:r>
                            <a:rPr lang="en-US" sz="1400" i="0">
                              <a:latin typeface="Cambria Math" panose="02040503050406030204" pitchFamily="18" charset="0"/>
                            </a:rPr>
                            <m:t>2</m:t>
                          </m:r>
                        </m:sup>
                      </m:sSubSup>
                      <m:r>
                        <a:rPr lang="en-US" sz="1400" i="0">
                          <a:latin typeface="Cambria Math" panose="02040503050406030204" pitchFamily="18" charset="0"/>
                        </a:rPr>
                        <m:t>+</m:t>
                      </m:r>
                      <m:sSup>
                        <m:sSupPr>
                          <m:ctrlPr>
                            <a:rPr lang="en-US" sz="1400" i="1">
                              <a:solidFill>
                                <a:srgbClr val="836967"/>
                              </a:solidFill>
                              <a:latin typeface="Cambria Math" panose="02040503050406030204" pitchFamily="18" charset="0"/>
                            </a:rPr>
                          </m:ctrlPr>
                        </m:sSupPr>
                        <m:e>
                          <m:r>
                            <a:rPr lang="en-US" sz="1400" i="1">
                              <a:latin typeface="Cambria Math" panose="02040503050406030204" pitchFamily="18" charset="0"/>
                            </a:rPr>
                            <m:t>𝛺</m:t>
                          </m:r>
                        </m:e>
                        <m:sup>
                          <m:r>
                            <a:rPr lang="en-US" sz="1400" i="0">
                              <a:latin typeface="Cambria Math" panose="02040503050406030204" pitchFamily="18" charset="0"/>
                            </a:rPr>
                            <m:t>2</m:t>
                          </m:r>
                        </m:sup>
                      </m:sSup>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𝛫</m:t>
                          </m:r>
                        </m:e>
                        <m:sub>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𝑛</m:t>
                              </m:r>
                            </m:sub>
                          </m:sSub>
                        </m:sub>
                      </m:sSub>
                    </m:oMath>
                  </m:oMathPara>
                </a14:m>
                <a:endParaRPr lang="en-US" sz="1400" dirty="0"/>
              </a:p>
            </p:txBody>
          </p:sp>
        </mc:Choice>
        <mc:Fallback xmlns="">
          <p:sp>
            <p:nvSpPr>
              <p:cNvPr id="37" name="TextBox 36">
                <a:extLst>
                  <a:ext uri="{FF2B5EF4-FFF2-40B4-BE49-F238E27FC236}">
                    <a16:creationId xmlns:a16="http://schemas.microsoft.com/office/drawing/2014/main" id="{5BF41D50-704A-6F9E-7359-2A4E7222FD92}"/>
                  </a:ext>
                </a:extLst>
              </p:cNvPr>
              <p:cNvSpPr txBox="1">
                <a:spLocks noRot="1" noChangeAspect="1" noMove="1" noResize="1" noEditPoints="1" noAdjustHandles="1" noChangeArrowheads="1" noChangeShapeType="1" noTextEdit="1"/>
              </p:cNvSpPr>
              <p:nvPr/>
            </p:nvSpPr>
            <p:spPr>
              <a:xfrm>
                <a:off x="244238" y="5770039"/>
                <a:ext cx="1990734" cy="335028"/>
              </a:xfrm>
              <a:prstGeom prst="rect">
                <a:avLst/>
              </a:prstGeom>
              <a:blipFill>
                <a:blip r:embed="rId11"/>
                <a:stretch>
                  <a:fillRect/>
                </a:stretch>
              </a:blipFill>
              <a:ln>
                <a:solidFill>
                  <a:schemeClr val="tx1"/>
                </a:solidFill>
              </a:ln>
            </p:spPr>
            <p:txBody>
              <a:bodyPr/>
              <a:lstStyle/>
              <a:p>
                <a:r>
                  <a:rPr lang="en-US">
                    <a:noFill/>
                  </a:rPr>
                  <a:t> </a:t>
                </a:r>
              </a:p>
            </p:txBody>
          </p:sp>
        </mc:Fallback>
      </mc:AlternateContent>
      <p:cxnSp>
        <p:nvCxnSpPr>
          <p:cNvPr id="38" name="Ευθύγραμμο βέλος σύνδεσης 37">
            <a:extLst>
              <a:ext uri="{FF2B5EF4-FFF2-40B4-BE49-F238E27FC236}">
                <a16:creationId xmlns:a16="http://schemas.microsoft.com/office/drawing/2014/main" id="{267E1296-6F52-BBCB-40D3-820EBCE275DC}"/>
              </a:ext>
            </a:extLst>
          </p:cNvPr>
          <p:cNvCxnSpPr>
            <a:cxnSpLocks/>
          </p:cNvCxnSpPr>
          <p:nvPr/>
        </p:nvCxnSpPr>
        <p:spPr>
          <a:xfrm>
            <a:off x="2406138" y="5988259"/>
            <a:ext cx="45365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Ευθύγραμμο βέλος σύνδεσης 39">
            <a:extLst>
              <a:ext uri="{FF2B5EF4-FFF2-40B4-BE49-F238E27FC236}">
                <a16:creationId xmlns:a16="http://schemas.microsoft.com/office/drawing/2014/main" id="{76C027AA-66F5-851D-D3C4-7A3C3E802305}"/>
              </a:ext>
            </a:extLst>
          </p:cNvPr>
          <p:cNvCxnSpPr/>
          <p:nvPr/>
        </p:nvCxnSpPr>
        <p:spPr>
          <a:xfrm>
            <a:off x="4220595" y="4485471"/>
            <a:ext cx="47691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A7CCFB2-4DC7-A0E8-5922-D0CD13FC83C1}"/>
              </a:ext>
            </a:extLst>
          </p:cNvPr>
          <p:cNvSpPr txBox="1"/>
          <p:nvPr/>
        </p:nvSpPr>
        <p:spPr>
          <a:xfrm>
            <a:off x="4377047" y="2363388"/>
            <a:ext cx="563629" cy="461665"/>
          </a:xfrm>
          <a:prstGeom prst="rect">
            <a:avLst/>
          </a:prstGeom>
          <a:noFill/>
        </p:spPr>
        <p:txBody>
          <a:bodyPr wrap="square" rtlCol="0">
            <a:spAutoFit/>
          </a:bodyPr>
          <a:lstStyle/>
          <a:p>
            <a:r>
              <a:rPr lang="el-GR" sz="2400" b="1" dirty="0">
                <a:solidFill>
                  <a:srgbClr val="FF0000"/>
                </a:solidFill>
                <a:latin typeface="Times New Roman" panose="02020603050405020304" pitchFamily="18" charset="0"/>
                <a:cs typeface="Times New Roman" panose="02020603050405020304" pitchFamily="18" charset="0"/>
              </a:rPr>
              <a:t>+</a:t>
            </a:r>
            <a:endParaRPr lang="en-US" sz="2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3DA748-8873-99A1-B3A4-901049669C06}"/>
                  </a:ext>
                </a:extLst>
              </p:cNvPr>
              <p:cNvSpPr txBox="1"/>
              <p:nvPr/>
            </p:nvSpPr>
            <p:spPr>
              <a:xfrm>
                <a:off x="4731478" y="2257043"/>
                <a:ext cx="1670157" cy="681918"/>
              </a:xfrm>
              <a:prstGeom prst="rect">
                <a:avLst/>
              </a:prstGeom>
              <a:noFill/>
              <a:ln>
                <a:solidFill>
                  <a:schemeClr val="tx1"/>
                </a:solidFill>
              </a:ln>
            </p:spPr>
            <p:txBody>
              <a:bodyPr wrap="square">
                <a:spAutoFit/>
              </a:bodyPr>
              <a:lstStyle/>
              <a:p>
                <a:r>
                  <a:rPr lang="el-GR" sz="1400" dirty="0"/>
                  <a:t>Α</a:t>
                </a:r>
                <a:r>
                  <a:rPr lang="el-GR" sz="1400" dirty="0">
                    <a:solidFill>
                      <a:schemeClr val="tx1"/>
                    </a:solidFill>
                  </a:rPr>
                  <a:t>Σ </a:t>
                </a:r>
                <a:r>
                  <a:rPr lang="en-US" sz="1400" dirty="0">
                    <a:solidFill>
                      <a:schemeClr val="tx1"/>
                    </a:solidFill>
                  </a:rPr>
                  <a:t>:</a:t>
                </a:r>
                <a14:m>
                  <m:oMath xmlns:m="http://schemas.openxmlformats.org/officeDocument/2006/math">
                    <m:d>
                      <m:dPr>
                        <m:begChr m:val="{"/>
                        <m:endChr m:val=""/>
                        <m:ctrlPr>
                          <a:rPr lang="en-US" sz="1200" i="1" smtClean="0">
                            <a:solidFill>
                              <a:schemeClr val="tx1"/>
                            </a:solidFill>
                            <a:latin typeface="Cambria Math" panose="02040503050406030204" pitchFamily="18" charset="0"/>
                          </a:rPr>
                        </m:ctrlPr>
                      </m:dPr>
                      <m:e>
                        <m:eqArr>
                          <m:eqArrPr>
                            <m:ctrlPr>
                              <a:rPr lang="en-US" sz="1200" i="1">
                                <a:solidFill>
                                  <a:schemeClr val="tx1"/>
                                </a:solidFill>
                                <a:latin typeface="Cambria Math" panose="02040503050406030204" pitchFamily="18" charset="0"/>
                              </a:rPr>
                            </m:ctrlPr>
                          </m:eqArrPr>
                          <m:e>
                            <m:bar>
                              <m:barPr>
                                <m:ctrlPr>
                                  <a:rPr lang="en-US" sz="1200" i="1">
                                    <a:solidFill>
                                      <a:schemeClr val="tx1"/>
                                    </a:solidFill>
                                    <a:latin typeface="Cambria Math" panose="02040503050406030204" pitchFamily="18" charset="0"/>
                                  </a:rPr>
                                </m:ctrlPr>
                              </m:barPr>
                              <m:e>
                                <m:r>
                                  <a:rPr lang="el-GR" sz="1200" i="1">
                                    <a:solidFill>
                                      <a:schemeClr val="tx1"/>
                                    </a:solidFill>
                                    <a:latin typeface="Cambria Math" panose="02040503050406030204" pitchFamily="18" charset="0"/>
                                  </a:rPr>
                                  <m:t>𝑢</m:t>
                                </m:r>
                              </m:e>
                            </m:bar>
                            <m:d>
                              <m:dPr>
                                <m:ctrlPr>
                                  <a:rPr lang="en-US" sz="1200" i="1">
                                    <a:solidFill>
                                      <a:schemeClr val="tx1"/>
                                    </a:solidFill>
                                    <a:latin typeface="Cambria Math" panose="02040503050406030204" pitchFamily="18" charset="0"/>
                                  </a:rPr>
                                </m:ctrlPr>
                              </m:dPr>
                              <m:e>
                                <m:bar>
                                  <m:barPr>
                                    <m:ctrlPr>
                                      <a:rPr lang="en-US" sz="1200" i="1">
                                        <a:solidFill>
                                          <a:schemeClr val="tx1"/>
                                        </a:solidFill>
                                        <a:latin typeface="Cambria Math" panose="02040503050406030204" pitchFamily="18" charset="0"/>
                                      </a:rPr>
                                    </m:ctrlPr>
                                  </m:barPr>
                                  <m:e>
                                    <m:r>
                                      <a:rPr lang="el-GR" sz="1200" i="1">
                                        <a:solidFill>
                                          <a:schemeClr val="tx1"/>
                                        </a:solidFill>
                                        <a:latin typeface="Cambria Math" panose="02040503050406030204" pitchFamily="18" charset="0"/>
                                      </a:rPr>
                                      <m:t>𝑟</m:t>
                                    </m:r>
                                  </m:e>
                                </m:bar>
                                <m:r>
                                  <a:rPr lang="el-GR" sz="1200" i="1">
                                    <a:solidFill>
                                      <a:schemeClr val="tx1"/>
                                    </a:solidFill>
                                    <a:latin typeface="Cambria Math" panose="02040503050406030204" pitchFamily="18" charset="0"/>
                                  </a:rPr>
                                  <m:t>,0</m:t>
                                </m:r>
                              </m:e>
                            </m:d>
                            <m:r>
                              <a:rPr lang="el-GR" sz="1200" i="1">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bar>
                                  <m:barPr>
                                    <m:ctrlPr>
                                      <a:rPr lang="en-US" sz="1200" i="1">
                                        <a:solidFill>
                                          <a:schemeClr val="tx1"/>
                                        </a:solidFill>
                                        <a:latin typeface="Cambria Math" panose="02040503050406030204" pitchFamily="18" charset="0"/>
                                      </a:rPr>
                                    </m:ctrlPr>
                                  </m:barPr>
                                  <m:e>
                                    <m:r>
                                      <a:rPr lang="el-GR" sz="1200" i="1">
                                        <a:solidFill>
                                          <a:schemeClr val="tx1"/>
                                        </a:solidFill>
                                        <a:latin typeface="Cambria Math" panose="02040503050406030204" pitchFamily="18" charset="0"/>
                                      </a:rPr>
                                      <m:t>𝑢</m:t>
                                    </m:r>
                                  </m:e>
                                </m:bar>
                              </m:e>
                              <m:sub>
                                <m:r>
                                  <a:rPr lang="el-GR" sz="1200" i="1">
                                    <a:solidFill>
                                      <a:schemeClr val="tx1"/>
                                    </a:solidFill>
                                    <a:latin typeface="Cambria Math" panose="02040503050406030204" pitchFamily="18" charset="0"/>
                                  </a:rPr>
                                  <m:t>0</m:t>
                                </m:r>
                              </m:sub>
                            </m:sSub>
                            <m:d>
                              <m:dPr>
                                <m:ctrlPr>
                                  <a:rPr lang="en-US" sz="1200" i="1">
                                    <a:solidFill>
                                      <a:schemeClr val="tx1"/>
                                    </a:solidFill>
                                    <a:latin typeface="Cambria Math" panose="02040503050406030204" pitchFamily="18" charset="0"/>
                                  </a:rPr>
                                </m:ctrlPr>
                              </m:dPr>
                              <m:e>
                                <m:bar>
                                  <m:barPr>
                                    <m:ctrlPr>
                                      <a:rPr lang="en-US" sz="1200" i="1">
                                        <a:solidFill>
                                          <a:schemeClr val="tx1"/>
                                        </a:solidFill>
                                        <a:latin typeface="Cambria Math" panose="02040503050406030204" pitchFamily="18" charset="0"/>
                                      </a:rPr>
                                    </m:ctrlPr>
                                  </m:barPr>
                                  <m:e>
                                    <m:r>
                                      <a:rPr lang="el-GR" sz="1200" i="1">
                                        <a:solidFill>
                                          <a:schemeClr val="tx1"/>
                                        </a:solidFill>
                                        <a:latin typeface="Cambria Math" panose="02040503050406030204" pitchFamily="18" charset="0"/>
                                      </a:rPr>
                                      <m:t>𝑟</m:t>
                                    </m:r>
                                  </m:e>
                                </m:bar>
                              </m:e>
                            </m:d>
                          </m:e>
                          <m:e>
                            <m:acc>
                              <m:accPr>
                                <m:chr m:val="̇"/>
                                <m:ctrlPr>
                                  <a:rPr lang="en-US" sz="1200" i="1">
                                    <a:solidFill>
                                      <a:schemeClr val="tx1"/>
                                    </a:solidFill>
                                    <a:latin typeface="Cambria Math" panose="02040503050406030204" pitchFamily="18" charset="0"/>
                                  </a:rPr>
                                </m:ctrlPr>
                              </m:accPr>
                              <m:e>
                                <m:bar>
                                  <m:barPr>
                                    <m:ctrlPr>
                                      <a:rPr lang="en-US" sz="1200" i="1">
                                        <a:solidFill>
                                          <a:schemeClr val="tx1"/>
                                        </a:solidFill>
                                        <a:latin typeface="Cambria Math" panose="02040503050406030204" pitchFamily="18" charset="0"/>
                                      </a:rPr>
                                    </m:ctrlPr>
                                  </m:barPr>
                                  <m:e>
                                    <m:r>
                                      <a:rPr lang="el-GR" sz="1200" i="1">
                                        <a:solidFill>
                                          <a:schemeClr val="tx1"/>
                                        </a:solidFill>
                                        <a:latin typeface="Cambria Math" panose="02040503050406030204" pitchFamily="18" charset="0"/>
                                      </a:rPr>
                                      <m:t>𝑢</m:t>
                                    </m:r>
                                  </m:e>
                                </m:bar>
                                <m:d>
                                  <m:dPr>
                                    <m:ctrlPr>
                                      <a:rPr lang="en-US" sz="1200" i="1">
                                        <a:solidFill>
                                          <a:schemeClr val="tx1"/>
                                        </a:solidFill>
                                        <a:latin typeface="Cambria Math" panose="02040503050406030204" pitchFamily="18" charset="0"/>
                                      </a:rPr>
                                    </m:ctrlPr>
                                  </m:dPr>
                                  <m:e>
                                    <m:bar>
                                      <m:barPr>
                                        <m:ctrlPr>
                                          <a:rPr lang="en-US" sz="1200" i="1">
                                            <a:solidFill>
                                              <a:schemeClr val="tx1"/>
                                            </a:solidFill>
                                            <a:latin typeface="Cambria Math" panose="02040503050406030204" pitchFamily="18" charset="0"/>
                                          </a:rPr>
                                        </m:ctrlPr>
                                      </m:barPr>
                                      <m:e>
                                        <m:r>
                                          <a:rPr lang="el-GR" sz="1200" i="1">
                                            <a:solidFill>
                                              <a:schemeClr val="tx1"/>
                                            </a:solidFill>
                                            <a:latin typeface="Cambria Math" panose="02040503050406030204" pitchFamily="18" charset="0"/>
                                          </a:rPr>
                                          <m:t>𝑟</m:t>
                                        </m:r>
                                      </m:e>
                                    </m:bar>
                                    <m:r>
                                      <a:rPr lang="el-GR" sz="1200" i="1">
                                        <a:solidFill>
                                          <a:schemeClr val="tx1"/>
                                        </a:solidFill>
                                        <a:latin typeface="Cambria Math" panose="02040503050406030204" pitchFamily="18" charset="0"/>
                                      </a:rPr>
                                      <m:t>,0</m:t>
                                    </m:r>
                                  </m:e>
                                </m:d>
                                <m:r>
                                  <a:rPr lang="el-GR" sz="1200" i="1">
                                    <a:solidFill>
                                      <a:schemeClr val="tx1"/>
                                    </a:solidFill>
                                    <a:latin typeface="Cambria Math" panose="02040503050406030204" pitchFamily="18" charset="0"/>
                                  </a:rPr>
                                  <m:t>=</m:t>
                                </m:r>
                                <m:bar>
                                  <m:barPr>
                                    <m:ctrlPr>
                                      <a:rPr lang="en-US" sz="1200" i="1">
                                        <a:solidFill>
                                          <a:schemeClr val="tx1"/>
                                        </a:solidFill>
                                        <a:latin typeface="Cambria Math" panose="02040503050406030204" pitchFamily="18" charset="0"/>
                                      </a:rPr>
                                    </m:ctrlPr>
                                  </m:barPr>
                                  <m:e>
                                    <m:sSub>
                                      <m:sSubPr>
                                        <m:ctrlPr>
                                          <a:rPr lang="en-US" sz="1200" i="1">
                                            <a:solidFill>
                                              <a:schemeClr val="tx1"/>
                                            </a:solidFill>
                                            <a:latin typeface="Cambria Math" panose="02040503050406030204" pitchFamily="18" charset="0"/>
                                          </a:rPr>
                                        </m:ctrlPr>
                                      </m:sSubPr>
                                      <m:e>
                                        <m:r>
                                          <a:rPr lang="el-GR" sz="1200" i="1">
                                            <a:solidFill>
                                              <a:schemeClr val="tx1"/>
                                            </a:solidFill>
                                            <a:latin typeface="Cambria Math" panose="02040503050406030204" pitchFamily="18" charset="0"/>
                                          </a:rPr>
                                          <m:t>𝑣</m:t>
                                        </m:r>
                                      </m:e>
                                      <m:sub>
                                        <m:r>
                                          <a:rPr lang="el-GR" sz="1200" i="1">
                                            <a:solidFill>
                                              <a:schemeClr val="tx1"/>
                                            </a:solidFill>
                                            <a:latin typeface="Cambria Math" panose="02040503050406030204" pitchFamily="18" charset="0"/>
                                          </a:rPr>
                                          <m:t>0</m:t>
                                        </m:r>
                                      </m:sub>
                                    </m:sSub>
                                  </m:e>
                                </m:bar>
                                <m:d>
                                  <m:dPr>
                                    <m:ctrlPr>
                                      <a:rPr lang="en-US" sz="1200" i="1">
                                        <a:solidFill>
                                          <a:schemeClr val="tx1"/>
                                        </a:solidFill>
                                        <a:latin typeface="Cambria Math" panose="02040503050406030204" pitchFamily="18" charset="0"/>
                                      </a:rPr>
                                    </m:ctrlPr>
                                  </m:dPr>
                                  <m:e>
                                    <m:bar>
                                      <m:barPr>
                                        <m:ctrlPr>
                                          <a:rPr lang="en-US" sz="1200" i="1">
                                            <a:solidFill>
                                              <a:schemeClr val="tx1"/>
                                            </a:solidFill>
                                            <a:latin typeface="Cambria Math" panose="02040503050406030204" pitchFamily="18" charset="0"/>
                                          </a:rPr>
                                        </m:ctrlPr>
                                      </m:barPr>
                                      <m:e>
                                        <m:r>
                                          <a:rPr lang="el-GR" sz="1200" i="1">
                                            <a:solidFill>
                                              <a:schemeClr val="tx1"/>
                                            </a:solidFill>
                                            <a:latin typeface="Cambria Math" panose="02040503050406030204" pitchFamily="18" charset="0"/>
                                          </a:rPr>
                                          <m:t>𝑟</m:t>
                                        </m:r>
                                      </m:e>
                                    </m:bar>
                                  </m:e>
                                </m:d>
                              </m:e>
                            </m:acc>
                          </m:e>
                        </m:eqArr>
                      </m:e>
                    </m:d>
                  </m:oMath>
                </a14:m>
                <a:endParaRPr lang="en-US" dirty="0"/>
              </a:p>
            </p:txBody>
          </p:sp>
        </mc:Choice>
        <mc:Fallback xmlns="">
          <p:sp>
            <p:nvSpPr>
              <p:cNvPr id="5" name="TextBox 4">
                <a:extLst>
                  <a:ext uri="{FF2B5EF4-FFF2-40B4-BE49-F238E27FC236}">
                    <a16:creationId xmlns:a16="http://schemas.microsoft.com/office/drawing/2014/main" id="{E33DA748-8873-99A1-B3A4-901049669C06}"/>
                  </a:ext>
                </a:extLst>
              </p:cNvPr>
              <p:cNvSpPr txBox="1">
                <a:spLocks noRot="1" noChangeAspect="1" noMove="1" noResize="1" noEditPoints="1" noAdjustHandles="1" noChangeArrowheads="1" noChangeShapeType="1" noTextEdit="1"/>
              </p:cNvSpPr>
              <p:nvPr/>
            </p:nvSpPr>
            <p:spPr>
              <a:xfrm>
                <a:off x="4731478" y="2257043"/>
                <a:ext cx="1670157" cy="681918"/>
              </a:xfrm>
              <a:prstGeom prst="rect">
                <a:avLst/>
              </a:prstGeom>
              <a:blipFill>
                <a:blip r:embed="rId12"/>
                <a:stretch>
                  <a:fillRect l="-725"/>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96652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0" grpId="0" animBg="1"/>
      <p:bldP spid="23" grpId="0" animBg="1"/>
      <p:bldP spid="25" grpId="0" animBg="1"/>
      <p:bldP spid="28" grpId="0"/>
      <p:bldP spid="32" grpId="0" animBg="1"/>
      <p:bldP spid="34" grpId="0" animBg="1"/>
      <p:bldP spid="36" grpId="0"/>
      <p:bldP spid="37" grpId="0" animBg="1"/>
      <p:bldP spid="2"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EC730B-7D08-89ED-9080-E76C1A0FD0C6}"/>
              </a:ext>
            </a:extLst>
          </p:cNvPr>
          <p:cNvSpPr txBox="1"/>
          <p:nvPr/>
        </p:nvSpPr>
        <p:spPr>
          <a:xfrm>
            <a:off x="216921" y="927375"/>
            <a:ext cx="2479979"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Numerical Methods</a:t>
            </a:r>
          </a:p>
        </p:txBody>
      </p:sp>
      <p:sp>
        <p:nvSpPr>
          <p:cNvPr id="5" name="TextBox 4">
            <a:extLst>
              <a:ext uri="{FF2B5EF4-FFF2-40B4-BE49-F238E27FC236}">
                <a16:creationId xmlns:a16="http://schemas.microsoft.com/office/drawing/2014/main" id="{F7DCCBD6-B215-C55A-C91C-36B3885E1119}"/>
              </a:ext>
            </a:extLst>
          </p:cNvPr>
          <p:cNvSpPr txBox="1"/>
          <p:nvPr/>
        </p:nvSpPr>
        <p:spPr>
          <a:xfrm>
            <a:off x="216921" y="1648287"/>
            <a:ext cx="3874430"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400" u="sng" dirty="0">
                <a:latin typeface="Times New Roman" panose="02020603050405020304" pitchFamily="18" charset="0"/>
                <a:cs typeface="Times New Roman" panose="02020603050405020304" pitchFamily="18" charset="0"/>
              </a:rPr>
              <a:t>Numerical integration </a:t>
            </a:r>
            <a:r>
              <a:rPr lang="el-GR" sz="1400" u="sng" dirty="0">
                <a:latin typeface="Times New Roman" panose="02020603050405020304" pitchFamily="18" charset="0"/>
                <a:cs typeface="Times New Roman" panose="02020603050405020304" pitchFamily="18" charset="0"/>
              </a:rPr>
              <a:t>(</a:t>
            </a:r>
            <a:r>
              <a:rPr lang="el-GR" sz="1400" u="sng" dirty="0">
                <a:effectLst/>
                <a:latin typeface="Times New Roman" panose="02020603050405020304" pitchFamily="18" charset="0"/>
                <a:ea typeface="Calibri" panose="020F0502020204030204" pitchFamily="34" charset="0"/>
              </a:rPr>
              <a:t>Gauss – Legendre)</a:t>
            </a:r>
            <a:endParaRPr lang="en-US" sz="1400" u="sng"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ADC3F6B-A9B1-BB18-45DB-6DAA986041F3}"/>
                  </a:ext>
                </a:extLst>
              </p:cNvPr>
              <p:cNvSpPr txBox="1"/>
              <p:nvPr/>
            </p:nvSpPr>
            <p:spPr>
              <a:xfrm>
                <a:off x="216922" y="2162674"/>
                <a:ext cx="4703678" cy="743602"/>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nary>
                        <m:naryPr>
                          <m:limLoc m:val="undOvr"/>
                          <m:ctrlPr>
                            <a:rPr lang="en-US" sz="1400" i="1" smtClean="0">
                              <a:solidFill>
                                <a:schemeClr val="tx1"/>
                              </a:solidFill>
                              <a:latin typeface="Cambria Math" panose="02040503050406030204" pitchFamily="18" charset="0"/>
                            </a:rPr>
                          </m:ctrlPr>
                        </m:naryPr>
                        <m:sub>
                          <m:r>
                            <a:rPr lang="en-US" sz="1400" i="0">
                              <a:solidFill>
                                <a:schemeClr val="tx1"/>
                              </a:solidFill>
                              <a:latin typeface="Cambria Math" panose="02040503050406030204" pitchFamily="18" charset="0"/>
                            </a:rPr>
                            <m:t>−1</m:t>
                          </m:r>
                        </m:sub>
                        <m:sup>
                          <m:r>
                            <a:rPr lang="en-US" sz="1400" i="0">
                              <a:solidFill>
                                <a:schemeClr val="tx1"/>
                              </a:solidFill>
                              <a:latin typeface="Cambria Math" panose="02040503050406030204" pitchFamily="18" charset="0"/>
                            </a:rPr>
                            <m:t>1</m:t>
                          </m:r>
                        </m:sup>
                        <m:e>
                          <m:nary>
                            <m:naryPr>
                              <m:limLoc m:val="undOvr"/>
                              <m:ctrlPr>
                                <a:rPr lang="en-US" sz="1400" i="1">
                                  <a:solidFill>
                                    <a:schemeClr val="tx1"/>
                                  </a:solidFill>
                                  <a:latin typeface="Cambria Math" panose="02040503050406030204" pitchFamily="18" charset="0"/>
                                </a:rPr>
                              </m:ctrlPr>
                            </m:naryPr>
                            <m:sub>
                              <m:r>
                                <a:rPr lang="en-US" sz="1400" i="0">
                                  <a:solidFill>
                                    <a:schemeClr val="tx1"/>
                                  </a:solidFill>
                                  <a:latin typeface="Cambria Math" panose="02040503050406030204" pitchFamily="18" charset="0"/>
                                </a:rPr>
                                <m:t>−1</m:t>
                              </m:r>
                            </m:sub>
                            <m:sup>
                              <m:r>
                                <a:rPr lang="en-US" sz="1400" i="0">
                                  <a:solidFill>
                                    <a:schemeClr val="tx1"/>
                                  </a:solidFill>
                                  <a:latin typeface="Cambria Math" panose="02040503050406030204" pitchFamily="18" charset="0"/>
                                </a:rPr>
                                <m:t>1</m:t>
                              </m:r>
                            </m:sup>
                            <m:e>
                              <m:nary>
                                <m:naryPr>
                                  <m:limLoc m:val="undOvr"/>
                                  <m:ctrlPr>
                                    <a:rPr lang="en-US" sz="1400" i="1">
                                      <a:solidFill>
                                        <a:schemeClr val="tx1"/>
                                      </a:solidFill>
                                      <a:latin typeface="Cambria Math" panose="02040503050406030204" pitchFamily="18" charset="0"/>
                                    </a:rPr>
                                  </m:ctrlPr>
                                </m:naryPr>
                                <m:sub>
                                  <m:r>
                                    <a:rPr lang="en-US" sz="1400" i="0">
                                      <a:solidFill>
                                        <a:schemeClr val="tx1"/>
                                      </a:solidFill>
                                      <a:latin typeface="Cambria Math" panose="02040503050406030204" pitchFamily="18" charset="0"/>
                                    </a:rPr>
                                    <m:t>−1</m:t>
                                  </m:r>
                                </m:sub>
                                <m:sup>
                                  <m:r>
                                    <a:rPr lang="en-US" sz="1400" i="0">
                                      <a:solidFill>
                                        <a:schemeClr val="tx1"/>
                                      </a:solidFill>
                                      <a:latin typeface="Cambria Math" panose="02040503050406030204" pitchFamily="18" charset="0"/>
                                    </a:rPr>
                                    <m:t>1</m:t>
                                  </m:r>
                                </m:sup>
                                <m:e>
                                  <m:r>
                                    <a:rPr lang="en-US" sz="1400" i="1">
                                      <a:solidFill>
                                        <a:schemeClr val="tx1"/>
                                      </a:solidFill>
                                      <a:latin typeface="Cambria Math" panose="02040503050406030204" pitchFamily="18" charset="0"/>
                                    </a:rPr>
                                    <m:t>𝑓</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𝜉</m:t>
                                      </m:r>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𝜂</m:t>
                                      </m:r>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𝜇</m:t>
                                      </m:r>
                                    </m:e>
                                  </m:d>
                                  <m:r>
                                    <a:rPr lang="en-US" sz="1400" i="1">
                                      <a:solidFill>
                                        <a:schemeClr val="tx1"/>
                                      </a:solidFill>
                                      <a:latin typeface="Cambria Math" panose="02040503050406030204" pitchFamily="18" charset="0"/>
                                    </a:rPr>
                                    <m:t>𝑑</m:t>
                                  </m:r>
                                  <m:r>
                                    <a:rPr lang="en-US" sz="1400" i="1">
                                      <a:solidFill>
                                        <a:schemeClr val="tx1"/>
                                      </a:solidFill>
                                      <a:latin typeface="Cambria Math" panose="02040503050406030204" pitchFamily="18" charset="0"/>
                                    </a:rPr>
                                    <m:t>𝜉</m:t>
                                  </m:r>
                                  <m:r>
                                    <a:rPr lang="en-US" sz="1400" i="1">
                                      <a:solidFill>
                                        <a:schemeClr val="tx1"/>
                                      </a:solidFill>
                                      <a:latin typeface="Cambria Math" panose="02040503050406030204" pitchFamily="18" charset="0"/>
                                    </a:rPr>
                                    <m:t>𝑑</m:t>
                                  </m:r>
                                  <m:r>
                                    <a:rPr lang="en-US" sz="1400" i="1">
                                      <a:solidFill>
                                        <a:schemeClr val="tx1"/>
                                      </a:solidFill>
                                      <a:latin typeface="Cambria Math" panose="02040503050406030204" pitchFamily="18" charset="0"/>
                                    </a:rPr>
                                    <m:t>𝜂</m:t>
                                  </m:r>
                                  <m:r>
                                    <a:rPr lang="en-US" sz="1400" i="1">
                                      <a:solidFill>
                                        <a:schemeClr val="tx1"/>
                                      </a:solidFill>
                                      <a:latin typeface="Cambria Math" panose="02040503050406030204" pitchFamily="18" charset="0"/>
                                    </a:rPr>
                                    <m:t>𝑑</m:t>
                                  </m:r>
                                  <m:r>
                                    <a:rPr lang="en-US" sz="1400" i="1">
                                      <a:solidFill>
                                        <a:schemeClr val="tx1"/>
                                      </a:solidFill>
                                      <a:latin typeface="Cambria Math" panose="02040503050406030204" pitchFamily="18" charset="0"/>
                                    </a:rPr>
                                    <m:t>𝜇</m:t>
                                  </m:r>
                                </m:e>
                              </m:nary>
                            </m:e>
                          </m:nary>
                        </m:e>
                      </m:nary>
                      <m:r>
                        <a:rPr lang="en-US" sz="1400" i="0">
                          <a:solidFill>
                            <a:schemeClr val="tx1"/>
                          </a:solidFill>
                          <a:latin typeface="Cambria Math" panose="02040503050406030204" pitchFamily="18" charset="0"/>
                        </a:rPr>
                        <m:t>=</m:t>
                      </m:r>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𝑖</m:t>
                          </m:r>
                          <m:r>
                            <a:rPr lang="en-US" sz="1400" i="0">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𝑁</m:t>
                          </m:r>
                        </m:sup>
                        <m:e>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𝑗</m:t>
                              </m:r>
                              <m:r>
                                <a:rPr lang="en-US" sz="1400" i="0">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𝑁</m:t>
                              </m:r>
                            </m:sup>
                            <m:e>
                              <m:nary>
                                <m:naryPr>
                                  <m:chr m:val="∑"/>
                                  <m:limLoc m:val="undOvr"/>
                                  <m:ctrlPr>
                                    <a:rPr lang="en-US" sz="1400" i="1">
                                      <a:solidFill>
                                        <a:schemeClr val="tx1"/>
                                      </a:solidFill>
                                      <a:latin typeface="Cambria Math" panose="02040503050406030204" pitchFamily="18" charset="0"/>
                                    </a:rPr>
                                  </m:ctrlPr>
                                </m:naryPr>
                                <m:sub>
                                  <m:r>
                                    <a:rPr lang="en-US" sz="1400" i="1">
                                      <a:solidFill>
                                        <a:schemeClr val="tx1"/>
                                      </a:solidFill>
                                      <a:latin typeface="Cambria Math" panose="02040503050406030204" pitchFamily="18" charset="0"/>
                                    </a:rPr>
                                    <m:t>𝑘</m:t>
                                  </m:r>
                                  <m:r>
                                    <a:rPr lang="en-US" sz="1400" i="0">
                                      <a:solidFill>
                                        <a:schemeClr val="tx1"/>
                                      </a:solidFill>
                                      <a:latin typeface="Cambria Math" panose="02040503050406030204" pitchFamily="18" charset="0"/>
                                    </a:rPr>
                                    <m:t>=1</m:t>
                                  </m:r>
                                </m:sub>
                                <m:sup>
                                  <m:r>
                                    <a:rPr lang="en-US" sz="1400" i="1">
                                      <a:solidFill>
                                        <a:schemeClr val="tx1"/>
                                      </a:solidFill>
                                      <a:latin typeface="Cambria Math" panose="02040503050406030204" pitchFamily="18" charset="0"/>
                                    </a:rPr>
                                    <m:t>𝑁</m:t>
                                  </m:r>
                                </m:sup>
                                <m:e>
                                  <m:r>
                                    <a:rPr lang="en-US" sz="1400" i="1">
                                      <a:solidFill>
                                        <a:schemeClr val="tx1"/>
                                      </a:solidFill>
                                      <a:latin typeface="Cambria Math" panose="02040503050406030204" pitchFamily="18" charset="0"/>
                                    </a:rPr>
                                    <m:t>𝑓</m:t>
                                  </m:r>
                                  <m:d>
                                    <m:dPr>
                                      <m:ctrlPr>
                                        <a:rPr lang="en-US" sz="1400" i="1">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𝜉</m:t>
                                          </m:r>
                                        </m:e>
                                        <m:sub>
                                          <m:r>
                                            <a:rPr lang="en-US" sz="1400" i="1">
                                              <a:solidFill>
                                                <a:schemeClr val="tx1"/>
                                              </a:solidFill>
                                              <a:latin typeface="Cambria Math" panose="02040503050406030204" pitchFamily="18" charset="0"/>
                                            </a:rPr>
                                            <m:t>𝑖</m:t>
                                          </m:r>
                                        </m:sub>
                                      </m:sSub>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𝜂</m:t>
                                          </m:r>
                                        </m:e>
                                        <m:sub>
                                          <m:r>
                                            <a:rPr lang="en-US" sz="1400" i="1">
                                              <a:solidFill>
                                                <a:schemeClr val="tx1"/>
                                              </a:solidFill>
                                              <a:latin typeface="Cambria Math" panose="02040503050406030204" pitchFamily="18" charset="0"/>
                                            </a:rPr>
                                            <m:t>𝑗</m:t>
                                          </m:r>
                                        </m:sub>
                                      </m:sSub>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𝜇</m:t>
                                          </m:r>
                                        </m:e>
                                        <m:sub>
                                          <m:r>
                                            <a:rPr lang="en-US" sz="1400" i="1">
                                              <a:solidFill>
                                                <a:schemeClr val="tx1"/>
                                              </a:solidFill>
                                              <a:latin typeface="Cambria Math" panose="02040503050406030204" pitchFamily="18" charset="0"/>
                                            </a:rPr>
                                            <m:t>𝑘</m:t>
                                          </m:r>
                                        </m:sub>
                                      </m:sSub>
                                    </m:e>
                                  </m:d>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𝑖</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𝑗</m:t>
                                      </m:r>
                                    </m:sub>
                                  </m:sSub>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𝑘</m:t>
                                      </m:r>
                                    </m:sub>
                                  </m:sSub>
                                </m:e>
                              </m:nary>
                            </m:e>
                          </m:nary>
                        </m:e>
                      </m:nary>
                    </m:oMath>
                  </m:oMathPara>
                </a14:m>
                <a:endParaRPr lang="en-US" sz="1600" dirty="0">
                  <a:solidFill>
                    <a:schemeClr val="tx1"/>
                  </a:solidFill>
                </a:endParaRPr>
              </a:p>
            </p:txBody>
          </p:sp>
        </mc:Choice>
        <mc:Fallback xmlns="">
          <p:sp>
            <p:nvSpPr>
              <p:cNvPr id="9" name="TextBox 8">
                <a:extLst>
                  <a:ext uri="{FF2B5EF4-FFF2-40B4-BE49-F238E27FC236}">
                    <a16:creationId xmlns:a16="http://schemas.microsoft.com/office/drawing/2014/main" id="{3ADC3F6B-A9B1-BB18-45DB-6DAA986041F3}"/>
                  </a:ext>
                </a:extLst>
              </p:cNvPr>
              <p:cNvSpPr txBox="1">
                <a:spLocks noRot="1" noChangeAspect="1" noMove="1" noResize="1" noEditPoints="1" noAdjustHandles="1" noChangeArrowheads="1" noChangeShapeType="1" noTextEdit="1"/>
              </p:cNvSpPr>
              <p:nvPr/>
            </p:nvSpPr>
            <p:spPr>
              <a:xfrm>
                <a:off x="216922" y="2162674"/>
                <a:ext cx="4703678" cy="743602"/>
              </a:xfrm>
              <a:prstGeom prst="rect">
                <a:avLst/>
              </a:prstGeom>
              <a:blipFill>
                <a:blip r:embed="rId3"/>
                <a:stretch>
                  <a:fillRect/>
                </a:stretch>
              </a:blipFill>
              <a:ln>
                <a:solidFill>
                  <a:schemeClr val="tx1"/>
                </a:solid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B053024B-90DA-8AAC-DDEF-02675066B99A}"/>
              </a:ext>
            </a:extLst>
          </p:cNvPr>
          <p:cNvSpPr txBox="1"/>
          <p:nvPr/>
        </p:nvSpPr>
        <p:spPr>
          <a:xfrm>
            <a:off x="216921" y="4594160"/>
            <a:ext cx="4227757"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400" u="sng" dirty="0">
                <a:latin typeface="Times New Roman" panose="02020603050405020304" pitchFamily="18" charset="0"/>
                <a:cs typeface="Times New Roman" panose="02020603050405020304" pitchFamily="18" charset="0"/>
              </a:rPr>
              <a:t>Newmark – Discretization of equations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D3A1801-4164-2C37-A228-5259545C6E30}"/>
                  </a:ext>
                </a:extLst>
              </p:cNvPr>
              <p:cNvSpPr txBox="1"/>
              <p:nvPr/>
            </p:nvSpPr>
            <p:spPr>
              <a:xfrm>
                <a:off x="216921" y="5109774"/>
                <a:ext cx="3253111" cy="335476"/>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𝑥</m:t>
                                  </m:r>
                                </m:e>
                              </m:acc>
                            </m:e>
                          </m:bar>
                        </m:e>
                        <m:sub>
                          <m:r>
                            <a:rPr lang="en-US" sz="1400" i="1">
                              <a:solidFill>
                                <a:schemeClr val="tx1"/>
                              </a:solidFill>
                              <a:latin typeface="Cambria Math" panose="02040503050406030204" pitchFamily="18" charset="0"/>
                            </a:rPr>
                            <m:t>𝑚</m:t>
                          </m:r>
                          <m:r>
                            <a:rPr lang="en-US" sz="1400" i="0">
                              <a:solidFill>
                                <a:schemeClr val="tx1"/>
                              </a:solidFill>
                              <a:latin typeface="Cambria Math" panose="02040503050406030204" pitchFamily="18" charset="0"/>
                            </a:rPr>
                            <m:t>+1</m:t>
                          </m:r>
                        </m:sub>
                      </m:sSub>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𝑥</m:t>
                                  </m:r>
                                </m:e>
                              </m:acc>
                            </m:e>
                          </m:bar>
                        </m:e>
                        <m:sub>
                          <m:r>
                            <a:rPr lang="en-US" sz="1400" i="1">
                              <a:solidFill>
                                <a:schemeClr val="tx1"/>
                              </a:solidFill>
                              <a:latin typeface="Cambria Math" panose="02040503050406030204" pitchFamily="18" charset="0"/>
                            </a:rPr>
                            <m:t>𝑚</m:t>
                          </m:r>
                        </m:sub>
                      </m:sSub>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h</m:t>
                      </m:r>
                      <m:d>
                        <m:dPr>
                          <m:begChr m:val="["/>
                          <m:endChr m:val="]"/>
                          <m:ctrlPr>
                            <a:rPr lang="en-US" sz="1400" i="1">
                              <a:solidFill>
                                <a:schemeClr val="tx1"/>
                              </a:solidFill>
                              <a:latin typeface="Cambria Math" panose="02040503050406030204" pitchFamily="18" charset="0"/>
                            </a:rPr>
                          </m:ctrlPr>
                        </m:dPr>
                        <m:e>
                          <m:d>
                            <m:dPr>
                              <m:ctrlPr>
                                <a:rPr lang="en-US" sz="1400" i="1">
                                  <a:solidFill>
                                    <a:schemeClr val="tx1"/>
                                  </a:solidFill>
                                  <a:latin typeface="Cambria Math" panose="02040503050406030204" pitchFamily="18" charset="0"/>
                                </a:rPr>
                              </m:ctrlPr>
                            </m:dPr>
                            <m:e>
                              <m:r>
                                <a:rPr lang="en-US" sz="1400" i="0">
                                  <a:solidFill>
                                    <a:schemeClr val="tx1"/>
                                  </a:solidFill>
                                  <a:latin typeface="Cambria Math" panose="02040503050406030204" pitchFamily="18" charset="0"/>
                                </a:rPr>
                                <m:t>1−</m:t>
                              </m:r>
                              <m:r>
                                <a:rPr lang="en-US" sz="1400" i="1">
                                  <a:solidFill>
                                    <a:schemeClr val="tx1"/>
                                  </a:solidFill>
                                  <a:latin typeface="Cambria Math" panose="02040503050406030204" pitchFamily="18" charset="0"/>
                                </a:rPr>
                                <m:t>𝛽</m:t>
                              </m:r>
                            </m:e>
                          </m:d>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𝑥</m:t>
                                      </m:r>
                                    </m:e>
                                  </m:acc>
                                </m:e>
                              </m:bar>
                            </m:e>
                            <m:sub>
                              <m:r>
                                <a:rPr lang="en-US" sz="1400" i="1">
                                  <a:solidFill>
                                    <a:schemeClr val="tx1"/>
                                  </a:solidFill>
                                  <a:latin typeface="Cambria Math" panose="02040503050406030204" pitchFamily="18" charset="0"/>
                                </a:rPr>
                                <m:t>𝑚</m:t>
                              </m:r>
                            </m:sub>
                          </m:sSub>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𝛽</m:t>
                          </m:r>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𝑥</m:t>
                                      </m:r>
                                    </m:e>
                                  </m:acc>
                                </m:e>
                              </m:bar>
                            </m:e>
                            <m:sub>
                              <m:r>
                                <a:rPr lang="en-US" sz="1400" i="1">
                                  <a:solidFill>
                                    <a:schemeClr val="tx1"/>
                                  </a:solidFill>
                                  <a:latin typeface="Cambria Math" panose="02040503050406030204" pitchFamily="18" charset="0"/>
                                </a:rPr>
                                <m:t>𝑚</m:t>
                              </m:r>
                              <m:r>
                                <a:rPr lang="en-US" sz="1400" i="0">
                                  <a:solidFill>
                                    <a:schemeClr val="tx1"/>
                                  </a:solidFill>
                                  <a:latin typeface="Cambria Math" panose="02040503050406030204" pitchFamily="18" charset="0"/>
                                </a:rPr>
                                <m:t>+1</m:t>
                              </m:r>
                            </m:sub>
                          </m:sSub>
                        </m:e>
                      </m:d>
                    </m:oMath>
                  </m:oMathPara>
                </a14:m>
                <a:endParaRPr lang="en-US" dirty="0"/>
              </a:p>
            </p:txBody>
          </p:sp>
        </mc:Choice>
        <mc:Fallback xmlns="">
          <p:sp>
            <p:nvSpPr>
              <p:cNvPr id="12" name="TextBox 11">
                <a:extLst>
                  <a:ext uri="{FF2B5EF4-FFF2-40B4-BE49-F238E27FC236}">
                    <a16:creationId xmlns:a16="http://schemas.microsoft.com/office/drawing/2014/main" id="{6D3A1801-4164-2C37-A228-5259545C6E30}"/>
                  </a:ext>
                </a:extLst>
              </p:cNvPr>
              <p:cNvSpPr txBox="1">
                <a:spLocks noRot="1" noChangeAspect="1" noMove="1" noResize="1" noEditPoints="1" noAdjustHandles="1" noChangeArrowheads="1" noChangeShapeType="1" noTextEdit="1"/>
              </p:cNvSpPr>
              <p:nvPr/>
            </p:nvSpPr>
            <p:spPr>
              <a:xfrm>
                <a:off x="216921" y="5109774"/>
                <a:ext cx="3253111" cy="335476"/>
              </a:xfrm>
              <a:prstGeom prst="rect">
                <a:avLst/>
              </a:prstGeom>
              <a:blipFill>
                <a:blip r:embed="rId4"/>
                <a:stretch>
                  <a:fillRect b="-175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457382F-0373-1931-D76D-6EA1AA31AD9B}"/>
                  </a:ext>
                </a:extLst>
              </p:cNvPr>
              <p:cNvSpPr txBox="1"/>
              <p:nvPr/>
            </p:nvSpPr>
            <p:spPr>
              <a:xfrm>
                <a:off x="216921" y="5617822"/>
                <a:ext cx="4097171" cy="576376"/>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𝑥</m:t>
                              </m:r>
                            </m:e>
                          </m:bar>
                        </m:e>
                        <m:sub>
                          <m:r>
                            <a:rPr lang="en-US" sz="1400" i="1">
                              <a:solidFill>
                                <a:schemeClr val="tx1"/>
                              </a:solidFill>
                              <a:latin typeface="Cambria Math" panose="02040503050406030204" pitchFamily="18" charset="0"/>
                            </a:rPr>
                            <m:t>𝑚</m:t>
                          </m:r>
                          <m:r>
                            <a:rPr lang="en-US" sz="1400" i="0">
                              <a:solidFill>
                                <a:schemeClr val="tx1"/>
                              </a:solidFill>
                              <a:latin typeface="Cambria Math" panose="02040503050406030204" pitchFamily="18" charset="0"/>
                            </a:rPr>
                            <m:t>+1</m:t>
                          </m:r>
                        </m:sub>
                      </m:sSub>
                      <m:r>
                        <a:rPr lang="en-US" sz="1400" i="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r>
                                <a:rPr lang="en-US" sz="1400" i="1">
                                  <a:solidFill>
                                    <a:schemeClr val="tx1"/>
                                  </a:solidFill>
                                  <a:latin typeface="Cambria Math" panose="02040503050406030204" pitchFamily="18" charset="0"/>
                                </a:rPr>
                                <m:t>𝑥</m:t>
                              </m:r>
                            </m:e>
                          </m:bar>
                        </m:e>
                        <m:sub>
                          <m:r>
                            <a:rPr lang="en-US" sz="1400" i="1">
                              <a:solidFill>
                                <a:schemeClr val="tx1"/>
                              </a:solidFill>
                              <a:latin typeface="Cambria Math" panose="02040503050406030204" pitchFamily="18" charset="0"/>
                            </a:rPr>
                            <m:t>𝑚</m:t>
                          </m:r>
                        </m:sub>
                      </m:sSub>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h</m:t>
                      </m:r>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𝑥</m:t>
                                  </m:r>
                                </m:e>
                              </m:acc>
                            </m:e>
                          </m:bar>
                        </m:e>
                        <m:sub>
                          <m:r>
                            <a:rPr lang="en-US" sz="1400" i="1">
                              <a:solidFill>
                                <a:schemeClr val="tx1"/>
                              </a:solidFill>
                              <a:latin typeface="Cambria Math" panose="02040503050406030204" pitchFamily="18" charset="0"/>
                            </a:rPr>
                            <m:t>𝑚</m:t>
                          </m:r>
                        </m:sub>
                      </m:sSub>
                      <m:r>
                        <a:rPr lang="en-US" sz="1400" i="0">
                          <a:solidFill>
                            <a:schemeClr val="tx1"/>
                          </a:solidFill>
                          <a:latin typeface="Cambria Math" panose="02040503050406030204" pitchFamily="18" charset="0"/>
                        </a:rPr>
                        <m:t>+</m:t>
                      </m:r>
                      <m:sSup>
                        <m:sSupPr>
                          <m:ctrlPr>
                            <a:rPr lang="en-US" sz="1400" i="1">
                              <a:solidFill>
                                <a:schemeClr val="tx1"/>
                              </a:solidFill>
                              <a:latin typeface="Cambria Math" panose="02040503050406030204" pitchFamily="18" charset="0"/>
                            </a:rPr>
                          </m:ctrlPr>
                        </m:sSupPr>
                        <m:e>
                          <m:r>
                            <a:rPr lang="en-US" sz="1400" i="1">
                              <a:solidFill>
                                <a:schemeClr val="tx1"/>
                              </a:solidFill>
                              <a:latin typeface="Cambria Math" panose="02040503050406030204" pitchFamily="18" charset="0"/>
                            </a:rPr>
                            <m:t>h</m:t>
                          </m:r>
                        </m:e>
                        <m:sup>
                          <m:r>
                            <a:rPr lang="en-US" sz="1400" i="0">
                              <a:solidFill>
                                <a:schemeClr val="tx1"/>
                              </a:solidFill>
                              <a:latin typeface="Cambria Math" panose="02040503050406030204" pitchFamily="18" charset="0"/>
                            </a:rPr>
                            <m:t>2</m:t>
                          </m:r>
                        </m:sup>
                      </m:sSup>
                      <m:d>
                        <m:dPr>
                          <m:begChr m:val="["/>
                          <m:endChr m:val="]"/>
                          <m:ctrlPr>
                            <a:rPr lang="en-US" sz="1400" i="1">
                              <a:solidFill>
                                <a:schemeClr val="tx1"/>
                              </a:solidFill>
                              <a:latin typeface="Cambria Math" panose="02040503050406030204" pitchFamily="18" charset="0"/>
                            </a:rPr>
                          </m:ctrlPr>
                        </m:dPr>
                        <m:e>
                          <m:d>
                            <m:dPr>
                              <m:ctrlPr>
                                <a:rPr lang="en-US" sz="1400" i="1">
                                  <a:solidFill>
                                    <a:schemeClr val="tx1"/>
                                  </a:solidFill>
                                  <a:latin typeface="Cambria Math" panose="02040503050406030204" pitchFamily="18" charset="0"/>
                                </a:rPr>
                              </m:ctrlPr>
                            </m:dPr>
                            <m:e>
                              <m:f>
                                <m:fPr>
                                  <m:ctrlPr>
                                    <a:rPr lang="en-US" sz="1400" i="1">
                                      <a:solidFill>
                                        <a:schemeClr val="tx1"/>
                                      </a:solidFill>
                                      <a:latin typeface="Cambria Math" panose="02040503050406030204" pitchFamily="18" charset="0"/>
                                    </a:rPr>
                                  </m:ctrlPr>
                                </m:fPr>
                                <m:num>
                                  <m:r>
                                    <a:rPr lang="en-US" sz="1400" i="0">
                                      <a:solidFill>
                                        <a:schemeClr val="tx1"/>
                                      </a:solidFill>
                                      <a:latin typeface="Cambria Math" panose="02040503050406030204" pitchFamily="18" charset="0"/>
                                    </a:rPr>
                                    <m:t>1</m:t>
                                  </m:r>
                                </m:num>
                                <m:den>
                                  <m:r>
                                    <a:rPr lang="en-US" sz="1400" i="0">
                                      <a:solidFill>
                                        <a:schemeClr val="tx1"/>
                                      </a:solidFill>
                                      <a:latin typeface="Cambria Math" panose="02040503050406030204" pitchFamily="18" charset="0"/>
                                    </a:rPr>
                                    <m:t>2</m:t>
                                  </m:r>
                                </m:den>
                              </m:f>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𝛼</m:t>
                              </m:r>
                            </m:e>
                          </m:d>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𝑥</m:t>
                                      </m:r>
                                    </m:e>
                                  </m:acc>
                                </m:e>
                              </m:bar>
                            </m:e>
                            <m:sub>
                              <m:r>
                                <a:rPr lang="en-US" sz="1400" i="1">
                                  <a:solidFill>
                                    <a:schemeClr val="tx1"/>
                                  </a:solidFill>
                                  <a:latin typeface="Cambria Math" panose="02040503050406030204" pitchFamily="18" charset="0"/>
                                </a:rPr>
                                <m:t>𝑚</m:t>
                              </m:r>
                            </m:sub>
                          </m:sSub>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sSub>
                            <m:sSubPr>
                              <m:ctrlPr>
                                <a:rPr lang="en-US" sz="1400" i="1">
                                  <a:solidFill>
                                    <a:schemeClr val="tx1"/>
                                  </a:solidFill>
                                  <a:latin typeface="Cambria Math" panose="02040503050406030204" pitchFamily="18" charset="0"/>
                                </a:rPr>
                              </m:ctrlPr>
                            </m:sSubPr>
                            <m:e>
                              <m:bar>
                                <m:barPr>
                                  <m:ctrlPr>
                                    <a:rPr lang="en-US" sz="1400" i="1">
                                      <a:solidFill>
                                        <a:schemeClr val="tx1"/>
                                      </a:solidFill>
                                      <a:latin typeface="Cambria Math" panose="02040503050406030204" pitchFamily="18" charset="0"/>
                                    </a:rPr>
                                  </m:ctrlPr>
                                </m:barPr>
                                <m:e>
                                  <m:acc>
                                    <m:accPr>
                                      <m:chr m:val="̈"/>
                                      <m:ctrlPr>
                                        <a:rPr lang="en-US" sz="1400" i="1">
                                          <a:solidFill>
                                            <a:schemeClr val="tx1"/>
                                          </a:solidFill>
                                          <a:latin typeface="Cambria Math" panose="02040503050406030204" pitchFamily="18" charset="0"/>
                                        </a:rPr>
                                      </m:ctrlPr>
                                    </m:accPr>
                                    <m:e>
                                      <m:r>
                                        <a:rPr lang="en-US" sz="1400" i="1">
                                          <a:solidFill>
                                            <a:schemeClr val="tx1"/>
                                          </a:solidFill>
                                          <a:latin typeface="Cambria Math" panose="02040503050406030204" pitchFamily="18" charset="0"/>
                                        </a:rPr>
                                        <m:t>𝑥</m:t>
                                      </m:r>
                                    </m:e>
                                  </m:acc>
                                </m:e>
                              </m:bar>
                            </m:e>
                            <m:sub>
                              <m:r>
                                <a:rPr lang="en-US" sz="1400" i="1">
                                  <a:solidFill>
                                    <a:schemeClr val="tx1"/>
                                  </a:solidFill>
                                  <a:latin typeface="Cambria Math" panose="02040503050406030204" pitchFamily="18" charset="0"/>
                                </a:rPr>
                                <m:t>𝑚</m:t>
                              </m:r>
                              <m:r>
                                <a:rPr lang="en-US" sz="1400" i="0">
                                  <a:solidFill>
                                    <a:schemeClr val="tx1"/>
                                  </a:solidFill>
                                  <a:latin typeface="Cambria Math" panose="02040503050406030204" pitchFamily="18" charset="0"/>
                                </a:rPr>
                                <m:t>+1</m:t>
                              </m:r>
                            </m:sub>
                          </m:sSub>
                        </m:e>
                      </m:d>
                    </m:oMath>
                  </m:oMathPara>
                </a14:m>
                <a:endParaRPr lang="en-US" dirty="0"/>
              </a:p>
            </p:txBody>
          </p:sp>
        </mc:Choice>
        <mc:Fallback xmlns="">
          <p:sp>
            <p:nvSpPr>
              <p:cNvPr id="14" name="TextBox 13">
                <a:extLst>
                  <a:ext uri="{FF2B5EF4-FFF2-40B4-BE49-F238E27FC236}">
                    <a16:creationId xmlns:a16="http://schemas.microsoft.com/office/drawing/2014/main" id="{2457382F-0373-1931-D76D-6EA1AA31AD9B}"/>
                  </a:ext>
                </a:extLst>
              </p:cNvPr>
              <p:cNvSpPr txBox="1">
                <a:spLocks noRot="1" noChangeAspect="1" noMove="1" noResize="1" noEditPoints="1" noAdjustHandles="1" noChangeArrowheads="1" noChangeShapeType="1" noTextEdit="1"/>
              </p:cNvSpPr>
              <p:nvPr/>
            </p:nvSpPr>
            <p:spPr>
              <a:xfrm>
                <a:off x="216921" y="5617822"/>
                <a:ext cx="4097171" cy="576376"/>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D00AF40D-4A67-2E7B-6058-7AE22ADD1142}"/>
              </a:ext>
            </a:extLst>
          </p:cNvPr>
          <p:cNvSpPr txBox="1"/>
          <p:nvPr/>
        </p:nvSpPr>
        <p:spPr>
          <a:xfrm>
            <a:off x="5597790" y="927375"/>
            <a:ext cx="2152631"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Co - simulation</a:t>
            </a:r>
          </a:p>
        </p:txBody>
      </p:sp>
      <p:cxnSp>
        <p:nvCxnSpPr>
          <p:cNvPr id="16" name="Ευθεία γραμμή σύνδεσης 15">
            <a:extLst>
              <a:ext uri="{FF2B5EF4-FFF2-40B4-BE49-F238E27FC236}">
                <a16:creationId xmlns:a16="http://schemas.microsoft.com/office/drawing/2014/main" id="{96BDC1FD-388B-9FC1-8AB5-5C55906ADA78}"/>
              </a:ext>
            </a:extLst>
          </p:cNvPr>
          <p:cNvCxnSpPr>
            <a:cxnSpLocks/>
          </p:cNvCxnSpPr>
          <p:nvPr/>
        </p:nvCxnSpPr>
        <p:spPr>
          <a:xfrm>
            <a:off x="5382728" y="1144367"/>
            <a:ext cx="0" cy="523298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CCD9D7F-4A64-0057-5C9D-D13028389750}"/>
              </a:ext>
            </a:extLst>
          </p:cNvPr>
          <p:cNvSpPr txBox="1"/>
          <p:nvPr/>
        </p:nvSpPr>
        <p:spPr>
          <a:xfrm>
            <a:off x="5578227" y="1528761"/>
            <a:ext cx="5679442"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l-GR" sz="1400" u="sng" dirty="0">
                <a:latin typeface="Times New Roman" panose="02020603050405020304" pitchFamily="18" charset="0"/>
                <a:cs typeface="Times New Roman" panose="02020603050405020304" pitchFamily="18" charset="0"/>
              </a:rPr>
              <a:t>2 – </a:t>
            </a:r>
            <a:r>
              <a:rPr lang="en-US" sz="1400" u="sng" dirty="0">
                <a:latin typeface="Times New Roman" panose="02020603050405020304" pitchFamily="18" charset="0"/>
                <a:cs typeface="Times New Roman" panose="02020603050405020304" pitchFamily="18" charset="0"/>
              </a:rPr>
              <a:t>way FSI</a:t>
            </a:r>
          </a:p>
        </p:txBody>
      </p:sp>
      <p:sp>
        <p:nvSpPr>
          <p:cNvPr id="20" name="TextBox 19">
            <a:extLst>
              <a:ext uri="{FF2B5EF4-FFF2-40B4-BE49-F238E27FC236}">
                <a16:creationId xmlns:a16="http://schemas.microsoft.com/office/drawing/2014/main" id="{6573DF01-529C-B5C6-421F-ADF28C436391}"/>
              </a:ext>
            </a:extLst>
          </p:cNvPr>
          <p:cNvSpPr txBox="1"/>
          <p:nvPr/>
        </p:nvSpPr>
        <p:spPr>
          <a:xfrm>
            <a:off x="5578227" y="1934481"/>
            <a:ext cx="2412088"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400" u="sng" dirty="0">
                <a:latin typeface="Times New Roman" panose="02020603050405020304" pitchFamily="18" charset="0"/>
                <a:cs typeface="Times New Roman" panose="02020603050405020304" pitchFamily="18" charset="0"/>
              </a:rPr>
              <a:t>Spring – based Smoothing</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A5F17A2-D0BC-68C8-A571-C97DA8218446}"/>
                  </a:ext>
                </a:extLst>
              </p:cNvPr>
              <p:cNvSpPr txBox="1"/>
              <p:nvPr/>
            </p:nvSpPr>
            <p:spPr>
              <a:xfrm>
                <a:off x="5635488" y="2437486"/>
                <a:ext cx="2041514" cy="364265"/>
              </a:xfrm>
              <a:prstGeom prst="rect">
                <a:avLst/>
              </a:prstGeom>
              <a:noFill/>
              <a:ln>
                <a:solidFill>
                  <a:schemeClr val="tx1"/>
                </a:solidFill>
              </a:ln>
            </p:spPr>
            <p:txBody>
              <a:bodyPr wrap="square">
                <a:spAutoFit/>
              </a:bodyPr>
              <a:lstStyle/>
              <a:p>
                <a:r>
                  <a:rPr lang="en-US" sz="1400" dirty="0">
                    <a:solidFill>
                      <a:srgbClr val="836967"/>
                    </a:solidFill>
                  </a:rPr>
                  <a:t> </a:t>
                </a:r>
                <a14:m>
                  <m:oMath xmlns:m="http://schemas.openxmlformats.org/officeDocument/2006/math">
                    <m:sSub>
                      <m:sSubPr>
                        <m:ctrlPr>
                          <a:rPr lang="en-US" sz="1400" i="1" smtClean="0">
                            <a:solidFill>
                              <a:srgbClr val="836967"/>
                            </a:solidFill>
                            <a:latin typeface="Cambria Math" panose="02040503050406030204" pitchFamily="18" charset="0"/>
                          </a:rPr>
                        </m:ctrlPr>
                      </m:sSubPr>
                      <m:e>
                        <m:r>
                          <a:rPr lang="en-US" sz="1400" i="1">
                            <a:latin typeface="Cambria Math" panose="02040503050406030204" pitchFamily="18" charset="0"/>
                          </a:rPr>
                          <m:t>𝐹</m:t>
                        </m:r>
                      </m:e>
                      <m:sub>
                        <m:r>
                          <a:rPr lang="en-US" sz="1400" i="1">
                            <a:latin typeface="Cambria Math" panose="02040503050406030204" pitchFamily="18" charset="0"/>
                          </a:rPr>
                          <m:t>𝑖</m:t>
                        </m:r>
                      </m:sub>
                    </m:sSub>
                    <m:r>
                      <a:rPr lang="en-US" sz="1400" i="0">
                        <a:latin typeface="Cambria Math" panose="02040503050406030204" pitchFamily="18" charset="0"/>
                      </a:rPr>
                      <m:t>=</m:t>
                    </m:r>
                    <m:nary>
                      <m:naryPr>
                        <m:chr m:val="∑"/>
                        <m:limLoc m:val="undOvr"/>
                        <m:ctrlPr>
                          <a:rPr lang="en-US" sz="1400" i="1">
                            <a:latin typeface="Cambria Math" panose="02040503050406030204" pitchFamily="18" charset="0"/>
                          </a:rPr>
                        </m:ctrlPr>
                      </m:naryPr>
                      <m:sub>
                        <m:r>
                          <a:rPr lang="en-US" sz="1400" i="1">
                            <a:latin typeface="Cambria Math" panose="02040503050406030204" pitchFamily="18" charset="0"/>
                          </a:rPr>
                          <m:t>𝑗</m:t>
                        </m:r>
                      </m:sub>
                      <m:sup>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𝑖</m:t>
                            </m:r>
                          </m:sub>
                        </m:sSub>
                      </m:sup>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𝑖𝑗</m:t>
                            </m:r>
                          </m:sub>
                        </m:sSub>
                        <m:d>
                          <m:dPr>
                            <m:ctrlPr>
                              <a:rPr lang="en-US" sz="1400" i="1">
                                <a:solidFill>
                                  <a:srgbClr val="836967"/>
                                </a:solidFill>
                                <a:latin typeface="Cambria Math" panose="02040503050406030204" pitchFamily="18" charset="0"/>
                              </a:rPr>
                            </m:ctrlPr>
                          </m:dPr>
                          <m:e>
                            <m:r>
                              <a:rPr lang="en-US" sz="1400" i="1">
                                <a:latin typeface="Cambria Math" panose="02040503050406030204" pitchFamily="18" charset="0"/>
                              </a:rPr>
                              <m:t>𝛥</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sub>
                            </m:sSub>
                            <m:r>
                              <a:rPr lang="en-US" sz="1400" i="0">
                                <a:latin typeface="Cambria Math" panose="02040503050406030204" pitchFamily="18" charset="0"/>
                              </a:rPr>
                              <m:t>−</m:t>
                            </m:r>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𝛥</m:t>
                                </m:r>
                                <m:r>
                                  <a:rPr lang="en-US" sz="1400" i="1">
                                    <a:latin typeface="Cambria Math" panose="02040503050406030204" pitchFamily="18" charset="0"/>
                                  </a:rPr>
                                  <m:t>𝑥</m:t>
                                </m:r>
                              </m:e>
                              <m:sub>
                                <m:r>
                                  <a:rPr lang="en-US" sz="1400" i="1">
                                    <a:latin typeface="Cambria Math" panose="02040503050406030204" pitchFamily="18" charset="0"/>
                                  </a:rPr>
                                  <m:t>𝑖</m:t>
                                </m:r>
                              </m:sub>
                            </m:sSub>
                          </m:e>
                        </m:d>
                      </m:e>
                    </m:nary>
                  </m:oMath>
                </a14:m>
                <a:endParaRPr lang="en-US" sz="1400" dirty="0"/>
              </a:p>
            </p:txBody>
          </p:sp>
        </mc:Choice>
        <mc:Fallback xmlns="">
          <p:sp>
            <p:nvSpPr>
              <p:cNvPr id="22" name="TextBox 21">
                <a:extLst>
                  <a:ext uri="{FF2B5EF4-FFF2-40B4-BE49-F238E27FC236}">
                    <a16:creationId xmlns:a16="http://schemas.microsoft.com/office/drawing/2014/main" id="{FA5F17A2-D0BC-68C8-A571-C97DA8218446}"/>
                  </a:ext>
                </a:extLst>
              </p:cNvPr>
              <p:cNvSpPr txBox="1">
                <a:spLocks noRot="1" noChangeAspect="1" noMove="1" noResize="1" noEditPoints="1" noAdjustHandles="1" noChangeArrowheads="1" noChangeShapeType="1" noTextEdit="1"/>
              </p:cNvSpPr>
              <p:nvPr/>
            </p:nvSpPr>
            <p:spPr>
              <a:xfrm>
                <a:off x="5635488" y="2437486"/>
                <a:ext cx="2041514" cy="364265"/>
              </a:xfrm>
              <a:prstGeom prst="rect">
                <a:avLst/>
              </a:prstGeom>
              <a:blipFill>
                <a:blip r:embed="rId6"/>
                <a:stretch>
                  <a:fillRect t="-75806" b="-11935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43066B-14A8-1DDE-C82E-EA70DBE584EB}"/>
                  </a:ext>
                </a:extLst>
              </p:cNvPr>
              <p:cNvSpPr txBox="1"/>
              <p:nvPr/>
            </p:nvSpPr>
            <p:spPr>
              <a:xfrm>
                <a:off x="5635487" y="3585925"/>
                <a:ext cx="1877391" cy="591957"/>
              </a:xfrm>
              <a:prstGeom prst="rect">
                <a:avLst/>
              </a:prstGeom>
              <a:noFill/>
              <a:ln>
                <a:solidFill>
                  <a:schemeClr val="tx1"/>
                </a:solidFill>
              </a:ln>
            </p:spPr>
            <p:txBody>
              <a:bodyPr wrap="square">
                <a:spAutoFit/>
              </a:bodyPr>
              <a:lstStyle/>
              <a:p>
                <a:r>
                  <a:rPr lang="en-US" sz="1400" dirty="0"/>
                  <a:t> </a:t>
                </a:r>
                <a14:m>
                  <m:oMath xmlns:m="http://schemas.openxmlformats.org/officeDocument/2006/math">
                    <m:r>
                      <a:rPr lang="en-US" sz="1400" i="1" smtClean="0">
                        <a:latin typeface="Cambria Math" panose="02040503050406030204" pitchFamily="18" charset="0"/>
                      </a:rPr>
                      <m:t>𝛥</m:t>
                    </m:r>
                    <m:sSubSup>
                      <m:sSubSupPr>
                        <m:ctrlPr>
                          <a:rPr lang="en-US" sz="1400" i="1">
                            <a:solidFill>
                              <a:srgbClr val="836967"/>
                            </a:solidFill>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𝑚</m:t>
                        </m:r>
                        <m:r>
                          <a:rPr lang="en-US" sz="1400" i="0">
                            <a:latin typeface="Cambria Math" panose="02040503050406030204" pitchFamily="18" charset="0"/>
                          </a:rPr>
                          <m:t>+1</m:t>
                        </m:r>
                      </m:sup>
                    </m:sSubSup>
                    <m:r>
                      <a:rPr lang="en-US" sz="1400" i="0">
                        <a:latin typeface="Cambria Math" panose="02040503050406030204" pitchFamily="18" charset="0"/>
                      </a:rPr>
                      <m:t>=</m:t>
                    </m:r>
                    <m:f>
                      <m:fPr>
                        <m:ctrlPr>
                          <a:rPr lang="en-US" sz="1400" i="1">
                            <a:solidFill>
                              <a:srgbClr val="836967"/>
                            </a:solidFill>
                            <a:latin typeface="Cambria Math" panose="02040503050406030204" pitchFamily="18" charset="0"/>
                          </a:rPr>
                        </m:ctrlPr>
                      </m:fPr>
                      <m:num>
                        <m:nary>
                          <m:naryPr>
                            <m:chr m:val="∑"/>
                            <m:limLoc m:val="undOvr"/>
                            <m:ctrlPr>
                              <a:rPr lang="en-US" sz="1400" i="1">
                                <a:latin typeface="Cambria Math" panose="02040503050406030204" pitchFamily="18" charset="0"/>
                              </a:rPr>
                            </m:ctrlPr>
                          </m:naryPr>
                          <m:sub>
                            <m:r>
                              <a:rPr lang="en-US" sz="1400" i="1">
                                <a:latin typeface="Cambria Math" panose="02040503050406030204" pitchFamily="18" charset="0"/>
                              </a:rPr>
                              <m:t>𝑗</m:t>
                            </m:r>
                          </m:sub>
                          <m:sup>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𝑖</m:t>
                                </m:r>
                              </m:sub>
                            </m:sSub>
                          </m:sup>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𝑖𝑗</m:t>
                                </m:r>
                              </m:sub>
                            </m:sSub>
                            <m:r>
                              <a:rPr lang="en-US" sz="1400" i="1">
                                <a:latin typeface="Cambria Math" panose="02040503050406030204" pitchFamily="18" charset="0"/>
                              </a:rPr>
                              <m:t>𝛥</m:t>
                            </m:r>
                            <m:sSubSup>
                              <m:sSubSupPr>
                                <m:ctrlPr>
                                  <a:rPr lang="en-US" sz="1400" i="1">
                                    <a:solidFill>
                                      <a:srgbClr val="836967"/>
                                    </a:solidFill>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𝑗</m:t>
                                </m:r>
                              </m:sub>
                              <m:sup>
                                <m:r>
                                  <a:rPr lang="en-US" sz="1400" i="1">
                                    <a:latin typeface="Cambria Math" panose="02040503050406030204" pitchFamily="18" charset="0"/>
                                  </a:rPr>
                                  <m:t>𝑚</m:t>
                                </m:r>
                              </m:sup>
                            </m:sSubSup>
                            <m:r>
                              <a:rPr lang="en-US" sz="1400" i="0">
                                <a:latin typeface="Cambria Math" panose="02040503050406030204" pitchFamily="18" charset="0"/>
                              </a:rPr>
                              <m:t> </m:t>
                            </m:r>
                          </m:e>
                        </m:nary>
                      </m:num>
                      <m:den>
                        <m:nary>
                          <m:naryPr>
                            <m:chr m:val="∑"/>
                            <m:limLoc m:val="undOvr"/>
                            <m:ctrlPr>
                              <a:rPr lang="en-US" sz="1400" i="1">
                                <a:latin typeface="Cambria Math" panose="02040503050406030204" pitchFamily="18" charset="0"/>
                              </a:rPr>
                            </m:ctrlPr>
                          </m:naryPr>
                          <m:sub>
                            <m:r>
                              <a:rPr lang="en-US" sz="1400" i="1">
                                <a:latin typeface="Cambria Math" panose="02040503050406030204" pitchFamily="18" charset="0"/>
                              </a:rPr>
                              <m:t>𝑗</m:t>
                            </m:r>
                          </m:sub>
                          <m:sup>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𝑖</m:t>
                                </m:r>
                              </m:sub>
                            </m:sSub>
                          </m:sup>
                          <m:e>
                            <m:sSub>
                              <m:sSubPr>
                                <m:ctrlPr>
                                  <a:rPr lang="en-US" sz="1400" i="1">
                                    <a:solidFill>
                                      <a:srgbClr val="836967"/>
                                    </a:solidFill>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𝑖𝑗</m:t>
                                </m:r>
                              </m:sub>
                            </m:sSub>
                            <m:r>
                              <a:rPr lang="en-US" sz="1400" i="0">
                                <a:latin typeface="Cambria Math" panose="02040503050406030204" pitchFamily="18" charset="0"/>
                              </a:rPr>
                              <m:t> </m:t>
                            </m:r>
                          </m:e>
                        </m:nary>
                      </m:den>
                    </m:f>
                  </m:oMath>
                </a14:m>
                <a:endParaRPr lang="en-US" sz="1400" dirty="0"/>
              </a:p>
            </p:txBody>
          </p:sp>
        </mc:Choice>
        <mc:Fallback xmlns="">
          <p:sp>
            <p:nvSpPr>
              <p:cNvPr id="24" name="TextBox 23">
                <a:extLst>
                  <a:ext uri="{FF2B5EF4-FFF2-40B4-BE49-F238E27FC236}">
                    <a16:creationId xmlns:a16="http://schemas.microsoft.com/office/drawing/2014/main" id="{1C43066B-14A8-1DDE-C82E-EA70DBE584EB}"/>
                  </a:ext>
                </a:extLst>
              </p:cNvPr>
              <p:cNvSpPr txBox="1">
                <a:spLocks noRot="1" noChangeAspect="1" noMove="1" noResize="1" noEditPoints="1" noAdjustHandles="1" noChangeArrowheads="1" noChangeShapeType="1" noTextEdit="1"/>
              </p:cNvSpPr>
              <p:nvPr/>
            </p:nvSpPr>
            <p:spPr>
              <a:xfrm>
                <a:off x="5635487" y="3585925"/>
                <a:ext cx="1877391" cy="591957"/>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6E76C8-408C-5267-CAE2-9D02A6D6DD70}"/>
                  </a:ext>
                </a:extLst>
              </p:cNvPr>
              <p:cNvSpPr txBox="1"/>
              <p:nvPr/>
            </p:nvSpPr>
            <p:spPr>
              <a:xfrm>
                <a:off x="5635488" y="3027414"/>
                <a:ext cx="1877390" cy="33284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400" i="1" smtClean="0">
                              <a:solidFill>
                                <a:srgbClr val="836967"/>
                              </a:solidFill>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𝑛</m:t>
                          </m:r>
                          <m:r>
                            <a:rPr lang="en-US" sz="1400" i="0">
                              <a:latin typeface="Cambria Math" panose="02040503050406030204" pitchFamily="18" charset="0"/>
                            </a:rPr>
                            <m:t>+1</m:t>
                          </m:r>
                        </m:sup>
                      </m:sSubSup>
                      <m:r>
                        <a:rPr lang="en-US" sz="1400" i="0">
                          <a:latin typeface="Cambria Math" panose="02040503050406030204" pitchFamily="18" charset="0"/>
                        </a:rPr>
                        <m:t>=</m:t>
                      </m:r>
                      <m:sSubSup>
                        <m:sSubSupPr>
                          <m:ctrlPr>
                            <a:rPr lang="en-US" sz="1400" i="1">
                              <a:solidFill>
                                <a:srgbClr val="836967"/>
                              </a:solidFill>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𝑛</m:t>
                          </m:r>
                        </m:sup>
                      </m:sSubSup>
                      <m:r>
                        <a:rPr lang="en-US" sz="1400" i="0">
                          <a:latin typeface="Cambria Math" panose="02040503050406030204" pitchFamily="18" charset="0"/>
                        </a:rPr>
                        <m:t>+</m:t>
                      </m:r>
                      <m:r>
                        <a:rPr lang="en-US" sz="1400" i="1">
                          <a:latin typeface="Cambria Math" panose="02040503050406030204" pitchFamily="18" charset="0"/>
                        </a:rPr>
                        <m:t>𝛥</m:t>
                      </m:r>
                      <m:sSubSup>
                        <m:sSubSupPr>
                          <m:ctrlPr>
                            <a:rPr lang="en-US" sz="1400" i="1">
                              <a:solidFill>
                                <a:srgbClr val="836967"/>
                              </a:solidFill>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𝜏𝜀𝜆𝜄𝜅</m:t>
                          </m:r>
                          <m:r>
                            <m:rPr>
                              <m:sty m:val="p"/>
                            </m:rPr>
                            <a:rPr lang="en-US" sz="1400" i="0">
                              <a:latin typeface="Cambria Math" panose="02040503050406030204" pitchFamily="18" charset="0"/>
                            </a:rPr>
                            <m:t>ό</m:t>
                          </m:r>
                        </m:sup>
                      </m:sSubSup>
                    </m:oMath>
                  </m:oMathPara>
                </a14:m>
                <a:endParaRPr lang="en-US" sz="1400" dirty="0"/>
              </a:p>
            </p:txBody>
          </p:sp>
        </mc:Choice>
        <mc:Fallback xmlns="">
          <p:sp>
            <p:nvSpPr>
              <p:cNvPr id="26" name="TextBox 25">
                <a:extLst>
                  <a:ext uri="{FF2B5EF4-FFF2-40B4-BE49-F238E27FC236}">
                    <a16:creationId xmlns:a16="http://schemas.microsoft.com/office/drawing/2014/main" id="{B26E76C8-408C-5267-CAE2-9D02A6D6DD70}"/>
                  </a:ext>
                </a:extLst>
              </p:cNvPr>
              <p:cNvSpPr txBox="1">
                <a:spLocks noRot="1" noChangeAspect="1" noMove="1" noResize="1" noEditPoints="1" noAdjustHandles="1" noChangeArrowheads="1" noChangeShapeType="1" noTextEdit="1"/>
              </p:cNvSpPr>
              <p:nvPr/>
            </p:nvSpPr>
            <p:spPr>
              <a:xfrm>
                <a:off x="5635488" y="3027414"/>
                <a:ext cx="1877390" cy="332848"/>
              </a:xfrm>
              <a:prstGeom prst="rect">
                <a:avLst/>
              </a:prstGeom>
              <a:blipFill>
                <a:blip r:embed="rId8"/>
                <a:stretch>
                  <a:fillRect/>
                </a:stretch>
              </a:blipFill>
              <a:ln>
                <a:solidFill>
                  <a:schemeClr val="tx1"/>
                </a:solidFill>
              </a:ln>
            </p:spPr>
            <p:txBody>
              <a:bodyPr/>
              <a:lstStyle/>
              <a:p>
                <a:r>
                  <a:rPr lang="en-US">
                    <a:noFill/>
                  </a:rPr>
                  <a:t> </a:t>
                </a:r>
              </a:p>
            </p:txBody>
          </p:sp>
        </mc:Fallback>
      </mc:AlternateContent>
      <p:pic>
        <p:nvPicPr>
          <p:cNvPr id="27" name="Εικόνα 26">
            <a:extLst>
              <a:ext uri="{FF2B5EF4-FFF2-40B4-BE49-F238E27FC236}">
                <a16:creationId xmlns:a16="http://schemas.microsoft.com/office/drawing/2014/main" id="{52D1E1D5-8483-5564-C37A-311C29101B40}"/>
              </a:ext>
            </a:extLst>
          </p:cNvPr>
          <p:cNvPicPr>
            <a:picLocks noChangeAspect="1"/>
          </p:cNvPicPr>
          <p:nvPr/>
        </p:nvPicPr>
        <p:blipFill rotWithShape="1">
          <a:blip r:embed="rId9">
            <a:extLst>
              <a:ext uri="{28A0092B-C50C-407E-A947-70E740481C1C}">
                <a14:useLocalDpi xmlns:a14="http://schemas.microsoft.com/office/drawing/2010/main" val="0"/>
              </a:ext>
            </a:extLst>
          </a:blip>
          <a:srcRect r="44905"/>
          <a:stretch/>
        </p:blipFill>
        <p:spPr bwMode="auto">
          <a:xfrm>
            <a:off x="8011579" y="1484478"/>
            <a:ext cx="4028037" cy="3109682"/>
          </a:xfrm>
          <a:prstGeom prst="rect">
            <a:avLst/>
          </a:prstGeom>
          <a:noFill/>
          <a:ln>
            <a:noFill/>
          </a:ln>
        </p:spPr>
      </p:pic>
      <p:pic>
        <p:nvPicPr>
          <p:cNvPr id="28" name="Εικόνα 27">
            <a:extLst>
              <a:ext uri="{FF2B5EF4-FFF2-40B4-BE49-F238E27FC236}">
                <a16:creationId xmlns:a16="http://schemas.microsoft.com/office/drawing/2014/main" id="{CC292B55-CA03-B9FC-8B84-3FD68753E861}"/>
              </a:ext>
            </a:extLst>
          </p:cNvPr>
          <p:cNvPicPr>
            <a:picLocks noChangeAspect="1"/>
          </p:cNvPicPr>
          <p:nvPr/>
        </p:nvPicPr>
        <p:blipFill rotWithShape="1">
          <a:blip r:embed="rId10">
            <a:extLst>
              <a:ext uri="{28A0092B-C50C-407E-A947-70E740481C1C}">
                <a14:useLocalDpi xmlns:a14="http://schemas.microsoft.com/office/drawing/2010/main" val="0"/>
              </a:ext>
            </a:extLst>
          </a:blip>
          <a:srcRect b="15701"/>
          <a:stretch/>
        </p:blipFill>
        <p:spPr bwMode="auto">
          <a:xfrm>
            <a:off x="216921" y="2948592"/>
            <a:ext cx="2759710" cy="1541650"/>
          </a:xfrm>
          <a:prstGeom prst="rect">
            <a:avLst/>
          </a:prstGeom>
          <a:noFill/>
          <a:ln>
            <a:noFill/>
          </a:ln>
        </p:spPr>
      </p:pic>
      <p:sp>
        <p:nvSpPr>
          <p:cNvPr id="2" name="TextBox 1">
            <a:extLst>
              <a:ext uri="{FF2B5EF4-FFF2-40B4-BE49-F238E27FC236}">
                <a16:creationId xmlns:a16="http://schemas.microsoft.com/office/drawing/2014/main" id="{A536C6DA-4FCC-5551-75C1-F8F8E4251D8F}"/>
              </a:ext>
            </a:extLst>
          </p:cNvPr>
          <p:cNvSpPr txBox="1"/>
          <p:nvPr/>
        </p:nvSpPr>
        <p:spPr>
          <a:xfrm>
            <a:off x="549302" y="79027"/>
            <a:ext cx="1204976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AEROELASTIC ANALYSIS </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DEFORMABLE PROPELLER</a:t>
            </a:r>
          </a:p>
        </p:txBody>
      </p:sp>
      <mc:AlternateContent xmlns:mc="http://schemas.openxmlformats.org/markup-compatibility/2006">
        <mc:Choice xmlns:a14="http://schemas.microsoft.com/office/drawing/2010/main" Requires="a14">
          <p:sp>
            <p:nvSpPr>
              <p:cNvPr id="3" name="Ορθογώνιο 2">
                <a:extLst>
                  <a:ext uri="{FF2B5EF4-FFF2-40B4-BE49-F238E27FC236}">
                    <a16:creationId xmlns:a16="http://schemas.microsoft.com/office/drawing/2014/main" id="{2E434969-F62F-E835-FD3D-2E9A34558054}"/>
                  </a:ext>
                </a:extLst>
              </p:cNvPr>
              <p:cNvSpPr/>
              <p:nvPr/>
            </p:nvSpPr>
            <p:spPr>
              <a:xfrm>
                <a:off x="8967217" y="1836538"/>
                <a:ext cx="713232" cy="138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𝑠𝑡𝑒𝑝</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Ορθογώνιο 2">
                <a:extLst>
                  <a:ext uri="{FF2B5EF4-FFF2-40B4-BE49-F238E27FC236}">
                    <a16:creationId xmlns:a16="http://schemas.microsoft.com/office/drawing/2014/main" id="{2E434969-F62F-E835-FD3D-2E9A34558054}"/>
                  </a:ext>
                </a:extLst>
              </p:cNvPr>
              <p:cNvSpPr>
                <a:spLocks noRot="1" noChangeAspect="1" noMove="1" noResize="1" noEditPoints="1" noAdjustHandles="1" noChangeArrowheads="1" noChangeShapeType="1" noTextEdit="1"/>
              </p:cNvSpPr>
              <p:nvPr/>
            </p:nvSpPr>
            <p:spPr>
              <a:xfrm>
                <a:off x="8967217" y="1836538"/>
                <a:ext cx="713232" cy="138564"/>
              </a:xfrm>
              <a:prstGeom prst="rect">
                <a:avLst/>
              </a:prstGeom>
              <a:blipFill>
                <a:blip r:embed="rId11"/>
                <a:stretch>
                  <a:fillRect b="-8000"/>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Ορθογώνιο 7">
                <a:extLst>
                  <a:ext uri="{FF2B5EF4-FFF2-40B4-BE49-F238E27FC236}">
                    <a16:creationId xmlns:a16="http://schemas.microsoft.com/office/drawing/2014/main" id="{0E761EE8-F118-B6C3-1416-174C45A7A491}"/>
                  </a:ext>
                </a:extLst>
              </p:cNvPr>
              <p:cNvSpPr/>
              <p:nvPr/>
            </p:nvSpPr>
            <p:spPr>
              <a:xfrm>
                <a:off x="10146800" y="1836538"/>
                <a:ext cx="713232" cy="138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𝑠𝑡𝑒𝑝</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8" name="Ορθογώνιο 7">
                <a:extLst>
                  <a:ext uri="{FF2B5EF4-FFF2-40B4-BE49-F238E27FC236}">
                    <a16:creationId xmlns:a16="http://schemas.microsoft.com/office/drawing/2014/main" id="{0E761EE8-F118-B6C3-1416-174C45A7A491}"/>
                  </a:ext>
                </a:extLst>
              </p:cNvPr>
              <p:cNvSpPr>
                <a:spLocks noRot="1" noChangeAspect="1" noMove="1" noResize="1" noEditPoints="1" noAdjustHandles="1" noChangeArrowheads="1" noChangeShapeType="1" noTextEdit="1"/>
              </p:cNvSpPr>
              <p:nvPr/>
            </p:nvSpPr>
            <p:spPr>
              <a:xfrm>
                <a:off x="10146800" y="1836538"/>
                <a:ext cx="713232" cy="138564"/>
              </a:xfrm>
              <a:prstGeom prst="rect">
                <a:avLst/>
              </a:prstGeom>
              <a:blipFill>
                <a:blip r:embed="rId11"/>
                <a:stretch>
                  <a:fillRect b="-8000"/>
                </a:stretch>
              </a:blipFill>
              <a:ln>
                <a:solidFill>
                  <a:schemeClr val="bg1"/>
                </a:solidFill>
              </a:ln>
            </p:spPr>
            <p:txBody>
              <a:bodyPr/>
              <a:lstStyle/>
              <a:p>
                <a:r>
                  <a:rPr lang="en-US">
                    <a:noFill/>
                  </a:rPr>
                  <a:t> </a:t>
                </a:r>
              </a:p>
            </p:txBody>
          </p:sp>
        </mc:Fallback>
      </mc:AlternateContent>
      <p:sp>
        <p:nvSpPr>
          <p:cNvPr id="11" name="Ορθογώνιο 10">
            <a:extLst>
              <a:ext uri="{FF2B5EF4-FFF2-40B4-BE49-F238E27FC236}">
                <a16:creationId xmlns:a16="http://schemas.microsoft.com/office/drawing/2014/main" id="{E26C3AE3-EFCF-0361-D6A5-67FA9A53A5AD}"/>
              </a:ext>
            </a:extLst>
          </p:cNvPr>
          <p:cNvSpPr/>
          <p:nvPr/>
        </p:nvSpPr>
        <p:spPr>
          <a:xfrm>
            <a:off x="10395513" y="2792866"/>
            <a:ext cx="1503879" cy="3709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latin typeface="Times New Roman" panose="02020603050405020304" pitchFamily="18" charset="0"/>
                <a:cs typeface="Times New Roman" panose="02020603050405020304" pitchFamily="18" charset="0"/>
              </a:rPr>
              <a:t>Internal algorithm’s  Iteration for deformable grid</a:t>
            </a:r>
          </a:p>
        </p:txBody>
      </p:sp>
      <p:sp>
        <p:nvSpPr>
          <p:cNvPr id="13" name="Ορθογώνιο 12">
            <a:extLst>
              <a:ext uri="{FF2B5EF4-FFF2-40B4-BE49-F238E27FC236}">
                <a16:creationId xmlns:a16="http://schemas.microsoft.com/office/drawing/2014/main" id="{6B0BC465-A7AE-0C4E-2A4D-AEE5579AD70B}"/>
              </a:ext>
            </a:extLst>
          </p:cNvPr>
          <p:cNvSpPr/>
          <p:nvPr/>
        </p:nvSpPr>
        <p:spPr>
          <a:xfrm>
            <a:off x="8280201" y="2822881"/>
            <a:ext cx="1503879" cy="3709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latin typeface="Times New Roman" panose="02020603050405020304" pitchFamily="18" charset="0"/>
                <a:cs typeface="Times New Roman" panose="02020603050405020304" pitchFamily="18" charset="0"/>
              </a:rPr>
              <a:t>Internal algorithm’s  Iteration for structure’s deformation calculation</a:t>
            </a:r>
          </a:p>
        </p:txBody>
      </p:sp>
      <mc:AlternateContent xmlns:mc="http://schemas.openxmlformats.org/markup-compatibility/2006">
        <mc:Choice xmlns:a14="http://schemas.microsoft.com/office/drawing/2010/main" Requires="a14">
          <p:sp>
            <p:nvSpPr>
              <p:cNvPr id="17" name="Ορθογώνιο 16">
                <a:extLst>
                  <a:ext uri="{FF2B5EF4-FFF2-40B4-BE49-F238E27FC236}">
                    <a16:creationId xmlns:a16="http://schemas.microsoft.com/office/drawing/2014/main" id="{C076F4BB-A1D8-6FF3-01A8-2AD44229EFBD}"/>
                  </a:ext>
                </a:extLst>
              </p:cNvPr>
              <p:cNvSpPr/>
              <p:nvPr/>
            </p:nvSpPr>
            <p:spPr>
              <a:xfrm>
                <a:off x="8802624" y="4039318"/>
                <a:ext cx="768095" cy="138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𝑠𝑡𝑒𝑝</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17" name="Ορθογώνιο 16">
                <a:extLst>
                  <a:ext uri="{FF2B5EF4-FFF2-40B4-BE49-F238E27FC236}">
                    <a16:creationId xmlns:a16="http://schemas.microsoft.com/office/drawing/2014/main" id="{C076F4BB-A1D8-6FF3-01A8-2AD44229EFBD}"/>
                  </a:ext>
                </a:extLst>
              </p:cNvPr>
              <p:cNvSpPr>
                <a:spLocks noRot="1" noChangeAspect="1" noMove="1" noResize="1" noEditPoints="1" noAdjustHandles="1" noChangeArrowheads="1" noChangeShapeType="1" noTextEdit="1"/>
              </p:cNvSpPr>
              <p:nvPr/>
            </p:nvSpPr>
            <p:spPr>
              <a:xfrm>
                <a:off x="8802624" y="4039318"/>
                <a:ext cx="768095" cy="138564"/>
              </a:xfrm>
              <a:prstGeom prst="rect">
                <a:avLst/>
              </a:prstGeom>
              <a:blipFill>
                <a:blip r:embed="rId12"/>
                <a:stretch>
                  <a:fillRect b="-12500"/>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Ορθογώνιο 17">
                <a:extLst>
                  <a:ext uri="{FF2B5EF4-FFF2-40B4-BE49-F238E27FC236}">
                    <a16:creationId xmlns:a16="http://schemas.microsoft.com/office/drawing/2014/main" id="{60B3145B-BC99-9DE1-3D6C-6805BD276EB3}"/>
                  </a:ext>
                </a:extLst>
              </p:cNvPr>
              <p:cNvSpPr/>
              <p:nvPr/>
            </p:nvSpPr>
            <p:spPr>
              <a:xfrm>
                <a:off x="10119368" y="4039318"/>
                <a:ext cx="768095" cy="138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𝑠𝑡𝑒𝑝</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18" name="Ορθογώνιο 17">
                <a:extLst>
                  <a:ext uri="{FF2B5EF4-FFF2-40B4-BE49-F238E27FC236}">
                    <a16:creationId xmlns:a16="http://schemas.microsoft.com/office/drawing/2014/main" id="{60B3145B-BC99-9DE1-3D6C-6805BD276EB3}"/>
                  </a:ext>
                </a:extLst>
              </p:cNvPr>
              <p:cNvSpPr>
                <a:spLocks noRot="1" noChangeAspect="1" noMove="1" noResize="1" noEditPoints="1" noAdjustHandles="1" noChangeArrowheads="1" noChangeShapeType="1" noTextEdit="1"/>
              </p:cNvSpPr>
              <p:nvPr/>
            </p:nvSpPr>
            <p:spPr>
              <a:xfrm>
                <a:off x="10119368" y="4039318"/>
                <a:ext cx="768095" cy="138564"/>
              </a:xfrm>
              <a:prstGeom prst="rect">
                <a:avLst/>
              </a:prstGeom>
              <a:blipFill>
                <a:blip r:embed="rId12"/>
                <a:stretch>
                  <a:fillRect b="-12500"/>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82322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P spid="12" grpId="0" animBg="1"/>
      <p:bldP spid="14" grpId="0" animBg="1"/>
      <p:bldP spid="15" grpId="0" animBg="1"/>
      <p:bldP spid="19" grpId="0"/>
      <p:bldP spid="20" grpId="0"/>
      <p:bldP spid="22" grpId="0" animBg="1"/>
      <p:bldP spid="24"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Εικόνα 14" descr="Εικόνα που περιέχει ουρανός, πολύχρωμος&#10;&#10;Περιγραφή που δημιουργήθηκε αυτόματα">
            <a:extLst>
              <a:ext uri="{FF2B5EF4-FFF2-40B4-BE49-F238E27FC236}">
                <a16:creationId xmlns:a16="http://schemas.microsoft.com/office/drawing/2014/main" id="{501B1D86-32A7-681D-20C2-770115ED53D2}"/>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51869"/>
          <a:stretch/>
        </p:blipFill>
        <p:spPr bwMode="auto">
          <a:xfrm>
            <a:off x="7322848" y="1552866"/>
            <a:ext cx="2280396" cy="2180029"/>
          </a:xfrm>
          <a:prstGeom prst="rect">
            <a:avLst/>
          </a:prstGeom>
          <a:noFill/>
          <a:ln>
            <a:noFill/>
          </a:ln>
        </p:spPr>
      </p:pic>
      <p:pic>
        <p:nvPicPr>
          <p:cNvPr id="13" name="Εικόνα 12">
            <a:extLst>
              <a:ext uri="{FF2B5EF4-FFF2-40B4-BE49-F238E27FC236}">
                <a16:creationId xmlns:a16="http://schemas.microsoft.com/office/drawing/2014/main" id="{26A231F1-EE4F-3E97-9830-E594DAEB4E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1162" y="3493663"/>
            <a:ext cx="5154048" cy="3354928"/>
          </a:xfrm>
          <a:prstGeom prst="rect">
            <a:avLst/>
          </a:prstGeom>
          <a:noFill/>
          <a:ln>
            <a:noFill/>
          </a:ln>
        </p:spPr>
      </p:pic>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ABD32E2-5120-9EEE-407D-F2B44BC126ED}"/>
              </a:ext>
            </a:extLst>
          </p:cNvPr>
          <p:cNvSpPr txBox="1"/>
          <p:nvPr/>
        </p:nvSpPr>
        <p:spPr>
          <a:xfrm>
            <a:off x="216922" y="927375"/>
            <a:ext cx="1846340"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Discretization</a:t>
            </a:r>
          </a:p>
        </p:txBody>
      </p:sp>
      <p:pic>
        <p:nvPicPr>
          <p:cNvPr id="8" name="Εικόνα 7" descr="Εικόνα που περιέχει προπέλα&#10;&#10;Περιγραφή που δημιουργήθηκε αυτόματα">
            <a:extLst>
              <a:ext uri="{FF2B5EF4-FFF2-40B4-BE49-F238E27FC236}">
                <a16:creationId xmlns:a16="http://schemas.microsoft.com/office/drawing/2014/main" id="{DF33EC5C-11B4-E25D-39E0-B0D24C015A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6173" y="1570288"/>
            <a:ext cx="4173847" cy="2534725"/>
          </a:xfrm>
          <a:prstGeom prst="rect">
            <a:avLst/>
          </a:prstGeom>
          <a:noFill/>
          <a:ln>
            <a:noFill/>
          </a:ln>
        </p:spPr>
      </p:pic>
      <mc:AlternateContent xmlns:mc="http://schemas.openxmlformats.org/markup-compatibility/2006">
        <mc:Choice xmlns:a14="http://schemas.microsoft.com/office/drawing/2010/main" Requires="a14">
          <p:graphicFrame>
            <p:nvGraphicFramePr>
              <p:cNvPr id="9" name="Πίνακας 8">
                <a:extLst>
                  <a:ext uri="{FF2B5EF4-FFF2-40B4-BE49-F238E27FC236}">
                    <a16:creationId xmlns:a16="http://schemas.microsoft.com/office/drawing/2014/main" id="{28A43BEC-CD7C-AA2D-73CC-83C4494AC5C9}"/>
                  </a:ext>
                </a:extLst>
              </p:cNvPr>
              <p:cNvGraphicFramePr>
                <a:graphicFrameLocks noGrp="1"/>
              </p:cNvGraphicFramePr>
              <p:nvPr>
                <p:extLst>
                  <p:ext uri="{D42A27DB-BD31-4B8C-83A1-F6EECF244321}">
                    <p14:modId xmlns:p14="http://schemas.microsoft.com/office/powerpoint/2010/main" val="3081672152"/>
                  </p:ext>
                </p:extLst>
              </p:nvPr>
            </p:nvGraphicFramePr>
            <p:xfrm>
              <a:off x="136162" y="4458592"/>
              <a:ext cx="4572908" cy="550610"/>
            </p:xfrm>
            <a:graphic>
              <a:graphicData uri="http://schemas.openxmlformats.org/drawingml/2006/table">
                <a:tbl>
                  <a:tblPr firstRow="1" firstCol="1" bandRow="1">
                    <a:tableStyleId>{2D5ABB26-0587-4C30-8999-92F81FD0307C}</a:tableStyleId>
                  </a:tblPr>
                  <a:tblGrid>
                    <a:gridCol w="1170117">
                      <a:extLst>
                        <a:ext uri="{9D8B030D-6E8A-4147-A177-3AD203B41FA5}">
                          <a16:colId xmlns:a16="http://schemas.microsoft.com/office/drawing/2014/main" val="4173992433"/>
                        </a:ext>
                      </a:extLst>
                    </a:gridCol>
                    <a:gridCol w="586688">
                      <a:extLst>
                        <a:ext uri="{9D8B030D-6E8A-4147-A177-3AD203B41FA5}">
                          <a16:colId xmlns:a16="http://schemas.microsoft.com/office/drawing/2014/main" val="3325526401"/>
                        </a:ext>
                      </a:extLst>
                    </a:gridCol>
                    <a:gridCol w="1936071">
                      <a:extLst>
                        <a:ext uri="{9D8B030D-6E8A-4147-A177-3AD203B41FA5}">
                          <a16:colId xmlns:a16="http://schemas.microsoft.com/office/drawing/2014/main" val="1901156128"/>
                        </a:ext>
                      </a:extLst>
                    </a:gridCol>
                    <a:gridCol w="880032">
                      <a:extLst>
                        <a:ext uri="{9D8B030D-6E8A-4147-A177-3AD203B41FA5}">
                          <a16:colId xmlns:a16="http://schemas.microsoft.com/office/drawing/2014/main" val="3650630148"/>
                        </a:ext>
                      </a:extLst>
                    </a:gridCol>
                  </a:tblGrid>
                  <a:tr h="0">
                    <a:tc>
                      <a:txBody>
                        <a:bodyPr/>
                        <a:lstStyle/>
                        <a:p>
                          <a:pPr marL="0" marR="0">
                            <a:lnSpc>
                              <a:spcPct val="106000"/>
                            </a:lnSpc>
                            <a:spcBef>
                              <a:spcPts val="0"/>
                            </a:spcBef>
                            <a:spcAft>
                              <a:spcPts val="0"/>
                            </a:spcAft>
                          </a:pPr>
                          <a:r>
                            <a:rPr lang="en-US" sz="1050" dirty="0">
                              <a:effectLst/>
                              <a:latin typeface="Times New Roman" panose="02020603050405020304" pitchFamily="18" charset="0"/>
                              <a:cs typeface="Times New Roman" panose="02020603050405020304" pitchFamily="18" charset="0"/>
                            </a:rPr>
                            <a:t>Num. of Nodes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1050">
                                    <a:effectLst/>
                                    <a:latin typeface="Cambria Math" panose="02040503050406030204" pitchFamily="18" charset="0"/>
                                  </a:rPr>
                                  <m:t>7.6 </m:t>
                                </m:r>
                                <m:sSup>
                                  <m:sSupPr>
                                    <m:ctrlPr>
                                      <a:rPr lang="en-US" sz="1050" i="1">
                                        <a:effectLst/>
                                        <a:latin typeface="Cambria Math" panose="02040503050406030204" pitchFamily="18" charset="0"/>
                                      </a:rPr>
                                    </m:ctrlPr>
                                  </m:sSupPr>
                                  <m:e>
                                    <m:r>
                                      <a:rPr lang="el-GR" sz="1050">
                                        <a:effectLst/>
                                        <a:latin typeface="Cambria Math" panose="02040503050406030204" pitchFamily="18" charset="0"/>
                                      </a:rPr>
                                      <m:t>10</m:t>
                                    </m:r>
                                  </m:e>
                                  <m:sup>
                                    <m:r>
                                      <a:rPr lang="el-GR" sz="1050">
                                        <a:effectLst/>
                                        <a:latin typeface="Cambria Math" panose="02040503050406030204" pitchFamily="18" charset="0"/>
                                      </a:rPr>
                                      <m:t>4</m:t>
                                    </m:r>
                                  </m:sup>
                                </m:sSup>
                              </m:oMath>
                            </m:oMathPara>
                          </a14:m>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6000"/>
                            </a:lnSpc>
                            <a:spcBef>
                              <a:spcPts val="0"/>
                            </a:spcBef>
                            <a:spcAft>
                              <a:spcPts val="0"/>
                            </a:spcAft>
                          </a:pPr>
                          <a:r>
                            <a:rPr lang="el-GR" sz="1050" dirty="0">
                              <a:effectLst/>
                              <a:latin typeface="Times New Roman" panose="02020603050405020304" pitchFamily="18" charset="0"/>
                              <a:cs typeface="Times New Roman" panose="02020603050405020304" pitchFamily="18" charset="0"/>
                            </a:rPr>
                            <a:t>Orthogonality</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r>
                            <a:rPr lang="el-GR" sz="1050" dirty="0">
                              <a:effectLst/>
                              <a:latin typeface="Times New Roman" panose="02020603050405020304" pitchFamily="18" charset="0"/>
                              <a:cs typeface="Times New Roman" panose="02020603050405020304" pitchFamily="18" charset="0"/>
                            </a:rPr>
                            <a:t>Min = 0.24</a:t>
                          </a:r>
                          <a:endParaRPr lang="en-US"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4267906"/>
                      </a:ext>
                    </a:extLst>
                  </a:tr>
                  <a:tr h="0">
                    <a:tc>
                      <a:txBody>
                        <a:bodyPr/>
                        <a:lstStyle/>
                        <a:p>
                          <a:pPr marL="0" marR="0">
                            <a:lnSpc>
                              <a:spcPct val="106000"/>
                            </a:lnSpc>
                            <a:spcBef>
                              <a:spcPts val="0"/>
                            </a:spcBef>
                            <a:spcAft>
                              <a:spcPts val="0"/>
                            </a:spcAft>
                          </a:pPr>
                          <a:r>
                            <a:rPr lang="en-US" sz="1050" dirty="0">
                              <a:effectLst/>
                              <a:latin typeface="Times New Roman" panose="02020603050405020304" pitchFamily="18" charset="0"/>
                              <a:cs typeface="Times New Roman" panose="02020603050405020304" pitchFamily="18" charset="0"/>
                            </a:rPr>
                            <a:t>Num. Of elements</a:t>
                          </a:r>
                          <a:r>
                            <a:rPr lang="el-GR" sz="105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1050">
                                    <a:effectLst/>
                                    <a:latin typeface="Cambria Math" panose="02040503050406030204" pitchFamily="18" charset="0"/>
                                  </a:rPr>
                                  <m:t>4.6 </m:t>
                                </m:r>
                                <m:sSup>
                                  <m:sSupPr>
                                    <m:ctrlPr>
                                      <a:rPr lang="en-US" sz="1050" i="1">
                                        <a:effectLst/>
                                        <a:latin typeface="Cambria Math" panose="02040503050406030204" pitchFamily="18" charset="0"/>
                                      </a:rPr>
                                    </m:ctrlPr>
                                  </m:sSupPr>
                                  <m:e>
                                    <m:r>
                                      <a:rPr lang="el-GR" sz="1050">
                                        <a:effectLst/>
                                        <a:latin typeface="Cambria Math" panose="02040503050406030204" pitchFamily="18" charset="0"/>
                                      </a:rPr>
                                      <m:t>10</m:t>
                                    </m:r>
                                  </m:e>
                                  <m:sup>
                                    <m:r>
                                      <a:rPr lang="el-GR" sz="1050">
                                        <a:effectLst/>
                                        <a:latin typeface="Cambria Math" panose="02040503050406030204" pitchFamily="18" charset="0"/>
                                      </a:rPr>
                                      <m:t>4</m:t>
                                    </m:r>
                                  </m:sup>
                                </m:sSup>
                              </m:oMath>
                            </m:oMathPara>
                          </a14:m>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6000"/>
                            </a:lnSpc>
                            <a:spcBef>
                              <a:spcPts val="0"/>
                            </a:spcBef>
                            <a:spcAft>
                              <a:spcPts val="0"/>
                            </a:spcAft>
                          </a:pPr>
                          <a:r>
                            <a:rPr lang="en-US" sz="1050" dirty="0">
                              <a:effectLst/>
                              <a:latin typeface="Times New Roman" panose="02020603050405020304" pitchFamily="18" charset="0"/>
                              <a:cs typeface="Times New Roman" panose="02020603050405020304" pitchFamily="18" charset="0"/>
                            </a:rPr>
                            <a:t>Aspect Ratio</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r>
                            <a:rPr lang="el-GR" sz="1050">
                              <a:effectLst/>
                              <a:latin typeface="Times New Roman" panose="02020603050405020304" pitchFamily="18" charset="0"/>
                              <a:cs typeface="Times New Roman" panose="02020603050405020304" pitchFamily="18" charset="0"/>
                            </a:rPr>
                            <a:t>Max = 6.4</a:t>
                          </a:r>
                          <a:endParaRPr lang="en-US"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5276449"/>
                      </a:ext>
                    </a:extLst>
                  </a:tr>
                  <a:tr h="0">
                    <a:tc>
                      <a:txBody>
                        <a:bodyPr/>
                        <a:lstStyle/>
                        <a:p>
                          <a:pPr marL="0" marR="0">
                            <a:lnSpc>
                              <a:spcPct val="106000"/>
                            </a:lnSpc>
                            <a:spcBef>
                              <a:spcPts val="0"/>
                            </a:spcBef>
                            <a:spcAft>
                              <a:spcPts val="0"/>
                            </a:spcAft>
                          </a:pPr>
                          <a:r>
                            <a:rPr lang="el-GR"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r>
                            <a:rPr lang="el-GR"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6000"/>
                            </a:lnSpc>
                            <a:spcBef>
                              <a:spcPts val="0"/>
                            </a:spcBef>
                            <a:spcAft>
                              <a:spcPts val="0"/>
                            </a:spcAft>
                          </a:pPr>
                          <a:r>
                            <a:rPr lang="el-GR" sz="1050" dirty="0">
                              <a:effectLst/>
                              <a:latin typeface="Times New Roman" panose="02020603050405020304" pitchFamily="18" charset="0"/>
                              <a:cs typeface="Times New Roman" panose="02020603050405020304" pitchFamily="18" charset="0"/>
                            </a:rPr>
                            <a:t>Skewness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r>
                            <a:rPr lang="el-GR" sz="1050" dirty="0">
                              <a:effectLst/>
                              <a:latin typeface="Times New Roman" panose="02020603050405020304" pitchFamily="18" charset="0"/>
                              <a:cs typeface="Times New Roman" panose="02020603050405020304" pitchFamily="18" charset="0"/>
                            </a:rPr>
                            <a:t>Max = 0.75</a:t>
                          </a:r>
                          <a:endParaRPr lang="en-US"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759841"/>
                      </a:ext>
                    </a:extLst>
                  </a:tr>
                </a:tbl>
              </a:graphicData>
            </a:graphic>
          </p:graphicFrame>
        </mc:Choice>
        <mc:Fallback>
          <p:graphicFrame>
            <p:nvGraphicFramePr>
              <p:cNvPr id="9" name="Πίνακας 8">
                <a:extLst>
                  <a:ext uri="{FF2B5EF4-FFF2-40B4-BE49-F238E27FC236}">
                    <a16:creationId xmlns:a16="http://schemas.microsoft.com/office/drawing/2014/main" id="{28A43BEC-CD7C-AA2D-73CC-83C4494AC5C9}"/>
                  </a:ext>
                </a:extLst>
              </p:cNvPr>
              <p:cNvGraphicFramePr>
                <a:graphicFrameLocks noGrp="1"/>
              </p:cNvGraphicFramePr>
              <p:nvPr>
                <p:extLst>
                  <p:ext uri="{D42A27DB-BD31-4B8C-83A1-F6EECF244321}">
                    <p14:modId xmlns:p14="http://schemas.microsoft.com/office/powerpoint/2010/main" val="3081672152"/>
                  </p:ext>
                </p:extLst>
              </p:nvPr>
            </p:nvGraphicFramePr>
            <p:xfrm>
              <a:off x="136162" y="4458592"/>
              <a:ext cx="4572908" cy="550610"/>
            </p:xfrm>
            <a:graphic>
              <a:graphicData uri="http://schemas.openxmlformats.org/drawingml/2006/table">
                <a:tbl>
                  <a:tblPr firstRow="1" firstCol="1" bandRow="1">
                    <a:tableStyleId>{2D5ABB26-0587-4C30-8999-92F81FD0307C}</a:tableStyleId>
                  </a:tblPr>
                  <a:tblGrid>
                    <a:gridCol w="1170117">
                      <a:extLst>
                        <a:ext uri="{9D8B030D-6E8A-4147-A177-3AD203B41FA5}">
                          <a16:colId xmlns:a16="http://schemas.microsoft.com/office/drawing/2014/main" val="4173992433"/>
                        </a:ext>
                      </a:extLst>
                    </a:gridCol>
                    <a:gridCol w="586688">
                      <a:extLst>
                        <a:ext uri="{9D8B030D-6E8A-4147-A177-3AD203B41FA5}">
                          <a16:colId xmlns:a16="http://schemas.microsoft.com/office/drawing/2014/main" val="3325526401"/>
                        </a:ext>
                      </a:extLst>
                    </a:gridCol>
                    <a:gridCol w="1936071">
                      <a:extLst>
                        <a:ext uri="{9D8B030D-6E8A-4147-A177-3AD203B41FA5}">
                          <a16:colId xmlns:a16="http://schemas.microsoft.com/office/drawing/2014/main" val="1901156128"/>
                        </a:ext>
                      </a:extLst>
                    </a:gridCol>
                    <a:gridCol w="880032">
                      <a:extLst>
                        <a:ext uri="{9D8B030D-6E8A-4147-A177-3AD203B41FA5}">
                          <a16:colId xmlns:a16="http://schemas.microsoft.com/office/drawing/2014/main" val="3650630148"/>
                        </a:ext>
                      </a:extLst>
                    </a:gridCol>
                  </a:tblGrid>
                  <a:tr h="169609">
                    <a:tc>
                      <a:txBody>
                        <a:bodyPr/>
                        <a:lstStyle/>
                        <a:p>
                          <a:pPr marL="0" marR="0">
                            <a:lnSpc>
                              <a:spcPct val="106000"/>
                            </a:lnSpc>
                            <a:spcBef>
                              <a:spcPts val="0"/>
                            </a:spcBef>
                            <a:spcAft>
                              <a:spcPts val="0"/>
                            </a:spcAft>
                          </a:pPr>
                          <a:r>
                            <a:rPr lang="en-US" sz="1050" dirty="0">
                              <a:effectLst/>
                              <a:latin typeface="Times New Roman" panose="02020603050405020304" pitchFamily="18" charset="0"/>
                              <a:cs typeface="Times New Roman" panose="02020603050405020304" pitchFamily="18" charset="0"/>
                            </a:rPr>
                            <a:t>Num. of Nodes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98969" t="-25000" r="-478351" b="-242857"/>
                          </a:stretch>
                        </a:blipFill>
                      </a:tcPr>
                    </a:tc>
                    <a:tc>
                      <a:txBody>
                        <a:bodyPr/>
                        <a:lstStyle/>
                        <a:p>
                          <a:pPr marL="0" marR="0">
                            <a:lnSpc>
                              <a:spcPct val="106000"/>
                            </a:lnSpc>
                            <a:spcBef>
                              <a:spcPts val="0"/>
                            </a:spcBef>
                            <a:spcAft>
                              <a:spcPts val="0"/>
                            </a:spcAft>
                          </a:pPr>
                          <a:r>
                            <a:rPr lang="el-GR" sz="1050" dirty="0">
                              <a:effectLst/>
                              <a:latin typeface="Times New Roman" panose="02020603050405020304" pitchFamily="18" charset="0"/>
                              <a:cs typeface="Times New Roman" panose="02020603050405020304" pitchFamily="18" charset="0"/>
                            </a:rPr>
                            <a:t>Orthogonality</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r>
                            <a:rPr lang="el-GR" sz="1050" dirty="0">
                              <a:effectLst/>
                              <a:latin typeface="Times New Roman" panose="02020603050405020304" pitchFamily="18" charset="0"/>
                              <a:cs typeface="Times New Roman" panose="02020603050405020304" pitchFamily="18" charset="0"/>
                            </a:rPr>
                            <a:t>Min = 0.24</a:t>
                          </a:r>
                          <a:endParaRPr lang="en-US"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4267906"/>
                      </a:ext>
                    </a:extLst>
                  </a:tr>
                  <a:tr h="169609">
                    <a:tc>
                      <a:txBody>
                        <a:bodyPr/>
                        <a:lstStyle/>
                        <a:p>
                          <a:pPr marL="0" marR="0">
                            <a:lnSpc>
                              <a:spcPct val="106000"/>
                            </a:lnSpc>
                            <a:spcBef>
                              <a:spcPts val="0"/>
                            </a:spcBef>
                            <a:spcAft>
                              <a:spcPts val="0"/>
                            </a:spcAft>
                          </a:pPr>
                          <a:r>
                            <a:rPr lang="en-US" sz="1050" dirty="0">
                              <a:effectLst/>
                              <a:latin typeface="Times New Roman" panose="02020603050405020304" pitchFamily="18" charset="0"/>
                              <a:cs typeface="Times New Roman" panose="02020603050405020304" pitchFamily="18" charset="0"/>
                            </a:rPr>
                            <a:t>Num. Of elements</a:t>
                          </a:r>
                          <a:r>
                            <a:rPr lang="el-GR" sz="105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98969" t="-125000" r="-478351" b="-142857"/>
                          </a:stretch>
                        </a:blipFill>
                      </a:tcPr>
                    </a:tc>
                    <a:tc>
                      <a:txBody>
                        <a:bodyPr/>
                        <a:lstStyle/>
                        <a:p>
                          <a:pPr marL="0" marR="0">
                            <a:lnSpc>
                              <a:spcPct val="106000"/>
                            </a:lnSpc>
                            <a:spcBef>
                              <a:spcPts val="0"/>
                            </a:spcBef>
                            <a:spcAft>
                              <a:spcPts val="0"/>
                            </a:spcAft>
                          </a:pPr>
                          <a:r>
                            <a:rPr lang="en-US" sz="1050" dirty="0">
                              <a:effectLst/>
                              <a:latin typeface="Times New Roman" panose="02020603050405020304" pitchFamily="18" charset="0"/>
                              <a:cs typeface="Times New Roman" panose="02020603050405020304" pitchFamily="18" charset="0"/>
                            </a:rPr>
                            <a:t>Aspect Ratio</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r>
                            <a:rPr lang="el-GR" sz="1050">
                              <a:effectLst/>
                              <a:latin typeface="Times New Roman" panose="02020603050405020304" pitchFamily="18" charset="0"/>
                              <a:cs typeface="Times New Roman" panose="02020603050405020304" pitchFamily="18" charset="0"/>
                            </a:rPr>
                            <a:t>Max = 6.4</a:t>
                          </a:r>
                          <a:endParaRPr lang="en-US" sz="105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5276449"/>
                      </a:ext>
                    </a:extLst>
                  </a:tr>
                  <a:tr h="211392">
                    <a:tc>
                      <a:txBody>
                        <a:bodyPr/>
                        <a:lstStyle/>
                        <a:p>
                          <a:pPr marL="0" marR="0">
                            <a:lnSpc>
                              <a:spcPct val="106000"/>
                            </a:lnSpc>
                            <a:spcBef>
                              <a:spcPts val="0"/>
                            </a:spcBef>
                            <a:spcAft>
                              <a:spcPts val="0"/>
                            </a:spcAft>
                          </a:pPr>
                          <a:r>
                            <a:rPr lang="el-GR" sz="1400" dirty="0">
                              <a:effectLst/>
                              <a:latin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r>
                            <a:rPr lang="el-GR"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6000"/>
                            </a:lnSpc>
                            <a:spcBef>
                              <a:spcPts val="0"/>
                            </a:spcBef>
                            <a:spcAft>
                              <a:spcPts val="0"/>
                            </a:spcAft>
                          </a:pPr>
                          <a:r>
                            <a:rPr lang="el-GR" sz="1050" dirty="0">
                              <a:effectLst/>
                              <a:latin typeface="Times New Roman" panose="02020603050405020304" pitchFamily="18" charset="0"/>
                              <a:cs typeface="Times New Roman" panose="02020603050405020304" pitchFamily="18" charset="0"/>
                            </a:rPr>
                            <a:t>Skewness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a:lnSpc>
                              <a:spcPct val="106000"/>
                            </a:lnSpc>
                            <a:spcBef>
                              <a:spcPts val="0"/>
                            </a:spcBef>
                            <a:spcAft>
                              <a:spcPts val="0"/>
                            </a:spcAft>
                          </a:pPr>
                          <a:r>
                            <a:rPr lang="el-GR" sz="1050" dirty="0">
                              <a:effectLst/>
                              <a:latin typeface="Times New Roman" panose="02020603050405020304" pitchFamily="18" charset="0"/>
                              <a:cs typeface="Times New Roman" panose="02020603050405020304" pitchFamily="18" charset="0"/>
                            </a:rPr>
                            <a:t>Max = 0.75</a:t>
                          </a:r>
                          <a:endParaRPr lang="en-US" sz="105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759841"/>
                      </a:ext>
                    </a:extLst>
                  </a:tr>
                </a:tbl>
              </a:graphicData>
            </a:graphic>
          </p:graphicFrame>
        </mc:Fallback>
      </mc:AlternateContent>
      <p:sp>
        <p:nvSpPr>
          <p:cNvPr id="10" name="TextBox 9">
            <a:extLst>
              <a:ext uri="{FF2B5EF4-FFF2-40B4-BE49-F238E27FC236}">
                <a16:creationId xmlns:a16="http://schemas.microsoft.com/office/drawing/2014/main" id="{8AA36BB0-805D-C4DC-70A0-B47BA71D6BD2}"/>
              </a:ext>
            </a:extLst>
          </p:cNvPr>
          <p:cNvSpPr txBox="1"/>
          <p:nvPr/>
        </p:nvSpPr>
        <p:spPr>
          <a:xfrm>
            <a:off x="5070276" y="927375"/>
            <a:ext cx="3616524"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Eigenvectors</a:t>
            </a:r>
            <a:r>
              <a:rPr lang="el-GR" b="1"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Campbell</a:t>
            </a:r>
            <a:r>
              <a:rPr lang="el-GR"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diagram</a:t>
            </a:r>
          </a:p>
        </p:txBody>
      </p:sp>
      <p:pic>
        <p:nvPicPr>
          <p:cNvPr id="12" name="Εικόνα 11" descr="Εικόνα που περιέχει ουρανός, πολύχρωμος&#10;&#10;Περιγραφή που δημιουργήθηκε αυτόματα">
            <a:extLst>
              <a:ext uri="{FF2B5EF4-FFF2-40B4-BE49-F238E27FC236}">
                <a16:creationId xmlns:a16="http://schemas.microsoft.com/office/drawing/2014/main" id="{7C5FF374-12D9-1A03-EA36-48626071C6F2}"/>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5288"/>
          <a:stretch/>
        </p:blipFill>
        <p:spPr bwMode="auto">
          <a:xfrm>
            <a:off x="4890359" y="1529917"/>
            <a:ext cx="2432489" cy="2018772"/>
          </a:xfrm>
          <a:prstGeom prst="rect">
            <a:avLst/>
          </a:prstGeom>
          <a:noFill/>
          <a:ln>
            <a:noFill/>
          </a:ln>
        </p:spPr>
      </p:pic>
      <p:cxnSp>
        <p:nvCxnSpPr>
          <p:cNvPr id="11" name="Ευθεία γραμμή σύνδεσης 10">
            <a:extLst>
              <a:ext uri="{FF2B5EF4-FFF2-40B4-BE49-F238E27FC236}">
                <a16:creationId xmlns:a16="http://schemas.microsoft.com/office/drawing/2014/main" id="{9478D86B-81B8-1905-3A90-D932F45500BA}"/>
              </a:ext>
            </a:extLst>
          </p:cNvPr>
          <p:cNvCxnSpPr>
            <a:cxnSpLocks/>
          </p:cNvCxnSpPr>
          <p:nvPr/>
        </p:nvCxnSpPr>
        <p:spPr>
          <a:xfrm>
            <a:off x="4890359" y="1079890"/>
            <a:ext cx="0" cy="5668151"/>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Εικόνα 16" descr="Εικόνα που περιέχει ουρανός, πολύχρωμος&#10;&#10;Περιγραφή που δημιουργήθηκε αυτόματα">
            <a:extLst>
              <a:ext uri="{FF2B5EF4-FFF2-40B4-BE49-F238E27FC236}">
                <a16:creationId xmlns:a16="http://schemas.microsoft.com/office/drawing/2014/main" id="{61705342-2FE8-3C14-7894-6603BDABB925}"/>
              </a:ext>
            </a:extLst>
          </p:cNvPr>
          <p:cNvPicPr>
            <a:picLocks noChangeAspect="1"/>
          </p:cNvPicPr>
          <p:nvPr/>
        </p:nvPicPr>
        <p:blipFill rotWithShape="1">
          <a:blip r:embed="rId3">
            <a:extLst>
              <a:ext uri="{28A0092B-C50C-407E-A947-70E740481C1C}">
                <a14:useLocalDpi xmlns:a14="http://schemas.microsoft.com/office/drawing/2010/main" val="0"/>
              </a:ext>
            </a:extLst>
          </a:blip>
          <a:srcRect t="46136" r="50000"/>
          <a:stretch/>
        </p:blipFill>
        <p:spPr bwMode="auto">
          <a:xfrm>
            <a:off x="9755336" y="1192192"/>
            <a:ext cx="2437641" cy="2437125"/>
          </a:xfrm>
          <a:prstGeom prst="rect">
            <a:avLst/>
          </a:prstGeom>
          <a:noFill/>
          <a:ln>
            <a:noFill/>
          </a:ln>
        </p:spPr>
      </p:pic>
      <p:pic>
        <p:nvPicPr>
          <p:cNvPr id="18" name="Εικόνα 17" descr="Εικόνα που περιέχει ουρανός, πολύχρωμος&#10;&#10;Περιγραφή που δημιουργήθηκε αυτόματα">
            <a:extLst>
              <a:ext uri="{FF2B5EF4-FFF2-40B4-BE49-F238E27FC236}">
                <a16:creationId xmlns:a16="http://schemas.microsoft.com/office/drawing/2014/main" id="{5232E8D3-DA6B-08D8-DDAB-1AF0A9291F4A}"/>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t="47881"/>
          <a:stretch/>
        </p:blipFill>
        <p:spPr bwMode="auto">
          <a:xfrm>
            <a:off x="9906000" y="3814047"/>
            <a:ext cx="2286000" cy="2211475"/>
          </a:xfrm>
          <a:prstGeom prst="rect">
            <a:avLst/>
          </a:prstGeom>
          <a:noFill/>
          <a:ln>
            <a:noFill/>
          </a:ln>
        </p:spPr>
      </p:pic>
      <p:sp>
        <p:nvSpPr>
          <p:cNvPr id="2" name="TextBox 1">
            <a:extLst>
              <a:ext uri="{FF2B5EF4-FFF2-40B4-BE49-F238E27FC236}">
                <a16:creationId xmlns:a16="http://schemas.microsoft.com/office/drawing/2014/main" id="{F1CFA423-455D-D360-66C4-ED9403B7E81C}"/>
              </a:ext>
            </a:extLst>
          </p:cNvPr>
          <p:cNvSpPr txBox="1"/>
          <p:nvPr/>
        </p:nvSpPr>
        <p:spPr>
          <a:xfrm>
            <a:off x="549302" y="79027"/>
            <a:ext cx="1204976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AEROELASTIC ANALYSIS </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DEFORMABLE PROPELLER</a:t>
            </a:r>
          </a:p>
        </p:txBody>
      </p:sp>
      <p:sp>
        <p:nvSpPr>
          <p:cNvPr id="4" name="Ορθογώνιο 3">
            <a:extLst>
              <a:ext uri="{FF2B5EF4-FFF2-40B4-BE49-F238E27FC236}">
                <a16:creationId xmlns:a16="http://schemas.microsoft.com/office/drawing/2014/main" id="{AD0D651E-B27F-E609-6474-6F451B5D4EA0}"/>
              </a:ext>
            </a:extLst>
          </p:cNvPr>
          <p:cNvSpPr/>
          <p:nvPr/>
        </p:nvSpPr>
        <p:spPr>
          <a:xfrm>
            <a:off x="7132321" y="3616632"/>
            <a:ext cx="497839" cy="1162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latin typeface="Times New Roman" panose="02020603050405020304" pitchFamily="18" charset="0"/>
                <a:cs typeface="Times New Roman" panose="02020603050405020304" pitchFamily="18" charset="0"/>
              </a:rPr>
              <a:t>Diagram </a:t>
            </a:r>
          </a:p>
        </p:txBody>
      </p:sp>
      <mc:AlternateContent xmlns:mc="http://schemas.openxmlformats.org/markup-compatibility/2006">
        <mc:Choice xmlns:a14="http://schemas.microsoft.com/office/drawing/2010/main" Requires="a14">
          <p:sp>
            <p:nvSpPr>
              <p:cNvPr id="5" name="Ορθογώνιο 4">
                <a:extLst>
                  <a:ext uri="{FF2B5EF4-FFF2-40B4-BE49-F238E27FC236}">
                    <a16:creationId xmlns:a16="http://schemas.microsoft.com/office/drawing/2014/main" id="{BDACE42D-9B38-F3D7-1833-FFFD1D4DD1D2}"/>
                  </a:ext>
                </a:extLst>
              </p:cNvPr>
              <p:cNvSpPr/>
              <p:nvPr/>
            </p:nvSpPr>
            <p:spPr>
              <a:xfrm rot="16200000">
                <a:off x="4289435" y="5148970"/>
                <a:ext cx="1561682" cy="1809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latin typeface="Times New Roman" panose="02020603050405020304" pitchFamily="18" charset="0"/>
                    <a:cs typeface="Times New Roman" panose="02020603050405020304" pitchFamily="18" charset="0"/>
                  </a:rPr>
                  <a:t>Normalized frequency </a:t>
                </a:r>
                <a14:m>
                  <m:oMath xmlns:m="http://schemas.openxmlformats.org/officeDocument/2006/math">
                    <m:d>
                      <m:dPr>
                        <m:ctrlPr>
                          <a:rPr lang="en-US" sz="700" b="0" i="1" smtClean="0">
                            <a:solidFill>
                              <a:schemeClr val="tx1"/>
                            </a:solidFill>
                            <a:latin typeface="Cambria Math" panose="02040503050406030204" pitchFamily="18" charset="0"/>
                            <a:cs typeface="Times New Roman" panose="02020603050405020304" pitchFamily="18" charset="0"/>
                          </a:rPr>
                        </m:ctrlPr>
                      </m:dPr>
                      <m:e>
                        <m:f>
                          <m:fPr>
                            <m:ctrlPr>
                              <a:rPr lang="en-US" sz="700" b="0" i="1" smtClean="0">
                                <a:solidFill>
                                  <a:schemeClr val="tx1"/>
                                </a:solidFill>
                                <a:latin typeface="Cambria Math" panose="02040503050406030204" pitchFamily="18" charset="0"/>
                                <a:cs typeface="Times New Roman" panose="02020603050405020304" pitchFamily="18" charset="0"/>
                              </a:rPr>
                            </m:ctrlPr>
                          </m:fPr>
                          <m:num>
                            <m:r>
                              <a:rPr lang="en-US" sz="700" b="0" i="1" smtClean="0">
                                <a:solidFill>
                                  <a:schemeClr val="tx1"/>
                                </a:solidFill>
                                <a:latin typeface="Cambria Math" panose="02040503050406030204" pitchFamily="18" charset="0"/>
                                <a:cs typeface="Times New Roman" panose="02020603050405020304" pitchFamily="18" charset="0"/>
                              </a:rPr>
                              <m:t>𝑓</m:t>
                            </m:r>
                          </m:num>
                          <m:den>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𝑓</m:t>
                                </m:r>
                              </m:e>
                              <m:sub>
                                <m:r>
                                  <a:rPr lang="en-US" sz="700" b="0" i="1" smtClean="0">
                                    <a:solidFill>
                                      <a:schemeClr val="tx1"/>
                                    </a:solidFill>
                                    <a:latin typeface="Cambria Math" panose="02040503050406030204" pitchFamily="18" charset="0"/>
                                    <a:cs typeface="Times New Roman" panose="02020603050405020304" pitchFamily="18" charset="0"/>
                                  </a:rPr>
                                  <m:t>𝑜</m:t>
                                </m:r>
                              </m:sub>
                            </m:sSub>
                          </m:den>
                        </m:f>
                      </m:e>
                    </m:d>
                  </m:oMath>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5" name="Ορθογώνιο 4">
                <a:extLst>
                  <a:ext uri="{FF2B5EF4-FFF2-40B4-BE49-F238E27FC236}">
                    <a16:creationId xmlns:a16="http://schemas.microsoft.com/office/drawing/2014/main" id="{BDACE42D-9B38-F3D7-1833-FFFD1D4DD1D2}"/>
                  </a:ext>
                </a:extLst>
              </p:cNvPr>
              <p:cNvSpPr>
                <a:spLocks noRot="1" noChangeAspect="1" noMove="1" noResize="1" noEditPoints="1" noAdjustHandles="1" noChangeArrowheads="1" noChangeShapeType="1" noTextEdit="1"/>
              </p:cNvSpPr>
              <p:nvPr/>
            </p:nvSpPr>
            <p:spPr>
              <a:xfrm rot="16200000">
                <a:off x="4289435" y="5148970"/>
                <a:ext cx="1561682" cy="180926"/>
              </a:xfrm>
              <a:prstGeom prst="rect">
                <a:avLst/>
              </a:prstGeom>
              <a:blipFill>
                <a:blip r:embed="rId7"/>
                <a:stretch>
                  <a:fillRect r="-9375"/>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11992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a:extLst>
              <a:ext uri="{FF2B5EF4-FFF2-40B4-BE49-F238E27FC236}">
                <a16:creationId xmlns:a16="http://schemas.microsoft.com/office/drawing/2014/main" id="{A16B7A22-3AC2-356B-1531-E61B3134E70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13146" y="1798641"/>
            <a:ext cx="3347085" cy="2204085"/>
          </a:xfrm>
          <a:prstGeom prst="rect">
            <a:avLst/>
          </a:prstGeom>
          <a:noFill/>
          <a:ln>
            <a:noFill/>
          </a:ln>
        </p:spPr>
      </p:pic>
      <p:pic>
        <p:nvPicPr>
          <p:cNvPr id="17" name="Εικόνα 16">
            <a:extLst>
              <a:ext uri="{FF2B5EF4-FFF2-40B4-BE49-F238E27FC236}">
                <a16:creationId xmlns:a16="http://schemas.microsoft.com/office/drawing/2014/main" id="{5192DD96-EBF4-4D38-4C38-3649D07D5C0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40178" y="3957316"/>
            <a:ext cx="6851822" cy="2334695"/>
          </a:xfrm>
          <a:prstGeom prst="rect">
            <a:avLst/>
          </a:prstGeom>
          <a:noFill/>
          <a:ln>
            <a:noFill/>
          </a:ln>
        </p:spPr>
      </p:pic>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E148A4-6B6E-22F2-90DC-5D096FFC2702}"/>
              </a:ext>
            </a:extLst>
          </p:cNvPr>
          <p:cNvSpPr txBox="1"/>
          <p:nvPr/>
        </p:nvSpPr>
        <p:spPr>
          <a:xfrm>
            <a:off x="205199" y="914932"/>
            <a:ext cx="3904686"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Aerodynamic load response</a:t>
            </a:r>
          </a:p>
        </p:txBody>
      </p:sp>
      <p:pic>
        <p:nvPicPr>
          <p:cNvPr id="2" name="Εικόνα 1">
            <a:extLst>
              <a:ext uri="{FF2B5EF4-FFF2-40B4-BE49-F238E27FC236}">
                <a16:creationId xmlns:a16="http://schemas.microsoft.com/office/drawing/2014/main" id="{54F8196C-513D-C2C9-16AF-AAF504990992}"/>
              </a:ext>
            </a:extLst>
          </p:cNvPr>
          <p:cNvPicPr>
            <a:picLocks noChangeAspect="1"/>
          </p:cNvPicPr>
          <p:nvPr/>
        </p:nvPicPr>
        <p:blipFill>
          <a:blip r:embed="rId7">
            <a:extLst>
              <a:ext uri="{28A0092B-C50C-407E-A947-70E740481C1C}">
                <a14:useLocalDpi xmlns:a14="http://schemas.microsoft.com/office/drawing/2010/main" val="0"/>
              </a:ext>
            </a:extLst>
          </a:blip>
          <a:srcRect l="3123"/>
          <a:stretch>
            <a:fillRect/>
          </a:stretch>
        </p:blipFill>
        <p:spPr bwMode="auto">
          <a:xfrm>
            <a:off x="0" y="3139931"/>
            <a:ext cx="5038413" cy="3446113"/>
          </a:xfrm>
          <a:prstGeom prst="rect">
            <a:avLst/>
          </a:prstGeom>
          <a:noFill/>
          <a:ln>
            <a:noFill/>
          </a:ln>
        </p:spPr>
      </p:pic>
      <p:cxnSp>
        <p:nvCxnSpPr>
          <p:cNvPr id="10" name="Ευθεία γραμμή σύνδεσης 9">
            <a:extLst>
              <a:ext uri="{FF2B5EF4-FFF2-40B4-BE49-F238E27FC236}">
                <a16:creationId xmlns:a16="http://schemas.microsoft.com/office/drawing/2014/main" id="{9AA61EA3-9347-4617-866B-C8E7D4C25938}"/>
              </a:ext>
            </a:extLst>
          </p:cNvPr>
          <p:cNvCxnSpPr>
            <a:cxnSpLocks/>
          </p:cNvCxnSpPr>
          <p:nvPr/>
        </p:nvCxnSpPr>
        <p:spPr>
          <a:xfrm>
            <a:off x="5313146" y="1158548"/>
            <a:ext cx="0" cy="5232987"/>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E534DD-5643-572C-DEE4-2D8AB588CECF}"/>
              </a:ext>
            </a:extLst>
          </p:cNvPr>
          <p:cNvSpPr txBox="1"/>
          <p:nvPr/>
        </p:nvSpPr>
        <p:spPr>
          <a:xfrm>
            <a:off x="5721096" y="914932"/>
            <a:ext cx="2631786"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Structure’s response</a:t>
            </a:r>
          </a:p>
        </p:txBody>
      </p:sp>
      <p:sp>
        <p:nvSpPr>
          <p:cNvPr id="14" name="TextBox 13">
            <a:extLst>
              <a:ext uri="{FF2B5EF4-FFF2-40B4-BE49-F238E27FC236}">
                <a16:creationId xmlns:a16="http://schemas.microsoft.com/office/drawing/2014/main" id="{1CEF9B64-27D8-A790-2178-664BDD785F9A}"/>
              </a:ext>
            </a:extLst>
          </p:cNvPr>
          <p:cNvSpPr txBox="1"/>
          <p:nvPr/>
        </p:nvSpPr>
        <p:spPr>
          <a:xfrm>
            <a:off x="205200" y="1591979"/>
            <a:ext cx="2429846" cy="276999"/>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Full field convergence</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D016CDF-AB08-933D-2AD4-75A854F1A439}"/>
                  </a:ext>
                </a:extLst>
              </p:cNvPr>
              <p:cNvSpPr txBox="1"/>
              <p:nvPr/>
            </p:nvSpPr>
            <p:spPr>
              <a:xfrm>
                <a:off x="205199" y="1915917"/>
                <a:ext cx="4956734" cy="424090"/>
              </a:xfrm>
              <a:prstGeom prst="rect">
                <a:avLst/>
              </a:prstGeom>
              <a:noFill/>
              <a:ln w="19050">
                <a:solidFill>
                  <a:schemeClr val="bg1"/>
                </a:solidFill>
              </a:ln>
            </p:spPr>
            <p:txBody>
              <a:bodyPr wrap="square" rtlCol="0">
                <a:spAutoFit/>
              </a:bodyPr>
              <a:lstStyle/>
              <a:p>
                <a:pPr marL="171450" indent="-171450">
                  <a:buFont typeface="Arial" panose="020B0604020202020204" pitchFamily="34" charset="0"/>
                  <a:buChar char="•"/>
                </a:pPr>
                <a14:m>
                  <m:oMath xmlns:m="http://schemas.openxmlformats.org/officeDocument/2006/math">
                    <m:r>
                      <m:rPr>
                        <m:sty m:val="p"/>
                      </m:rPr>
                      <a:rPr lang="el-GR" sz="1200" b="0" i="0" smtClean="0">
                        <a:latin typeface="Cambria Math" panose="02040503050406030204" pitchFamily="18" charset="0"/>
                      </a:rPr>
                      <m:t>Δ</m:t>
                    </m:r>
                    <m:r>
                      <m:rPr>
                        <m:sty m:val="p"/>
                      </m:rPr>
                      <a:rPr lang="en-US" sz="1200" b="0" i="0" smtClean="0">
                        <a:latin typeface="Cambria Math" panose="02040503050406030204" pitchFamily="18" charset="0"/>
                      </a:rPr>
                      <m:t>t</m:t>
                    </m:r>
                    <m:r>
                      <a:rPr lang="en-US" sz="1200" b="0" i="1" smtClean="0">
                        <a:latin typeface="Cambria Math" panose="02040503050406030204" pitchFamily="18" charset="0"/>
                        <a:ea typeface="Cambria Math" panose="02040503050406030204" pitchFamily="18" charset="0"/>
                      </a:rPr>
                      <m:t>→20 </m:t>
                    </m:r>
                    <m:d>
                      <m:dPr>
                        <m:begChr m:val="["/>
                        <m:endChr m:val="]"/>
                        <m:ctrlPr>
                          <a:rPr lang="en-US" sz="1200" b="0" i="1" smtClean="0">
                            <a:latin typeface="Cambria Math" panose="02040503050406030204" pitchFamily="18" charset="0"/>
                            <a:ea typeface="Cambria Math" panose="02040503050406030204" pitchFamily="18" charset="0"/>
                          </a:rPr>
                        </m:ctrlPr>
                      </m:dPr>
                      <m:e>
                        <m:f>
                          <m:fPr>
                            <m:ctrlPr>
                              <a:rPr lang="en-US" sz="1200" b="0" i="1" smtClean="0">
                                <a:latin typeface="Cambria Math" panose="02040503050406030204" pitchFamily="18" charset="0"/>
                                <a:ea typeface="Cambria Math" panose="02040503050406030204" pitchFamily="18" charset="0"/>
                              </a:rPr>
                            </m:ctrlPr>
                          </m:fPr>
                          <m:num>
                            <m:r>
                              <m:rPr>
                                <m:nor/>
                              </m:rPr>
                              <a:rPr lang="el-GR" sz="1200">
                                <a:latin typeface="Times New Roman" panose="02020603050405020304" pitchFamily="18" charset="0"/>
                                <a:cs typeface="Times New Roman" panose="02020603050405020304" pitchFamily="18" charset="0"/>
                              </a:rPr>
                              <m:t>βήματα</m:t>
                            </m:r>
                          </m:num>
                          <m:den>
                            <m:r>
                              <m:rPr>
                                <m:nor/>
                              </m:rPr>
                              <a:rPr lang="el-GR" sz="1200">
                                <a:latin typeface="Times New Roman" panose="02020603050405020304" pitchFamily="18" charset="0"/>
                                <a:cs typeface="Times New Roman" panose="02020603050405020304" pitchFamily="18" charset="0"/>
                              </a:rPr>
                              <m:t>περιστροφή</m:t>
                            </m:r>
                          </m:den>
                        </m:f>
                      </m:e>
                    </m:d>
                    <m:r>
                      <a:rPr lang="en-US" sz="1200" b="0" i="1" smtClean="0">
                        <a:latin typeface="Cambria Math" panose="02040503050406030204" pitchFamily="18" charset="0"/>
                        <a:ea typeface="Cambria Math" panose="02040503050406030204" pitchFamily="18" charset="0"/>
                      </a:rPr>
                      <m:t>=18°</m:t>
                    </m:r>
                    <m:r>
                      <a:rPr lang="el-GR"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8 </m:t>
                    </m:r>
                  </m:oMath>
                </a14:m>
                <a:r>
                  <a:rPr lang="en-US" sz="1200" dirty="0">
                    <a:latin typeface="Times New Roman" panose="02020603050405020304" pitchFamily="18" charset="0"/>
                    <a:cs typeface="Times New Roman" panose="02020603050405020304" pitchFamily="18" charset="0"/>
                  </a:rPr>
                  <a:t>rotations for steady state</a:t>
                </a:r>
                <a:endParaRPr lang="en-US" dirty="0">
                  <a:latin typeface="Times New Roman" panose="02020603050405020304" pitchFamily="18" charset="0"/>
                  <a:cs typeface="Times New Roman" panose="02020603050405020304" pitchFamily="18" charset="0"/>
                </a:endParaRPr>
              </a:p>
            </p:txBody>
          </p:sp>
        </mc:Choice>
        <mc:Fallback>
          <p:sp>
            <p:nvSpPr>
              <p:cNvPr id="16" name="TextBox 15">
                <a:extLst>
                  <a:ext uri="{FF2B5EF4-FFF2-40B4-BE49-F238E27FC236}">
                    <a16:creationId xmlns:a16="http://schemas.microsoft.com/office/drawing/2014/main" id="{5D016CDF-AB08-933D-2AD4-75A854F1A439}"/>
                  </a:ext>
                </a:extLst>
              </p:cNvPr>
              <p:cNvSpPr txBox="1">
                <a:spLocks noRot="1" noChangeAspect="1" noMove="1" noResize="1" noEditPoints="1" noAdjustHandles="1" noChangeArrowheads="1" noChangeShapeType="1" noTextEdit="1"/>
              </p:cNvSpPr>
              <p:nvPr/>
            </p:nvSpPr>
            <p:spPr>
              <a:xfrm>
                <a:off x="205199" y="1915917"/>
                <a:ext cx="4956734" cy="424090"/>
              </a:xfrm>
              <a:prstGeom prst="rect">
                <a:avLst/>
              </a:prstGeom>
              <a:blipFill>
                <a:blip r:embed="rId8"/>
                <a:stretch>
                  <a:fillRect b="-2740"/>
                </a:stretch>
              </a:blipFill>
              <a:ln w="19050">
                <a:solidFill>
                  <a:schemeClr val="bg1"/>
                </a:solidFill>
              </a:ln>
            </p:spPr>
            <p:txBody>
              <a:bodyPr/>
              <a:lstStyle/>
              <a:p>
                <a:r>
                  <a:rPr lang="en-US">
                    <a:noFill/>
                  </a:rPr>
                  <a:t> </a:t>
                </a:r>
              </a:p>
            </p:txBody>
          </p:sp>
        </mc:Fallback>
      </mc:AlternateContent>
      <p:pic>
        <p:nvPicPr>
          <p:cNvPr id="19" name="Total Deformation">
            <a:hlinkClick r:id="" action="ppaction://media"/>
            <a:extLst>
              <a:ext uri="{FF2B5EF4-FFF2-40B4-BE49-F238E27FC236}">
                <a16:creationId xmlns:a16="http://schemas.microsoft.com/office/drawing/2014/main" id="{FD678E1D-E81C-8215-4258-74627CFA968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r="68034"/>
          <a:stretch/>
        </p:blipFill>
        <p:spPr>
          <a:xfrm>
            <a:off x="9039056" y="1378519"/>
            <a:ext cx="2781892" cy="2334695"/>
          </a:xfrm>
          <a:prstGeom prst="rect">
            <a:avLst/>
          </a:prstGeom>
        </p:spPr>
      </p:pic>
      <p:sp>
        <p:nvSpPr>
          <p:cNvPr id="3" name="TextBox 2">
            <a:extLst>
              <a:ext uri="{FF2B5EF4-FFF2-40B4-BE49-F238E27FC236}">
                <a16:creationId xmlns:a16="http://schemas.microsoft.com/office/drawing/2014/main" id="{90601319-3D41-BF7C-7D8D-A51B3BFB7EFC}"/>
              </a:ext>
            </a:extLst>
          </p:cNvPr>
          <p:cNvSpPr txBox="1"/>
          <p:nvPr/>
        </p:nvSpPr>
        <p:spPr>
          <a:xfrm>
            <a:off x="549302" y="79027"/>
            <a:ext cx="1204976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AEROELASTIC ANALYSIS </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DEFORMABLE PROPELLER</a:t>
            </a:r>
          </a:p>
        </p:txBody>
      </p:sp>
      <p:sp>
        <p:nvSpPr>
          <p:cNvPr id="5" name="Ορθογώνιο 4">
            <a:extLst>
              <a:ext uri="{FF2B5EF4-FFF2-40B4-BE49-F238E27FC236}">
                <a16:creationId xmlns:a16="http://schemas.microsoft.com/office/drawing/2014/main" id="{2C5542B0-FAFB-D4F2-EC9C-D31E37DFE09F}"/>
              </a:ext>
            </a:extLst>
          </p:cNvPr>
          <p:cNvSpPr/>
          <p:nvPr/>
        </p:nvSpPr>
        <p:spPr>
          <a:xfrm>
            <a:off x="6269236" y="1868978"/>
            <a:ext cx="1813731" cy="1517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tx1"/>
                </a:solidFill>
                <a:latin typeface="Times New Roman" panose="02020603050405020304" pitchFamily="18" charset="0"/>
                <a:cs typeface="Times New Roman" panose="02020603050405020304" pitchFamily="18" charset="0"/>
              </a:rPr>
              <a:t>Maximum displacement in 3 directions</a:t>
            </a:r>
          </a:p>
        </p:txBody>
      </p:sp>
      <mc:AlternateContent xmlns:mc="http://schemas.openxmlformats.org/markup-compatibility/2006">
        <mc:Choice xmlns:a14="http://schemas.microsoft.com/office/drawing/2010/main" Requires="a14">
          <p:sp>
            <p:nvSpPr>
              <p:cNvPr id="8" name="Ορθογώνιο 7">
                <a:extLst>
                  <a:ext uri="{FF2B5EF4-FFF2-40B4-BE49-F238E27FC236}">
                    <a16:creationId xmlns:a16="http://schemas.microsoft.com/office/drawing/2014/main" id="{3DBD2A7F-F50D-4BA6-879D-0AC72B9CA3B2}"/>
                  </a:ext>
                </a:extLst>
              </p:cNvPr>
              <p:cNvSpPr/>
              <p:nvPr/>
            </p:nvSpPr>
            <p:spPr>
              <a:xfrm>
                <a:off x="6269236" y="4103531"/>
                <a:ext cx="1813731" cy="1517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𝑈</m:t>
                        </m:r>
                      </m:e>
                      <m:sub>
                        <m:r>
                          <a:rPr lang="en-US" sz="700" b="0" i="1" smtClean="0">
                            <a:solidFill>
                              <a:schemeClr val="tx1"/>
                            </a:solidFill>
                            <a:latin typeface="Cambria Math" panose="02040503050406030204" pitchFamily="18" charset="0"/>
                            <a:cs typeface="Times New Roman" panose="02020603050405020304" pitchFamily="18" charset="0"/>
                          </a:rPr>
                          <m:t>𝑦</m:t>
                        </m:r>
                      </m:sub>
                    </m:sSub>
                    <m:r>
                      <a:rPr lang="en-US" sz="700" b="0" i="1" smtClean="0">
                        <a:solidFill>
                          <a:schemeClr val="tx1"/>
                        </a:solidFill>
                        <a:latin typeface="Cambria Math" panose="02040503050406030204" pitchFamily="18" charset="0"/>
                        <a:cs typeface="Times New Roman" panose="02020603050405020304" pitchFamily="18" charset="0"/>
                      </a:rPr>
                      <m:t> </m:t>
                    </m:r>
                  </m:oMath>
                </a14:m>
                <a:r>
                  <a:rPr lang="en-US" sz="700" dirty="0">
                    <a:solidFill>
                      <a:schemeClr val="tx1"/>
                    </a:solidFill>
                    <a:latin typeface="Times New Roman" panose="02020603050405020304" pitchFamily="18" charset="0"/>
                    <a:cs typeface="Times New Roman" panose="02020603050405020304" pitchFamily="18" charset="0"/>
                  </a:rPr>
                  <a:t> Displacement for LE and r = 0.75 R</a:t>
                </a:r>
              </a:p>
            </p:txBody>
          </p:sp>
        </mc:Choice>
        <mc:Fallback>
          <p:sp>
            <p:nvSpPr>
              <p:cNvPr id="8" name="Ορθογώνιο 7">
                <a:extLst>
                  <a:ext uri="{FF2B5EF4-FFF2-40B4-BE49-F238E27FC236}">
                    <a16:creationId xmlns:a16="http://schemas.microsoft.com/office/drawing/2014/main" id="{3DBD2A7F-F50D-4BA6-879D-0AC72B9CA3B2}"/>
                  </a:ext>
                </a:extLst>
              </p:cNvPr>
              <p:cNvSpPr>
                <a:spLocks noRot="1" noChangeAspect="1" noMove="1" noResize="1" noEditPoints="1" noAdjustHandles="1" noChangeArrowheads="1" noChangeShapeType="1" noTextEdit="1"/>
              </p:cNvSpPr>
              <p:nvPr/>
            </p:nvSpPr>
            <p:spPr>
              <a:xfrm>
                <a:off x="6269236" y="4103531"/>
                <a:ext cx="1813731" cy="151756"/>
              </a:xfrm>
              <a:prstGeom prst="rect">
                <a:avLst/>
              </a:prstGeom>
              <a:blipFill>
                <a:blip r:embed="rId10"/>
                <a:stretch>
                  <a:fillRect t="-7407" b="-14815"/>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Ορθογώνιο 8">
                <a:extLst>
                  <a:ext uri="{FF2B5EF4-FFF2-40B4-BE49-F238E27FC236}">
                    <a16:creationId xmlns:a16="http://schemas.microsoft.com/office/drawing/2014/main" id="{16D373CA-FF7F-A6DC-3B79-CACAE35B7187}"/>
                  </a:ext>
                </a:extLst>
              </p:cNvPr>
              <p:cNvSpPr/>
              <p:nvPr/>
            </p:nvSpPr>
            <p:spPr>
              <a:xfrm>
                <a:off x="9673134" y="4103531"/>
                <a:ext cx="1813731" cy="1517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𝑈</m:t>
                        </m:r>
                      </m:e>
                      <m:sub>
                        <m:r>
                          <a:rPr lang="en-US" sz="700" b="0" i="1" smtClean="0">
                            <a:solidFill>
                              <a:schemeClr val="tx1"/>
                            </a:solidFill>
                            <a:latin typeface="Cambria Math" panose="02040503050406030204" pitchFamily="18" charset="0"/>
                            <a:cs typeface="Times New Roman" panose="02020603050405020304" pitchFamily="18" charset="0"/>
                          </a:rPr>
                          <m:t>𝑥</m:t>
                        </m:r>
                      </m:sub>
                    </m:sSub>
                    <m:r>
                      <a:rPr lang="en-US" sz="700" b="0" i="1" smtClean="0">
                        <a:solidFill>
                          <a:schemeClr val="tx1"/>
                        </a:solidFill>
                        <a:latin typeface="Cambria Math" panose="02040503050406030204" pitchFamily="18" charset="0"/>
                        <a:cs typeface="Times New Roman" panose="02020603050405020304" pitchFamily="18" charset="0"/>
                      </a:rPr>
                      <m:t> </m:t>
                    </m:r>
                  </m:oMath>
                </a14:m>
                <a:r>
                  <a:rPr lang="en-US" sz="700" dirty="0">
                    <a:solidFill>
                      <a:schemeClr val="tx1"/>
                    </a:solidFill>
                    <a:latin typeface="Times New Roman" panose="02020603050405020304" pitchFamily="18" charset="0"/>
                    <a:cs typeface="Times New Roman" panose="02020603050405020304" pitchFamily="18" charset="0"/>
                  </a:rPr>
                  <a:t> Displacement for LE and r = 0.75 R</a:t>
                </a:r>
              </a:p>
            </p:txBody>
          </p:sp>
        </mc:Choice>
        <mc:Fallback>
          <p:sp>
            <p:nvSpPr>
              <p:cNvPr id="9" name="Ορθογώνιο 8">
                <a:extLst>
                  <a:ext uri="{FF2B5EF4-FFF2-40B4-BE49-F238E27FC236}">
                    <a16:creationId xmlns:a16="http://schemas.microsoft.com/office/drawing/2014/main" id="{16D373CA-FF7F-A6DC-3B79-CACAE35B7187}"/>
                  </a:ext>
                </a:extLst>
              </p:cNvPr>
              <p:cNvSpPr>
                <a:spLocks noRot="1" noChangeAspect="1" noMove="1" noResize="1" noEditPoints="1" noAdjustHandles="1" noChangeArrowheads="1" noChangeShapeType="1" noTextEdit="1"/>
              </p:cNvSpPr>
              <p:nvPr/>
            </p:nvSpPr>
            <p:spPr>
              <a:xfrm>
                <a:off x="9673134" y="4103531"/>
                <a:ext cx="1813731" cy="151756"/>
              </a:xfrm>
              <a:prstGeom prst="rect">
                <a:avLst/>
              </a:prstGeom>
              <a:blipFill>
                <a:blip r:embed="rId11"/>
                <a:stretch>
                  <a:fillRect t="-3704" b="-14815"/>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Ορθογώνιο 11">
                <a:extLst>
                  <a:ext uri="{FF2B5EF4-FFF2-40B4-BE49-F238E27FC236}">
                    <a16:creationId xmlns:a16="http://schemas.microsoft.com/office/drawing/2014/main" id="{E174FEC1-8789-9A4B-BF34-94C8BB7D7B4F}"/>
                  </a:ext>
                </a:extLst>
              </p:cNvPr>
              <p:cNvSpPr/>
              <p:nvPr/>
            </p:nvSpPr>
            <p:spPr>
              <a:xfrm>
                <a:off x="3074523" y="3236451"/>
                <a:ext cx="1813731" cy="1517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𝑀</m:t>
                        </m:r>
                      </m:e>
                      <m:sub>
                        <m:r>
                          <a:rPr lang="en-US" sz="700" b="0" i="1" smtClean="0">
                            <a:solidFill>
                              <a:schemeClr val="tx1"/>
                            </a:solidFill>
                            <a:latin typeface="Cambria Math" panose="02040503050406030204" pitchFamily="18" charset="0"/>
                            <a:cs typeface="Times New Roman" panose="02020603050405020304" pitchFamily="18" charset="0"/>
                          </a:rPr>
                          <m:t>𝑧</m:t>
                        </m:r>
                      </m:sub>
                    </m:sSub>
                  </m:oMath>
                </a14:m>
                <a:r>
                  <a:rPr lang="en-US" sz="700" dirty="0">
                    <a:solidFill>
                      <a:schemeClr val="tx1"/>
                    </a:solidFill>
                    <a:latin typeface="Times New Roman" panose="02020603050405020304" pitchFamily="18" charset="0"/>
                    <a:cs typeface="Times New Roman" panose="02020603050405020304" pitchFamily="18" charset="0"/>
                  </a:rPr>
                  <a:t> Response  - Set 3</a:t>
                </a:r>
              </a:p>
            </p:txBody>
          </p:sp>
        </mc:Choice>
        <mc:Fallback>
          <p:sp>
            <p:nvSpPr>
              <p:cNvPr id="12" name="Ορθογώνιο 11">
                <a:extLst>
                  <a:ext uri="{FF2B5EF4-FFF2-40B4-BE49-F238E27FC236}">
                    <a16:creationId xmlns:a16="http://schemas.microsoft.com/office/drawing/2014/main" id="{E174FEC1-8789-9A4B-BF34-94C8BB7D7B4F}"/>
                  </a:ext>
                </a:extLst>
              </p:cNvPr>
              <p:cNvSpPr>
                <a:spLocks noRot="1" noChangeAspect="1" noMove="1" noResize="1" noEditPoints="1" noAdjustHandles="1" noChangeArrowheads="1" noChangeShapeType="1" noTextEdit="1"/>
              </p:cNvSpPr>
              <p:nvPr/>
            </p:nvSpPr>
            <p:spPr>
              <a:xfrm>
                <a:off x="3074523" y="3236451"/>
                <a:ext cx="1813731" cy="151756"/>
              </a:xfrm>
              <a:prstGeom prst="rect">
                <a:avLst/>
              </a:prstGeom>
              <a:blipFill>
                <a:blip r:embed="rId12"/>
                <a:stretch>
                  <a:fillRect t="-3704" b="-14815"/>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Ορθογώνιο 14">
                <a:extLst>
                  <a:ext uri="{FF2B5EF4-FFF2-40B4-BE49-F238E27FC236}">
                    <a16:creationId xmlns:a16="http://schemas.microsoft.com/office/drawing/2014/main" id="{9C57716B-7E92-EC36-DC41-EC76649F3953}"/>
                  </a:ext>
                </a:extLst>
              </p:cNvPr>
              <p:cNvSpPr/>
              <p:nvPr/>
            </p:nvSpPr>
            <p:spPr>
              <a:xfrm>
                <a:off x="549302" y="3231525"/>
                <a:ext cx="1813731" cy="1517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𝑀</m:t>
                        </m:r>
                      </m:e>
                      <m:sub>
                        <m:r>
                          <a:rPr lang="en-US" sz="700" b="0" i="1" smtClean="0">
                            <a:solidFill>
                              <a:schemeClr val="tx1"/>
                            </a:solidFill>
                            <a:latin typeface="Cambria Math" panose="02040503050406030204" pitchFamily="18" charset="0"/>
                            <a:cs typeface="Times New Roman" panose="02020603050405020304" pitchFamily="18" charset="0"/>
                          </a:rPr>
                          <m:t>𝑦</m:t>
                        </m:r>
                      </m:sub>
                    </m:sSub>
                  </m:oMath>
                </a14:m>
                <a:r>
                  <a:rPr lang="en-US" sz="700" dirty="0">
                    <a:solidFill>
                      <a:schemeClr val="tx1"/>
                    </a:solidFill>
                    <a:latin typeface="Times New Roman" panose="02020603050405020304" pitchFamily="18" charset="0"/>
                    <a:cs typeface="Times New Roman" panose="02020603050405020304" pitchFamily="18" charset="0"/>
                  </a:rPr>
                  <a:t> Response  - Set 3</a:t>
                </a:r>
              </a:p>
            </p:txBody>
          </p:sp>
        </mc:Choice>
        <mc:Fallback>
          <p:sp>
            <p:nvSpPr>
              <p:cNvPr id="15" name="Ορθογώνιο 14">
                <a:extLst>
                  <a:ext uri="{FF2B5EF4-FFF2-40B4-BE49-F238E27FC236}">
                    <a16:creationId xmlns:a16="http://schemas.microsoft.com/office/drawing/2014/main" id="{9C57716B-7E92-EC36-DC41-EC76649F3953}"/>
                  </a:ext>
                </a:extLst>
              </p:cNvPr>
              <p:cNvSpPr>
                <a:spLocks noRot="1" noChangeAspect="1" noMove="1" noResize="1" noEditPoints="1" noAdjustHandles="1" noChangeArrowheads="1" noChangeShapeType="1" noTextEdit="1"/>
              </p:cNvSpPr>
              <p:nvPr/>
            </p:nvSpPr>
            <p:spPr>
              <a:xfrm>
                <a:off x="549302" y="3231525"/>
                <a:ext cx="1813731" cy="151756"/>
              </a:xfrm>
              <a:prstGeom prst="rect">
                <a:avLst/>
              </a:prstGeom>
              <a:blipFill>
                <a:blip r:embed="rId13"/>
                <a:stretch>
                  <a:fillRect t="-7407" b="-14815"/>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Ορθογώνιο 17">
                <a:extLst>
                  <a:ext uri="{FF2B5EF4-FFF2-40B4-BE49-F238E27FC236}">
                    <a16:creationId xmlns:a16="http://schemas.microsoft.com/office/drawing/2014/main" id="{9C090B14-E43C-6E51-444B-C62AB61A1042}"/>
                  </a:ext>
                </a:extLst>
              </p:cNvPr>
              <p:cNvSpPr/>
              <p:nvPr/>
            </p:nvSpPr>
            <p:spPr>
              <a:xfrm>
                <a:off x="3079723" y="4911247"/>
                <a:ext cx="1813731" cy="1517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𝑀</m:t>
                        </m:r>
                      </m:e>
                      <m:sub>
                        <m:r>
                          <a:rPr lang="en-US" sz="700" b="0" i="1" smtClean="0">
                            <a:solidFill>
                              <a:schemeClr val="tx1"/>
                            </a:solidFill>
                            <a:latin typeface="Cambria Math" panose="02040503050406030204" pitchFamily="18" charset="0"/>
                            <a:cs typeface="Times New Roman" panose="02020603050405020304" pitchFamily="18" charset="0"/>
                          </a:rPr>
                          <m:t>𝑧</m:t>
                        </m:r>
                      </m:sub>
                    </m:sSub>
                  </m:oMath>
                </a14:m>
                <a:r>
                  <a:rPr lang="en-US" sz="700" dirty="0">
                    <a:solidFill>
                      <a:schemeClr val="tx1"/>
                    </a:solidFill>
                    <a:latin typeface="Times New Roman" panose="02020603050405020304" pitchFamily="18" charset="0"/>
                    <a:cs typeface="Times New Roman" panose="02020603050405020304" pitchFamily="18" charset="0"/>
                  </a:rPr>
                  <a:t> Response  - Set 4</a:t>
                </a:r>
              </a:p>
            </p:txBody>
          </p:sp>
        </mc:Choice>
        <mc:Fallback>
          <p:sp>
            <p:nvSpPr>
              <p:cNvPr id="18" name="Ορθογώνιο 17">
                <a:extLst>
                  <a:ext uri="{FF2B5EF4-FFF2-40B4-BE49-F238E27FC236}">
                    <a16:creationId xmlns:a16="http://schemas.microsoft.com/office/drawing/2014/main" id="{9C090B14-E43C-6E51-444B-C62AB61A1042}"/>
                  </a:ext>
                </a:extLst>
              </p:cNvPr>
              <p:cNvSpPr>
                <a:spLocks noRot="1" noChangeAspect="1" noMove="1" noResize="1" noEditPoints="1" noAdjustHandles="1" noChangeArrowheads="1" noChangeShapeType="1" noTextEdit="1"/>
              </p:cNvSpPr>
              <p:nvPr/>
            </p:nvSpPr>
            <p:spPr>
              <a:xfrm>
                <a:off x="3079723" y="4911247"/>
                <a:ext cx="1813731" cy="151756"/>
              </a:xfrm>
              <a:prstGeom prst="rect">
                <a:avLst/>
              </a:prstGeom>
              <a:blipFill>
                <a:blip r:embed="rId14"/>
                <a:stretch>
                  <a:fillRect t="-7407" b="-14815"/>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Ορθογώνιο 19">
                <a:extLst>
                  <a:ext uri="{FF2B5EF4-FFF2-40B4-BE49-F238E27FC236}">
                    <a16:creationId xmlns:a16="http://schemas.microsoft.com/office/drawing/2014/main" id="{24D6A3D7-096E-4A5F-55C0-49BFFB452468}"/>
                  </a:ext>
                </a:extLst>
              </p:cNvPr>
              <p:cNvSpPr/>
              <p:nvPr/>
            </p:nvSpPr>
            <p:spPr>
              <a:xfrm>
                <a:off x="513257" y="4908784"/>
                <a:ext cx="1813731" cy="1517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𝑀</m:t>
                        </m:r>
                      </m:e>
                      <m:sub>
                        <m:r>
                          <a:rPr lang="en-US" sz="700" b="0" i="1" smtClean="0">
                            <a:solidFill>
                              <a:schemeClr val="tx1"/>
                            </a:solidFill>
                            <a:latin typeface="Cambria Math" panose="02040503050406030204" pitchFamily="18" charset="0"/>
                            <a:cs typeface="Times New Roman" panose="02020603050405020304" pitchFamily="18" charset="0"/>
                          </a:rPr>
                          <m:t>𝑦</m:t>
                        </m:r>
                      </m:sub>
                    </m:sSub>
                  </m:oMath>
                </a14:m>
                <a:r>
                  <a:rPr lang="en-US" sz="700" dirty="0">
                    <a:solidFill>
                      <a:schemeClr val="tx1"/>
                    </a:solidFill>
                    <a:latin typeface="Times New Roman" panose="02020603050405020304" pitchFamily="18" charset="0"/>
                    <a:cs typeface="Times New Roman" panose="02020603050405020304" pitchFamily="18" charset="0"/>
                  </a:rPr>
                  <a:t> Response  - Set 4</a:t>
                </a:r>
              </a:p>
            </p:txBody>
          </p:sp>
        </mc:Choice>
        <mc:Fallback>
          <p:sp>
            <p:nvSpPr>
              <p:cNvPr id="20" name="Ορθογώνιο 19">
                <a:extLst>
                  <a:ext uri="{FF2B5EF4-FFF2-40B4-BE49-F238E27FC236}">
                    <a16:creationId xmlns:a16="http://schemas.microsoft.com/office/drawing/2014/main" id="{24D6A3D7-096E-4A5F-55C0-49BFFB452468}"/>
                  </a:ext>
                </a:extLst>
              </p:cNvPr>
              <p:cNvSpPr>
                <a:spLocks noRot="1" noChangeAspect="1" noMove="1" noResize="1" noEditPoints="1" noAdjustHandles="1" noChangeArrowheads="1" noChangeShapeType="1" noTextEdit="1"/>
              </p:cNvSpPr>
              <p:nvPr/>
            </p:nvSpPr>
            <p:spPr>
              <a:xfrm>
                <a:off x="513257" y="4908784"/>
                <a:ext cx="1813731" cy="151756"/>
              </a:xfrm>
              <a:prstGeom prst="rect">
                <a:avLst/>
              </a:prstGeom>
              <a:blipFill>
                <a:blip r:embed="rId15"/>
                <a:stretch>
                  <a:fillRect t="-7407" b="-14815"/>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Ορθογώνιο 20">
                <a:extLst>
                  <a:ext uri="{FF2B5EF4-FFF2-40B4-BE49-F238E27FC236}">
                    <a16:creationId xmlns:a16="http://schemas.microsoft.com/office/drawing/2014/main" id="{6747C46C-EF9E-A810-52CE-69A8F519AB0B}"/>
                  </a:ext>
                </a:extLst>
              </p:cNvPr>
              <p:cNvSpPr/>
              <p:nvPr/>
            </p:nvSpPr>
            <p:spPr>
              <a:xfrm>
                <a:off x="980617" y="6391535"/>
                <a:ext cx="553543" cy="19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𝑡</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𝑠𝑒𝑐</m:t>
                      </m:r>
                      <m:r>
                        <a:rPr lang="en-US" sz="700" b="0" i="1" smtClean="0">
                          <a:solidFill>
                            <a:schemeClr val="tx1"/>
                          </a:solidFill>
                          <a:latin typeface="Cambria Math" panose="02040503050406030204" pitchFamily="18" charset="0"/>
                          <a:cs typeface="Times New Roman" panose="02020603050405020304" pitchFamily="18" charset="0"/>
                        </a:rPr>
                        <m:t>]</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21" name="Ορθογώνιο 20">
                <a:extLst>
                  <a:ext uri="{FF2B5EF4-FFF2-40B4-BE49-F238E27FC236}">
                    <a16:creationId xmlns:a16="http://schemas.microsoft.com/office/drawing/2014/main" id="{6747C46C-EF9E-A810-52CE-69A8F519AB0B}"/>
                  </a:ext>
                </a:extLst>
              </p:cNvPr>
              <p:cNvSpPr>
                <a:spLocks noRot="1" noChangeAspect="1" noMove="1" noResize="1" noEditPoints="1" noAdjustHandles="1" noChangeArrowheads="1" noChangeShapeType="1" noTextEdit="1"/>
              </p:cNvSpPr>
              <p:nvPr/>
            </p:nvSpPr>
            <p:spPr>
              <a:xfrm>
                <a:off x="980617" y="6391535"/>
                <a:ext cx="553543" cy="194508"/>
              </a:xfrm>
              <a:prstGeom prst="rect">
                <a:avLst/>
              </a:prstGeom>
              <a:blipFill>
                <a:blip r:embed="rId16"/>
                <a:stretch>
                  <a:fillRect r="-7527"/>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Ορθογώνιο 21">
                <a:extLst>
                  <a:ext uri="{FF2B5EF4-FFF2-40B4-BE49-F238E27FC236}">
                    <a16:creationId xmlns:a16="http://schemas.microsoft.com/office/drawing/2014/main" id="{DBBADA52-A72A-44A3-4814-ACC19691A076}"/>
                  </a:ext>
                </a:extLst>
              </p:cNvPr>
              <p:cNvSpPr/>
              <p:nvPr/>
            </p:nvSpPr>
            <p:spPr>
              <a:xfrm>
                <a:off x="3464737" y="6427095"/>
                <a:ext cx="553543" cy="19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𝑡</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𝑠𝑒𝑐</m:t>
                      </m:r>
                      <m:r>
                        <a:rPr lang="en-US" sz="700" b="0" i="1" smtClean="0">
                          <a:solidFill>
                            <a:schemeClr val="tx1"/>
                          </a:solidFill>
                          <a:latin typeface="Cambria Math" panose="02040503050406030204" pitchFamily="18" charset="0"/>
                          <a:cs typeface="Times New Roman" panose="02020603050405020304" pitchFamily="18" charset="0"/>
                        </a:rPr>
                        <m:t>]</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22" name="Ορθογώνιο 21">
                <a:extLst>
                  <a:ext uri="{FF2B5EF4-FFF2-40B4-BE49-F238E27FC236}">
                    <a16:creationId xmlns:a16="http://schemas.microsoft.com/office/drawing/2014/main" id="{DBBADA52-A72A-44A3-4814-ACC19691A076}"/>
                  </a:ext>
                </a:extLst>
              </p:cNvPr>
              <p:cNvSpPr>
                <a:spLocks noRot="1" noChangeAspect="1" noMove="1" noResize="1" noEditPoints="1" noAdjustHandles="1" noChangeArrowheads="1" noChangeShapeType="1" noTextEdit="1"/>
              </p:cNvSpPr>
              <p:nvPr/>
            </p:nvSpPr>
            <p:spPr>
              <a:xfrm>
                <a:off x="3464737" y="6427095"/>
                <a:ext cx="553543" cy="194508"/>
              </a:xfrm>
              <a:prstGeom prst="rect">
                <a:avLst/>
              </a:prstGeom>
              <a:blipFill>
                <a:blip r:embed="rId17"/>
                <a:stretch>
                  <a:fillRect r="-8602"/>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Ορθογώνιο 22">
                <a:extLst>
                  <a:ext uri="{FF2B5EF4-FFF2-40B4-BE49-F238E27FC236}">
                    <a16:creationId xmlns:a16="http://schemas.microsoft.com/office/drawing/2014/main" id="{00160169-D080-AD4C-59ED-09A7AF20100B}"/>
                  </a:ext>
                </a:extLst>
              </p:cNvPr>
              <p:cNvSpPr/>
              <p:nvPr/>
            </p:nvSpPr>
            <p:spPr>
              <a:xfrm>
                <a:off x="3446986" y="4739422"/>
                <a:ext cx="553543" cy="19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𝑡</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𝑠𝑒𝑐</m:t>
                      </m:r>
                      <m:r>
                        <a:rPr lang="en-US" sz="700" b="0" i="1" smtClean="0">
                          <a:solidFill>
                            <a:schemeClr val="tx1"/>
                          </a:solidFill>
                          <a:latin typeface="Cambria Math" panose="02040503050406030204" pitchFamily="18" charset="0"/>
                          <a:cs typeface="Times New Roman" panose="02020603050405020304" pitchFamily="18" charset="0"/>
                        </a:rPr>
                        <m:t>]</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23" name="Ορθογώνιο 22">
                <a:extLst>
                  <a:ext uri="{FF2B5EF4-FFF2-40B4-BE49-F238E27FC236}">
                    <a16:creationId xmlns:a16="http://schemas.microsoft.com/office/drawing/2014/main" id="{00160169-D080-AD4C-59ED-09A7AF20100B}"/>
                  </a:ext>
                </a:extLst>
              </p:cNvPr>
              <p:cNvSpPr>
                <a:spLocks noRot="1" noChangeAspect="1" noMove="1" noResize="1" noEditPoints="1" noAdjustHandles="1" noChangeArrowheads="1" noChangeShapeType="1" noTextEdit="1"/>
              </p:cNvSpPr>
              <p:nvPr/>
            </p:nvSpPr>
            <p:spPr>
              <a:xfrm>
                <a:off x="3446986" y="4739422"/>
                <a:ext cx="553543" cy="194508"/>
              </a:xfrm>
              <a:prstGeom prst="rect">
                <a:avLst/>
              </a:prstGeom>
              <a:blipFill>
                <a:blip r:embed="rId17"/>
                <a:stretch>
                  <a:fillRect r="-8602"/>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Ορθογώνιο 23">
                <a:extLst>
                  <a:ext uri="{FF2B5EF4-FFF2-40B4-BE49-F238E27FC236}">
                    <a16:creationId xmlns:a16="http://schemas.microsoft.com/office/drawing/2014/main" id="{D5AC8C38-FA98-284A-E87F-7E2617D64A91}"/>
                  </a:ext>
                </a:extLst>
              </p:cNvPr>
              <p:cNvSpPr/>
              <p:nvPr/>
            </p:nvSpPr>
            <p:spPr>
              <a:xfrm>
                <a:off x="959417" y="4739422"/>
                <a:ext cx="553543" cy="19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𝑡</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𝑠𝑒𝑐</m:t>
                      </m:r>
                      <m:r>
                        <a:rPr lang="en-US" sz="700" b="0" i="1" smtClean="0">
                          <a:solidFill>
                            <a:schemeClr val="tx1"/>
                          </a:solidFill>
                          <a:latin typeface="Cambria Math" panose="02040503050406030204" pitchFamily="18" charset="0"/>
                          <a:cs typeface="Times New Roman" panose="02020603050405020304" pitchFamily="18" charset="0"/>
                        </a:rPr>
                        <m:t>]</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24" name="Ορθογώνιο 23">
                <a:extLst>
                  <a:ext uri="{FF2B5EF4-FFF2-40B4-BE49-F238E27FC236}">
                    <a16:creationId xmlns:a16="http://schemas.microsoft.com/office/drawing/2014/main" id="{D5AC8C38-FA98-284A-E87F-7E2617D64A91}"/>
                  </a:ext>
                </a:extLst>
              </p:cNvPr>
              <p:cNvSpPr>
                <a:spLocks noRot="1" noChangeAspect="1" noMove="1" noResize="1" noEditPoints="1" noAdjustHandles="1" noChangeArrowheads="1" noChangeShapeType="1" noTextEdit="1"/>
              </p:cNvSpPr>
              <p:nvPr/>
            </p:nvSpPr>
            <p:spPr>
              <a:xfrm>
                <a:off x="959417" y="4739422"/>
                <a:ext cx="553543" cy="194508"/>
              </a:xfrm>
              <a:prstGeom prst="rect">
                <a:avLst/>
              </a:prstGeom>
              <a:blipFill>
                <a:blip r:embed="rId17"/>
                <a:stretch>
                  <a:fillRect r="-8602"/>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Ορθογώνιο 24">
                <a:extLst>
                  <a:ext uri="{FF2B5EF4-FFF2-40B4-BE49-F238E27FC236}">
                    <a16:creationId xmlns:a16="http://schemas.microsoft.com/office/drawing/2014/main" id="{CD77556F-AD8E-8BDC-A350-4300031577FC}"/>
                  </a:ext>
                </a:extLst>
              </p:cNvPr>
              <p:cNvSpPr/>
              <p:nvPr/>
            </p:nvSpPr>
            <p:spPr>
              <a:xfrm>
                <a:off x="6834437" y="5997361"/>
                <a:ext cx="553543" cy="19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𝑡</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𝑠𝑒𝑐</m:t>
                      </m:r>
                      <m:r>
                        <a:rPr lang="en-US" sz="700" b="0" i="1" smtClean="0">
                          <a:solidFill>
                            <a:schemeClr val="tx1"/>
                          </a:solidFill>
                          <a:latin typeface="Cambria Math" panose="02040503050406030204" pitchFamily="18" charset="0"/>
                          <a:cs typeface="Times New Roman" panose="02020603050405020304" pitchFamily="18" charset="0"/>
                        </a:rPr>
                        <m:t>]</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25" name="Ορθογώνιο 24">
                <a:extLst>
                  <a:ext uri="{FF2B5EF4-FFF2-40B4-BE49-F238E27FC236}">
                    <a16:creationId xmlns:a16="http://schemas.microsoft.com/office/drawing/2014/main" id="{CD77556F-AD8E-8BDC-A350-4300031577FC}"/>
                  </a:ext>
                </a:extLst>
              </p:cNvPr>
              <p:cNvSpPr>
                <a:spLocks noRot="1" noChangeAspect="1" noMove="1" noResize="1" noEditPoints="1" noAdjustHandles="1" noChangeArrowheads="1" noChangeShapeType="1" noTextEdit="1"/>
              </p:cNvSpPr>
              <p:nvPr/>
            </p:nvSpPr>
            <p:spPr>
              <a:xfrm>
                <a:off x="6834437" y="5997361"/>
                <a:ext cx="553543" cy="194508"/>
              </a:xfrm>
              <a:prstGeom prst="rect">
                <a:avLst/>
              </a:prstGeom>
              <a:blipFill>
                <a:blip r:embed="rId18"/>
                <a:stretch>
                  <a:fillRect r="-8602"/>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Ορθογώνιο 25">
                <a:extLst>
                  <a:ext uri="{FF2B5EF4-FFF2-40B4-BE49-F238E27FC236}">
                    <a16:creationId xmlns:a16="http://schemas.microsoft.com/office/drawing/2014/main" id="{78089DE2-ADBE-440F-1AC6-D70605670E55}"/>
                  </a:ext>
                </a:extLst>
              </p:cNvPr>
              <p:cNvSpPr/>
              <p:nvPr/>
            </p:nvSpPr>
            <p:spPr>
              <a:xfrm>
                <a:off x="6760217" y="3802102"/>
                <a:ext cx="553543" cy="19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𝑡</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𝑠𝑒𝑐</m:t>
                      </m:r>
                      <m:r>
                        <a:rPr lang="en-US" sz="700" b="0" i="1" smtClean="0">
                          <a:solidFill>
                            <a:schemeClr val="tx1"/>
                          </a:solidFill>
                          <a:latin typeface="Cambria Math" panose="02040503050406030204" pitchFamily="18" charset="0"/>
                          <a:cs typeface="Times New Roman" panose="02020603050405020304" pitchFamily="18" charset="0"/>
                        </a:rPr>
                        <m:t>]</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26" name="Ορθογώνιο 25">
                <a:extLst>
                  <a:ext uri="{FF2B5EF4-FFF2-40B4-BE49-F238E27FC236}">
                    <a16:creationId xmlns:a16="http://schemas.microsoft.com/office/drawing/2014/main" id="{78089DE2-ADBE-440F-1AC6-D70605670E55}"/>
                  </a:ext>
                </a:extLst>
              </p:cNvPr>
              <p:cNvSpPr>
                <a:spLocks noRot="1" noChangeAspect="1" noMove="1" noResize="1" noEditPoints="1" noAdjustHandles="1" noChangeArrowheads="1" noChangeShapeType="1" noTextEdit="1"/>
              </p:cNvSpPr>
              <p:nvPr/>
            </p:nvSpPr>
            <p:spPr>
              <a:xfrm>
                <a:off x="6760217" y="3802102"/>
                <a:ext cx="553543" cy="194508"/>
              </a:xfrm>
              <a:prstGeom prst="rect">
                <a:avLst/>
              </a:prstGeom>
              <a:blipFill>
                <a:blip r:embed="rId19"/>
                <a:stretch>
                  <a:fillRect r="-7527"/>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Ορθογώνιο 26">
                <a:extLst>
                  <a:ext uri="{FF2B5EF4-FFF2-40B4-BE49-F238E27FC236}">
                    <a16:creationId xmlns:a16="http://schemas.microsoft.com/office/drawing/2014/main" id="{914F3AD4-7D86-FF0E-02D6-9670BECEB620}"/>
                  </a:ext>
                </a:extLst>
              </p:cNvPr>
              <p:cNvSpPr/>
              <p:nvPr/>
            </p:nvSpPr>
            <p:spPr>
              <a:xfrm>
                <a:off x="10153230" y="5997361"/>
                <a:ext cx="553543" cy="1945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𝑇𝑖𝑚𝑒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𝑡</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𝑠𝑒𝑐</m:t>
                      </m:r>
                      <m:r>
                        <a:rPr lang="en-US" sz="700" b="0" i="1" smtClean="0">
                          <a:solidFill>
                            <a:schemeClr val="tx1"/>
                          </a:solidFill>
                          <a:latin typeface="Cambria Math" panose="02040503050406030204" pitchFamily="18" charset="0"/>
                          <a:cs typeface="Times New Roman" panose="02020603050405020304" pitchFamily="18" charset="0"/>
                        </a:rPr>
                        <m:t>]</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27" name="Ορθογώνιο 26">
                <a:extLst>
                  <a:ext uri="{FF2B5EF4-FFF2-40B4-BE49-F238E27FC236}">
                    <a16:creationId xmlns:a16="http://schemas.microsoft.com/office/drawing/2014/main" id="{914F3AD4-7D86-FF0E-02D6-9670BECEB620}"/>
                  </a:ext>
                </a:extLst>
              </p:cNvPr>
              <p:cNvSpPr>
                <a:spLocks noRot="1" noChangeAspect="1" noMove="1" noResize="1" noEditPoints="1" noAdjustHandles="1" noChangeArrowheads="1" noChangeShapeType="1" noTextEdit="1"/>
              </p:cNvSpPr>
              <p:nvPr/>
            </p:nvSpPr>
            <p:spPr>
              <a:xfrm>
                <a:off x="10153230" y="5997361"/>
                <a:ext cx="553543" cy="194508"/>
              </a:xfrm>
              <a:prstGeom prst="rect">
                <a:avLst/>
              </a:prstGeom>
              <a:blipFill>
                <a:blip r:embed="rId20"/>
                <a:stretch>
                  <a:fillRect r="-8696"/>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3489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1" presetClass="mediacall" presetSubtype="0" fill="hold" nodeType="afterEffect">
                                  <p:stCondLst>
                                    <p:cond delay="0"/>
                                  </p:stCondLst>
                                  <p:childTnLst>
                                    <p:cmd type="call" cmd="playFrom(0.0)">
                                      <p:cBhvr>
                                        <p:cTn id="25" dur="2020" fill="hold"/>
                                        <p:tgtEl>
                                          <p:spTgt spid="19"/>
                                        </p:tgtEl>
                                      </p:cBhvr>
                                    </p:cmd>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30" repeatCount="indefinite" fill="hold" display="0">
                  <p:stCondLst>
                    <p:cond delay="indefinite"/>
                  </p:stCondLst>
                </p:cTn>
                <p:tgtEl>
                  <p:spTgt spid="19"/>
                </p:tgtEl>
              </p:cMediaNode>
            </p:video>
            <p:seq concurrent="1" nextAc="seek">
              <p:cTn id="31" restart="whenNotActive" fill="hold" evtFilter="cancelBubble" nodeType="interactiveSeq">
                <p:stCondLst>
                  <p:cond evt="onClick" delay="0">
                    <p:tgtEl>
                      <p:spTgt spid="19"/>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9"/>
                                        </p:tgtEl>
                                      </p:cBhvr>
                                    </p:cmd>
                                  </p:childTnLst>
                                </p:cTn>
                              </p:par>
                            </p:childTnLst>
                          </p:cTn>
                        </p:par>
                      </p:childTnLst>
                    </p:cTn>
                  </p:par>
                </p:childTnLst>
              </p:cTn>
              <p:nextCondLst>
                <p:cond evt="onClick" delay="0">
                  <p:tgtEl>
                    <p:spTgt spid="19"/>
                  </p:tgtEl>
                </p:cond>
              </p:nextCondLst>
            </p:seq>
          </p:childTnLst>
        </p:cTn>
      </p:par>
    </p:tnLst>
    <p:bldLst>
      <p:bldP spid="11" grpId="0" animBg="1"/>
      <p:bldP spid="14" grpId="0"/>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Εικόνα 7">
            <a:extLst>
              <a:ext uri="{FF2B5EF4-FFF2-40B4-BE49-F238E27FC236}">
                <a16:creationId xmlns:a16="http://schemas.microsoft.com/office/drawing/2014/main" id="{162A2EC4-3F83-FCE0-B8E6-81C1DAE4452C}"/>
              </a:ext>
            </a:extLst>
          </p:cNvPr>
          <p:cNvPicPr>
            <a:picLocks noChangeAspect="1"/>
          </p:cNvPicPr>
          <p:nvPr/>
        </p:nvPicPr>
        <p:blipFill rotWithShape="1">
          <a:blip r:embed="rId5">
            <a:extLst>
              <a:ext uri="{28A0092B-C50C-407E-A947-70E740481C1C}">
                <a14:useLocalDpi xmlns:a14="http://schemas.microsoft.com/office/drawing/2010/main" val="0"/>
              </a:ext>
            </a:extLst>
          </a:blip>
          <a:srcRect r="48157"/>
          <a:stretch/>
        </p:blipFill>
        <p:spPr bwMode="auto">
          <a:xfrm>
            <a:off x="9945316" y="1831878"/>
            <a:ext cx="2000539" cy="2690615"/>
          </a:xfrm>
          <a:prstGeom prst="rect">
            <a:avLst/>
          </a:prstGeom>
          <a:noFill/>
          <a:ln>
            <a:noFill/>
          </a:ln>
        </p:spPr>
      </p:pic>
      <p:sp>
        <p:nvSpPr>
          <p:cNvPr id="2" name="TextBox 1">
            <a:extLst>
              <a:ext uri="{FF2B5EF4-FFF2-40B4-BE49-F238E27FC236}">
                <a16:creationId xmlns:a16="http://schemas.microsoft.com/office/drawing/2014/main" id="{9282AB3E-A38E-0F35-A9FB-294A07578435}"/>
              </a:ext>
            </a:extLst>
          </p:cNvPr>
          <p:cNvSpPr txBox="1"/>
          <p:nvPr/>
        </p:nvSpPr>
        <p:spPr>
          <a:xfrm>
            <a:off x="205199" y="985991"/>
            <a:ext cx="2631786"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Structural response</a:t>
            </a:r>
          </a:p>
        </p:txBody>
      </p:sp>
      <p:pic>
        <p:nvPicPr>
          <p:cNvPr id="13" name="Εικόνα 12">
            <a:extLst>
              <a:ext uri="{FF2B5EF4-FFF2-40B4-BE49-F238E27FC236}">
                <a16:creationId xmlns:a16="http://schemas.microsoft.com/office/drawing/2014/main" id="{ACBA96D4-1E19-8AE9-07AC-5918CA2D1863}"/>
              </a:ext>
            </a:extLst>
          </p:cNvPr>
          <p:cNvPicPr>
            <a:picLocks noChangeAspect="1"/>
          </p:cNvPicPr>
          <p:nvPr/>
        </p:nvPicPr>
        <p:blipFill rotWithShape="1">
          <a:blip r:embed="rId5">
            <a:extLst>
              <a:ext uri="{28A0092B-C50C-407E-A947-70E740481C1C}">
                <a14:useLocalDpi xmlns:a14="http://schemas.microsoft.com/office/drawing/2010/main" val="0"/>
              </a:ext>
            </a:extLst>
          </a:blip>
          <a:srcRect l="57417"/>
          <a:stretch/>
        </p:blipFill>
        <p:spPr bwMode="auto">
          <a:xfrm>
            <a:off x="10141113" y="4167385"/>
            <a:ext cx="1643192" cy="2690615"/>
          </a:xfrm>
          <a:prstGeom prst="rect">
            <a:avLst/>
          </a:prstGeom>
          <a:noFill/>
          <a:ln>
            <a:noFill/>
          </a:ln>
        </p:spPr>
      </p:pic>
      <p:pic>
        <p:nvPicPr>
          <p:cNvPr id="4" name="Εικόνα 3">
            <a:extLst>
              <a:ext uri="{FF2B5EF4-FFF2-40B4-BE49-F238E27FC236}">
                <a16:creationId xmlns:a16="http://schemas.microsoft.com/office/drawing/2014/main" id="{377E102E-3F17-3C68-E66C-F61BFFE9823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3507" y="1970765"/>
            <a:ext cx="6604738" cy="2204084"/>
          </a:xfrm>
          <a:prstGeom prst="rect">
            <a:avLst/>
          </a:prstGeom>
          <a:noFill/>
          <a:ln>
            <a:noFill/>
          </a:ln>
        </p:spPr>
      </p:pic>
      <p:pic>
        <p:nvPicPr>
          <p:cNvPr id="10" name="Εικόνα 9">
            <a:extLst>
              <a:ext uri="{FF2B5EF4-FFF2-40B4-BE49-F238E27FC236}">
                <a16:creationId xmlns:a16="http://schemas.microsoft.com/office/drawing/2014/main" id="{1DFB7959-A1C4-FB67-CF3E-AD50FD0F768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4275373"/>
            <a:ext cx="6831752" cy="2377481"/>
          </a:xfrm>
          <a:prstGeom prst="rect">
            <a:avLst/>
          </a:prstGeom>
          <a:noFill/>
          <a:ln>
            <a:no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9DA5F43-AD6F-5B90-8D3B-EAF31BC3CFC5}"/>
                  </a:ext>
                </a:extLst>
              </p:cNvPr>
              <p:cNvSpPr txBox="1"/>
              <p:nvPr/>
            </p:nvSpPr>
            <p:spPr>
              <a:xfrm>
                <a:off x="6339840" y="1034000"/>
                <a:ext cx="5444465" cy="637995"/>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l-GR" sz="1200" i="1">
                              <a:latin typeface="Cambria Math" panose="02040503050406030204" pitchFamily="18" charset="0"/>
                            </a:rPr>
                            <m:t>𝜎</m:t>
                          </m:r>
                        </m:e>
                        <m:sub>
                          <m:r>
                            <a:rPr lang="el-GR" sz="1200" i="1">
                              <a:latin typeface="Cambria Math" panose="02040503050406030204" pitchFamily="18" charset="0"/>
                            </a:rPr>
                            <m:t>𝑣𝑜𝑛</m:t>
                          </m:r>
                        </m:sub>
                      </m:sSub>
                      <m:r>
                        <a:rPr lang="el-GR" sz="1200" i="1">
                          <a:latin typeface="Cambria Math" panose="02040503050406030204" pitchFamily="18" charset="0"/>
                        </a:rPr>
                        <m:t>=</m:t>
                      </m:r>
                      <m:rad>
                        <m:radPr>
                          <m:degHide m:val="on"/>
                          <m:ctrlPr>
                            <a:rPr lang="en-US" sz="1200" i="1">
                              <a:latin typeface="Cambria Math" panose="02040503050406030204" pitchFamily="18" charset="0"/>
                            </a:rPr>
                          </m:ctrlPr>
                        </m:radPr>
                        <m:deg/>
                        <m:e>
                          <m:f>
                            <m:fPr>
                              <m:ctrlPr>
                                <a:rPr lang="en-US" sz="1200" i="1">
                                  <a:latin typeface="Cambria Math" panose="02040503050406030204" pitchFamily="18" charset="0"/>
                                </a:rPr>
                              </m:ctrlPr>
                            </m:fPr>
                            <m:num>
                              <m:r>
                                <a:rPr lang="el-GR"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𝜎</m:t>
                                          </m:r>
                                        </m:e>
                                        <m:sub>
                                          <m:r>
                                            <a:rPr lang="el-GR" sz="1200" i="1">
                                              <a:latin typeface="Cambria Math" panose="02040503050406030204" pitchFamily="18" charset="0"/>
                                            </a:rPr>
                                            <m:t>𝑥𝑥</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𝜎</m:t>
                                          </m:r>
                                        </m:e>
                                        <m:sub>
                                          <m:r>
                                            <a:rPr lang="el-GR" sz="1200" i="1">
                                              <a:latin typeface="Cambria Math" panose="02040503050406030204" pitchFamily="18" charset="0"/>
                                            </a:rPr>
                                            <m:t>𝑦𝑦</m:t>
                                          </m:r>
                                        </m:sub>
                                      </m:sSub>
                                    </m:e>
                                  </m:d>
                                </m:e>
                                <m:sup>
                                  <m:r>
                                    <a:rPr lang="el-GR" sz="1200" i="1">
                                      <a:latin typeface="Cambria Math" panose="02040503050406030204" pitchFamily="18" charset="0"/>
                                    </a:rPr>
                                    <m:t>2</m:t>
                                  </m:r>
                                </m:sup>
                              </m:sSup>
                              <m:r>
                                <a:rPr lang="el-GR"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𝜎</m:t>
                                          </m:r>
                                        </m:e>
                                        <m:sub>
                                          <m:r>
                                            <a:rPr lang="el-GR" sz="1200" i="1">
                                              <a:latin typeface="Cambria Math" panose="02040503050406030204" pitchFamily="18" charset="0"/>
                                            </a:rPr>
                                            <m:t>𝑦𝑦</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𝜎</m:t>
                                          </m:r>
                                        </m:e>
                                        <m:sub>
                                          <m:r>
                                            <a:rPr lang="el-GR" sz="1200" i="1">
                                              <a:latin typeface="Cambria Math" panose="02040503050406030204" pitchFamily="18" charset="0"/>
                                            </a:rPr>
                                            <m:t>𝑧𝑧</m:t>
                                          </m:r>
                                        </m:sub>
                                      </m:sSub>
                                    </m:e>
                                  </m:d>
                                </m:e>
                                <m:sup>
                                  <m:r>
                                    <a:rPr lang="el-GR" sz="1200" i="1">
                                      <a:latin typeface="Cambria Math" panose="02040503050406030204" pitchFamily="18" charset="0"/>
                                    </a:rPr>
                                    <m:t>2</m:t>
                                  </m:r>
                                </m:sup>
                              </m:sSup>
                              <m:r>
                                <a:rPr lang="el-GR"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𝜎</m:t>
                                          </m:r>
                                        </m:e>
                                        <m:sub>
                                          <m:r>
                                            <a:rPr lang="el-GR" sz="1200" i="1">
                                              <a:latin typeface="Cambria Math" panose="02040503050406030204" pitchFamily="18" charset="0"/>
                                            </a:rPr>
                                            <m:t>𝑧𝑧</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𝜎</m:t>
                                          </m:r>
                                        </m:e>
                                        <m:sub>
                                          <m:r>
                                            <a:rPr lang="el-GR" sz="1200" i="1">
                                              <a:latin typeface="Cambria Math" panose="02040503050406030204" pitchFamily="18" charset="0"/>
                                            </a:rPr>
                                            <m:t>𝑥𝑥</m:t>
                                          </m:r>
                                        </m:sub>
                                      </m:sSub>
                                    </m:e>
                                  </m:d>
                                </m:e>
                                <m:sup>
                                  <m:r>
                                    <a:rPr lang="el-GR" sz="1200" i="1">
                                      <a:latin typeface="Cambria Math" panose="02040503050406030204" pitchFamily="18" charset="0"/>
                                    </a:rPr>
                                    <m:t>2</m:t>
                                  </m:r>
                                </m:sup>
                              </m:sSup>
                              <m:r>
                                <a:rPr lang="el-GR" sz="1200" i="1">
                                  <a:latin typeface="Cambria Math" panose="02040503050406030204" pitchFamily="18" charset="0"/>
                                </a:rPr>
                                <m:t>+6</m:t>
                              </m:r>
                              <m:d>
                                <m:dPr>
                                  <m:ctrlPr>
                                    <a:rPr lang="en-US" sz="1200" i="1">
                                      <a:latin typeface="Cambria Math" panose="02040503050406030204" pitchFamily="18" charset="0"/>
                                    </a:rPr>
                                  </m:ctrlPr>
                                </m:dPr>
                                <m:e>
                                  <m:sSubSup>
                                    <m:sSubSupPr>
                                      <m:ctrlPr>
                                        <a:rPr lang="en-US" sz="1200" i="1">
                                          <a:latin typeface="Cambria Math" panose="02040503050406030204" pitchFamily="18" charset="0"/>
                                        </a:rPr>
                                      </m:ctrlPr>
                                    </m:sSubSupPr>
                                    <m:e>
                                      <m:r>
                                        <a:rPr lang="el-GR" sz="1200" i="1">
                                          <a:latin typeface="Cambria Math" panose="02040503050406030204" pitchFamily="18" charset="0"/>
                                        </a:rPr>
                                        <m:t>𝜎</m:t>
                                      </m:r>
                                    </m:e>
                                    <m:sub>
                                      <m:r>
                                        <a:rPr lang="el-GR" sz="1200" i="1">
                                          <a:latin typeface="Cambria Math" panose="02040503050406030204" pitchFamily="18" charset="0"/>
                                        </a:rPr>
                                        <m:t>𝑥𝑦</m:t>
                                      </m:r>
                                    </m:sub>
                                    <m:sup>
                                      <m:r>
                                        <a:rPr lang="el-GR" sz="1200" i="1">
                                          <a:latin typeface="Cambria Math" panose="02040503050406030204" pitchFamily="18" charset="0"/>
                                        </a:rPr>
                                        <m:t>2</m:t>
                                      </m:r>
                                    </m:sup>
                                  </m:sSubSup>
                                  <m:r>
                                    <a:rPr lang="el-GR" sz="1200" i="1">
                                      <a:latin typeface="Cambria Math" panose="02040503050406030204" pitchFamily="18" charset="0"/>
                                    </a:rPr>
                                    <m:t>+</m:t>
                                  </m:r>
                                  <m:sSubSup>
                                    <m:sSubSupPr>
                                      <m:ctrlPr>
                                        <a:rPr lang="en-US" sz="1200" i="1">
                                          <a:latin typeface="Cambria Math" panose="02040503050406030204" pitchFamily="18" charset="0"/>
                                        </a:rPr>
                                      </m:ctrlPr>
                                    </m:sSubSupPr>
                                    <m:e>
                                      <m:r>
                                        <a:rPr lang="el-GR" sz="1200" i="1">
                                          <a:latin typeface="Cambria Math" panose="02040503050406030204" pitchFamily="18" charset="0"/>
                                        </a:rPr>
                                        <m:t>𝜎</m:t>
                                      </m:r>
                                    </m:e>
                                    <m:sub>
                                      <m:r>
                                        <a:rPr lang="el-GR" sz="1200" i="1">
                                          <a:latin typeface="Cambria Math" panose="02040503050406030204" pitchFamily="18" charset="0"/>
                                        </a:rPr>
                                        <m:t>𝑦𝑧</m:t>
                                      </m:r>
                                    </m:sub>
                                    <m:sup>
                                      <m:r>
                                        <a:rPr lang="el-GR" sz="1200" i="1">
                                          <a:latin typeface="Cambria Math" panose="02040503050406030204" pitchFamily="18" charset="0"/>
                                        </a:rPr>
                                        <m:t>2</m:t>
                                      </m:r>
                                    </m:sup>
                                  </m:sSubSup>
                                  <m:r>
                                    <a:rPr lang="el-GR" sz="1200" i="1">
                                      <a:latin typeface="Cambria Math" panose="02040503050406030204" pitchFamily="18" charset="0"/>
                                    </a:rPr>
                                    <m:t>+</m:t>
                                  </m:r>
                                  <m:sSubSup>
                                    <m:sSubSupPr>
                                      <m:ctrlPr>
                                        <a:rPr lang="en-US" sz="1200" i="1">
                                          <a:latin typeface="Cambria Math" panose="02040503050406030204" pitchFamily="18" charset="0"/>
                                        </a:rPr>
                                      </m:ctrlPr>
                                    </m:sSubSupPr>
                                    <m:e>
                                      <m:r>
                                        <a:rPr lang="el-GR" sz="1200" i="1">
                                          <a:latin typeface="Cambria Math" panose="02040503050406030204" pitchFamily="18" charset="0"/>
                                        </a:rPr>
                                        <m:t>𝜎</m:t>
                                      </m:r>
                                    </m:e>
                                    <m:sub>
                                      <m:r>
                                        <a:rPr lang="el-GR" sz="1200" i="1">
                                          <a:latin typeface="Cambria Math" panose="02040503050406030204" pitchFamily="18" charset="0"/>
                                        </a:rPr>
                                        <m:t>𝑧𝑥</m:t>
                                      </m:r>
                                    </m:sub>
                                    <m:sup>
                                      <m:r>
                                        <a:rPr lang="el-GR" sz="1200" i="1">
                                          <a:latin typeface="Cambria Math" panose="02040503050406030204" pitchFamily="18" charset="0"/>
                                        </a:rPr>
                                        <m:t>2</m:t>
                                      </m:r>
                                    </m:sup>
                                  </m:sSubSup>
                                </m:e>
                              </m:d>
                            </m:num>
                            <m:den>
                              <m:r>
                                <a:rPr lang="el-GR" sz="1200" i="1">
                                  <a:latin typeface="Cambria Math" panose="02040503050406030204" pitchFamily="18" charset="0"/>
                                </a:rPr>
                                <m:t>2</m:t>
                              </m:r>
                            </m:den>
                          </m:f>
                        </m:e>
                      </m:rad>
                    </m:oMath>
                  </m:oMathPara>
                </a14:m>
                <a:endParaRPr lang="en-US" dirty="0"/>
              </a:p>
            </p:txBody>
          </p:sp>
        </mc:Choice>
        <mc:Fallback xmlns="">
          <p:sp>
            <p:nvSpPr>
              <p:cNvPr id="11" name="TextBox 10">
                <a:extLst>
                  <a:ext uri="{FF2B5EF4-FFF2-40B4-BE49-F238E27FC236}">
                    <a16:creationId xmlns:a16="http://schemas.microsoft.com/office/drawing/2014/main" id="{99DA5F43-AD6F-5B90-8D3B-EAF31BC3CFC5}"/>
                  </a:ext>
                </a:extLst>
              </p:cNvPr>
              <p:cNvSpPr txBox="1">
                <a:spLocks noRot="1" noChangeAspect="1" noMove="1" noResize="1" noEditPoints="1" noAdjustHandles="1" noChangeArrowheads="1" noChangeShapeType="1" noTextEdit="1"/>
              </p:cNvSpPr>
              <p:nvPr/>
            </p:nvSpPr>
            <p:spPr>
              <a:xfrm>
                <a:off x="6339840" y="1034000"/>
                <a:ext cx="5444465" cy="637995"/>
              </a:xfrm>
              <a:prstGeom prst="rect">
                <a:avLst/>
              </a:prstGeom>
              <a:blipFill>
                <a:blip r:embed="rId8"/>
                <a:stretch>
                  <a:fillRect/>
                </a:stretch>
              </a:blipFill>
              <a:ln>
                <a:solidFill>
                  <a:schemeClr val="tx1"/>
                </a:solidFill>
              </a:ln>
            </p:spPr>
            <p:txBody>
              <a:bodyPr/>
              <a:lstStyle/>
              <a:p>
                <a:r>
                  <a:rPr lang="en-US">
                    <a:noFill/>
                  </a:rPr>
                  <a:t> </a:t>
                </a:r>
              </a:p>
            </p:txBody>
          </p:sp>
        </mc:Fallback>
      </mc:AlternateContent>
      <p:pic>
        <p:nvPicPr>
          <p:cNvPr id="12" name="StressEqua">
            <a:hlinkClick r:id="" action="ppaction://media"/>
            <a:extLst>
              <a:ext uri="{FF2B5EF4-FFF2-40B4-BE49-F238E27FC236}">
                <a16:creationId xmlns:a16="http://schemas.microsoft.com/office/drawing/2014/main" id="{A5FDC52E-FC5C-02CA-0283-1E4A44A56AE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r="65527"/>
          <a:stretch/>
        </p:blipFill>
        <p:spPr>
          <a:xfrm>
            <a:off x="6945259" y="2255738"/>
            <a:ext cx="3000057" cy="3568262"/>
          </a:xfrm>
          <a:prstGeom prst="rect">
            <a:avLst/>
          </a:prstGeom>
        </p:spPr>
      </p:pic>
      <p:sp>
        <p:nvSpPr>
          <p:cNvPr id="3" name="TextBox 2">
            <a:extLst>
              <a:ext uri="{FF2B5EF4-FFF2-40B4-BE49-F238E27FC236}">
                <a16:creationId xmlns:a16="http://schemas.microsoft.com/office/drawing/2014/main" id="{5FB33C91-AA56-4285-84B8-32FAA8226878}"/>
              </a:ext>
            </a:extLst>
          </p:cNvPr>
          <p:cNvSpPr txBox="1"/>
          <p:nvPr/>
        </p:nvSpPr>
        <p:spPr>
          <a:xfrm>
            <a:off x="549302" y="79027"/>
            <a:ext cx="1204976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AEROELASTIC ANALYSIS </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DEFORMABLE PROPELLER</a:t>
            </a:r>
          </a:p>
        </p:txBody>
      </p:sp>
      <mc:AlternateContent xmlns:mc="http://schemas.openxmlformats.org/markup-compatibility/2006">
        <mc:Choice xmlns:a14="http://schemas.microsoft.com/office/drawing/2010/main" Requires="a14">
          <p:sp>
            <p:nvSpPr>
              <p:cNvPr id="5" name="Ορθογώνιο 4">
                <a:extLst>
                  <a:ext uri="{FF2B5EF4-FFF2-40B4-BE49-F238E27FC236}">
                    <a16:creationId xmlns:a16="http://schemas.microsoft.com/office/drawing/2014/main" id="{7200E62E-3969-0707-CD45-618488B3D326}"/>
                  </a:ext>
                </a:extLst>
              </p:cNvPr>
              <p:cNvSpPr/>
              <p:nvPr/>
            </p:nvSpPr>
            <p:spPr>
              <a:xfrm>
                <a:off x="4282245" y="2005147"/>
                <a:ext cx="1935675" cy="2157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𝑀𝑎𝑥</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𝑉𝑜𝑛</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𝑀𝑖𝑠𝑒𝑠</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𝑠𝑡𝑟𝑒𝑠𝑠</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𝑟𝑒𝑠𝑝𝑜𝑛𝑠𝑒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𝑆𝑒𝑡</m:t>
                      </m:r>
                      <m:r>
                        <a:rPr lang="en-US" sz="700" b="0" i="1" smtClean="0">
                          <a:solidFill>
                            <a:schemeClr val="tx1"/>
                          </a:solidFill>
                          <a:latin typeface="Cambria Math" panose="02040503050406030204" pitchFamily="18" charset="0"/>
                          <a:cs typeface="Times New Roman" panose="02020603050405020304" pitchFamily="18" charset="0"/>
                        </a:rPr>
                        <m:t> 2</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5" name="Ορθογώνιο 4">
                <a:extLst>
                  <a:ext uri="{FF2B5EF4-FFF2-40B4-BE49-F238E27FC236}">
                    <a16:creationId xmlns:a16="http://schemas.microsoft.com/office/drawing/2014/main" id="{7200E62E-3969-0707-CD45-618488B3D326}"/>
                  </a:ext>
                </a:extLst>
              </p:cNvPr>
              <p:cNvSpPr>
                <a:spLocks noRot="1" noChangeAspect="1" noMove="1" noResize="1" noEditPoints="1" noAdjustHandles="1" noChangeArrowheads="1" noChangeShapeType="1" noTextEdit="1"/>
              </p:cNvSpPr>
              <p:nvPr/>
            </p:nvSpPr>
            <p:spPr>
              <a:xfrm>
                <a:off x="4282245" y="2005147"/>
                <a:ext cx="1935675" cy="215772"/>
              </a:xfrm>
              <a:prstGeom prst="rect">
                <a:avLst/>
              </a:prstGeom>
              <a:blipFill>
                <a:blip r:embed="rId10"/>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Ορθογώνιο 8">
                <a:extLst>
                  <a:ext uri="{FF2B5EF4-FFF2-40B4-BE49-F238E27FC236}">
                    <a16:creationId xmlns:a16="http://schemas.microsoft.com/office/drawing/2014/main" id="{C28E7F8E-2685-F8C6-B060-0A6901B46049}"/>
                  </a:ext>
                </a:extLst>
              </p:cNvPr>
              <p:cNvSpPr/>
              <p:nvPr/>
            </p:nvSpPr>
            <p:spPr>
              <a:xfrm>
                <a:off x="905061" y="2003908"/>
                <a:ext cx="2246571" cy="2157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𝑀𝑎𝑥</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𝑑𝑖𝑠𝑝𝑙𝑎𝑐𝑒𝑚𝑒𝑛𝑡</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𝑟𝑒𝑠𝑝𝑜𝑛𝑠𝑒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𝑌</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𝑎𝑥𝑖𝑠</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𝑆𝑒𝑡</m:t>
                      </m:r>
                      <m:r>
                        <a:rPr lang="en-US" sz="700" b="0" i="1" smtClean="0">
                          <a:solidFill>
                            <a:schemeClr val="tx1"/>
                          </a:solidFill>
                          <a:latin typeface="Cambria Math" panose="02040503050406030204" pitchFamily="18" charset="0"/>
                          <a:cs typeface="Times New Roman" panose="02020603050405020304" pitchFamily="18" charset="0"/>
                        </a:rPr>
                        <m:t> 2</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9" name="Ορθογώνιο 8">
                <a:extLst>
                  <a:ext uri="{FF2B5EF4-FFF2-40B4-BE49-F238E27FC236}">
                    <a16:creationId xmlns:a16="http://schemas.microsoft.com/office/drawing/2014/main" id="{C28E7F8E-2685-F8C6-B060-0A6901B46049}"/>
                  </a:ext>
                </a:extLst>
              </p:cNvPr>
              <p:cNvSpPr>
                <a:spLocks noRot="1" noChangeAspect="1" noMove="1" noResize="1" noEditPoints="1" noAdjustHandles="1" noChangeArrowheads="1" noChangeShapeType="1" noTextEdit="1"/>
              </p:cNvSpPr>
              <p:nvPr/>
            </p:nvSpPr>
            <p:spPr>
              <a:xfrm>
                <a:off x="905061" y="2003908"/>
                <a:ext cx="2246571" cy="215772"/>
              </a:xfrm>
              <a:prstGeom prst="rect">
                <a:avLst/>
              </a:prstGeom>
              <a:blipFill>
                <a:blip r:embed="rId11"/>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Ορθογώνιο 13">
                <a:extLst>
                  <a:ext uri="{FF2B5EF4-FFF2-40B4-BE49-F238E27FC236}">
                    <a16:creationId xmlns:a16="http://schemas.microsoft.com/office/drawing/2014/main" id="{040EE052-BA63-57F0-F728-0A27C76F729B}"/>
                  </a:ext>
                </a:extLst>
              </p:cNvPr>
              <p:cNvSpPr/>
              <p:nvPr/>
            </p:nvSpPr>
            <p:spPr>
              <a:xfrm>
                <a:off x="798381" y="4306721"/>
                <a:ext cx="2246571" cy="2157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𝑀𝑎𝑥</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𝑣𝑜𝑛</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𝑚𝑖𝑠𝑒𝑠</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𝑠𝑡𝑟𝑒𝑠𝑠</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𝑟𝑒𝑝𝑠𝑝𝑜𝑛𝑠𝑒</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14" name="Ορθογώνιο 13">
                <a:extLst>
                  <a:ext uri="{FF2B5EF4-FFF2-40B4-BE49-F238E27FC236}">
                    <a16:creationId xmlns:a16="http://schemas.microsoft.com/office/drawing/2014/main" id="{040EE052-BA63-57F0-F728-0A27C76F729B}"/>
                  </a:ext>
                </a:extLst>
              </p:cNvPr>
              <p:cNvSpPr>
                <a:spLocks noRot="1" noChangeAspect="1" noMove="1" noResize="1" noEditPoints="1" noAdjustHandles="1" noChangeArrowheads="1" noChangeShapeType="1" noTextEdit="1"/>
              </p:cNvSpPr>
              <p:nvPr/>
            </p:nvSpPr>
            <p:spPr>
              <a:xfrm>
                <a:off x="798381" y="4306721"/>
                <a:ext cx="2246571" cy="215772"/>
              </a:xfrm>
              <a:prstGeom prst="rect">
                <a:avLst/>
              </a:prstGeom>
              <a:blipFill>
                <a:blip r:embed="rId12"/>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Ορθογώνιο 14">
                <a:extLst>
                  <a:ext uri="{FF2B5EF4-FFF2-40B4-BE49-F238E27FC236}">
                    <a16:creationId xmlns:a16="http://schemas.microsoft.com/office/drawing/2014/main" id="{F5C147D1-B064-5C81-7E66-149966A6A0D6}"/>
                  </a:ext>
                </a:extLst>
              </p:cNvPr>
              <p:cNvSpPr/>
              <p:nvPr/>
            </p:nvSpPr>
            <p:spPr>
              <a:xfrm>
                <a:off x="4093269" y="4306721"/>
                <a:ext cx="2246571" cy="2157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𝑇𝑜𝑡𝑎𝑙</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𝐹𝑜𝑟𝑐𝑒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𝑟𝑒𝑠𝑝𝑜𝑛𝑠𝑒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𝑜𝑛</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𝑡h𝑒</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𝑠𝑢𝑝𝑝𝑜𝑟𝑡</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h𝑢𝑏</m:t>
                      </m:r>
                      <m:r>
                        <a:rPr lang="en-US" sz="700" b="0" i="1" smtClean="0">
                          <a:solidFill>
                            <a:schemeClr val="tx1"/>
                          </a:solidFill>
                          <a:latin typeface="Cambria Math" panose="02040503050406030204" pitchFamily="18" charset="0"/>
                          <a:cs typeface="Times New Roman" panose="02020603050405020304" pitchFamily="18" charset="0"/>
                        </a:rPr>
                        <m:t>)</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15" name="Ορθογώνιο 14">
                <a:extLst>
                  <a:ext uri="{FF2B5EF4-FFF2-40B4-BE49-F238E27FC236}">
                    <a16:creationId xmlns:a16="http://schemas.microsoft.com/office/drawing/2014/main" id="{F5C147D1-B064-5C81-7E66-149966A6A0D6}"/>
                  </a:ext>
                </a:extLst>
              </p:cNvPr>
              <p:cNvSpPr>
                <a:spLocks noRot="1" noChangeAspect="1" noMove="1" noResize="1" noEditPoints="1" noAdjustHandles="1" noChangeArrowheads="1" noChangeShapeType="1" noTextEdit="1"/>
              </p:cNvSpPr>
              <p:nvPr/>
            </p:nvSpPr>
            <p:spPr>
              <a:xfrm>
                <a:off x="4093269" y="4306721"/>
                <a:ext cx="2246571" cy="215772"/>
              </a:xfrm>
              <a:prstGeom prst="rect">
                <a:avLst/>
              </a:prstGeom>
              <a:blipFill>
                <a:blip r:embed="rId13"/>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59273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2020" fill="hold"/>
                                        <p:tgtEl>
                                          <p:spTgt spid="12"/>
                                        </p:tgtEl>
                                      </p:cBhvr>
                                    </p:cmd>
                                  </p:childTnLst>
                                </p:cTn>
                              </p:par>
                              <p:par>
                                <p:cTn id="16" presetID="1"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8" repeatCount="indefinite" fill="hold" display="0">
                  <p:stCondLst>
                    <p:cond delay="indefinite"/>
                  </p:stCondLst>
                </p:cTn>
                <p:tgtEl>
                  <p:spTgt spid="12"/>
                </p:tgtEl>
              </p:cMediaNode>
            </p:video>
            <p:seq concurrent="1" nextAc="seek">
              <p:cTn id="19" restart="whenNotActive" fill="hold" evtFilter="cancelBubble" nodeType="interactiveSeq">
                <p:stCondLst>
                  <p:cond evt="onClick" delay="0">
                    <p:tgtEl>
                      <p:spTgt spid="12"/>
                    </p:tgtEl>
                  </p:cond>
                </p:stCondLst>
                <p:endSync evt="end" delay="0">
                  <p:rtn val="all"/>
                </p:endSync>
                <p:childTnLst>
                  <p:par>
                    <p:cTn id="20" fill="hold">
                      <p:stCondLst>
                        <p:cond delay="indefinite"/>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2"/>
                                        </p:tgtEl>
                                      </p:cBhvr>
                                    </p:cmd>
                                  </p:childTnLst>
                                </p:cTn>
                              </p:par>
                            </p:childTnLst>
                          </p:cTn>
                        </p:par>
                      </p:childTnLst>
                    </p:cTn>
                  </p:par>
                </p:childTnLst>
              </p:cTn>
              <p:nextCondLst>
                <p:cond evt="onClick" delay="0">
                  <p:tgtEl>
                    <p:spTgt spid="12"/>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712F64C-D625-0D8C-85ED-BAC234F4C03A}"/>
              </a:ext>
            </a:extLst>
          </p:cNvPr>
          <p:cNvSpPr txBox="1"/>
          <p:nvPr/>
        </p:nvSpPr>
        <p:spPr>
          <a:xfrm>
            <a:off x="205198" y="985991"/>
            <a:ext cx="2792001"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Comparison</a:t>
            </a:r>
            <a:r>
              <a:rPr lang="el-GR"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FSI - CFD</a:t>
            </a:r>
          </a:p>
        </p:txBody>
      </p:sp>
      <p:pic>
        <p:nvPicPr>
          <p:cNvPr id="3" name="Εικόνα 2">
            <a:extLst>
              <a:ext uri="{FF2B5EF4-FFF2-40B4-BE49-F238E27FC236}">
                <a16:creationId xmlns:a16="http://schemas.microsoft.com/office/drawing/2014/main" id="{29188DA8-8686-1F6B-235F-B25A90ED88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5588" y="782318"/>
            <a:ext cx="6946416" cy="5892802"/>
          </a:xfrm>
          <a:prstGeom prst="rect">
            <a:avLst/>
          </a:prstGeom>
          <a:noFill/>
          <a:ln>
            <a:noFill/>
          </a:ln>
        </p:spPr>
      </p:pic>
      <p:graphicFrame>
        <p:nvGraphicFramePr>
          <p:cNvPr id="4" name="Πίνακας 3">
            <a:extLst>
              <a:ext uri="{FF2B5EF4-FFF2-40B4-BE49-F238E27FC236}">
                <a16:creationId xmlns:a16="http://schemas.microsoft.com/office/drawing/2014/main" id="{361B1058-2DA4-E18E-3E51-1A19D328DDEB}"/>
              </a:ext>
            </a:extLst>
          </p:cNvPr>
          <p:cNvGraphicFramePr>
            <a:graphicFrameLocks noGrp="1"/>
          </p:cNvGraphicFramePr>
          <p:nvPr>
            <p:extLst>
              <p:ext uri="{D42A27DB-BD31-4B8C-83A1-F6EECF244321}">
                <p14:modId xmlns:p14="http://schemas.microsoft.com/office/powerpoint/2010/main" val="1012902690"/>
              </p:ext>
            </p:extLst>
          </p:nvPr>
        </p:nvGraphicFramePr>
        <p:xfrm>
          <a:off x="205199" y="2590800"/>
          <a:ext cx="5281209" cy="1991356"/>
        </p:xfrm>
        <a:graphic>
          <a:graphicData uri="http://schemas.openxmlformats.org/drawingml/2006/table">
            <a:tbl>
              <a:tblPr firstRow="1" firstCol="1" bandRow="1">
                <a:tableStyleId>{2D5ABB26-0587-4C30-8999-92F81FD0307C}</a:tableStyleId>
              </a:tblPr>
              <a:tblGrid>
                <a:gridCol w="942283">
                  <a:extLst>
                    <a:ext uri="{9D8B030D-6E8A-4147-A177-3AD203B41FA5}">
                      <a16:colId xmlns:a16="http://schemas.microsoft.com/office/drawing/2014/main" val="1689516261"/>
                    </a:ext>
                  </a:extLst>
                </a:gridCol>
                <a:gridCol w="538034">
                  <a:extLst>
                    <a:ext uri="{9D8B030D-6E8A-4147-A177-3AD203B41FA5}">
                      <a16:colId xmlns:a16="http://schemas.microsoft.com/office/drawing/2014/main" val="3222031457"/>
                    </a:ext>
                  </a:extLst>
                </a:gridCol>
                <a:gridCol w="506273">
                  <a:extLst>
                    <a:ext uri="{9D8B030D-6E8A-4147-A177-3AD203B41FA5}">
                      <a16:colId xmlns:a16="http://schemas.microsoft.com/office/drawing/2014/main" val="4275305351"/>
                    </a:ext>
                  </a:extLst>
                </a:gridCol>
                <a:gridCol w="538034">
                  <a:extLst>
                    <a:ext uri="{9D8B030D-6E8A-4147-A177-3AD203B41FA5}">
                      <a16:colId xmlns:a16="http://schemas.microsoft.com/office/drawing/2014/main" val="2664372457"/>
                    </a:ext>
                  </a:extLst>
                </a:gridCol>
                <a:gridCol w="667971">
                  <a:extLst>
                    <a:ext uri="{9D8B030D-6E8A-4147-A177-3AD203B41FA5}">
                      <a16:colId xmlns:a16="http://schemas.microsoft.com/office/drawing/2014/main" val="2950848524"/>
                    </a:ext>
                  </a:extLst>
                </a:gridCol>
                <a:gridCol w="538034">
                  <a:extLst>
                    <a:ext uri="{9D8B030D-6E8A-4147-A177-3AD203B41FA5}">
                      <a16:colId xmlns:a16="http://schemas.microsoft.com/office/drawing/2014/main" val="1533218019"/>
                    </a:ext>
                  </a:extLst>
                </a:gridCol>
                <a:gridCol w="506273">
                  <a:extLst>
                    <a:ext uri="{9D8B030D-6E8A-4147-A177-3AD203B41FA5}">
                      <a16:colId xmlns:a16="http://schemas.microsoft.com/office/drawing/2014/main" val="3386967502"/>
                    </a:ext>
                  </a:extLst>
                </a:gridCol>
                <a:gridCol w="538034">
                  <a:extLst>
                    <a:ext uri="{9D8B030D-6E8A-4147-A177-3AD203B41FA5}">
                      <a16:colId xmlns:a16="http://schemas.microsoft.com/office/drawing/2014/main" val="2828760653"/>
                    </a:ext>
                  </a:extLst>
                </a:gridCol>
                <a:gridCol w="506273">
                  <a:extLst>
                    <a:ext uri="{9D8B030D-6E8A-4147-A177-3AD203B41FA5}">
                      <a16:colId xmlns:a16="http://schemas.microsoft.com/office/drawing/2014/main" val="1235894181"/>
                    </a:ext>
                  </a:extLst>
                </a:gridCol>
              </a:tblGrid>
              <a:tr h="300154">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Value set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r>
                        <a:rPr lang="en-US" sz="1200" dirty="0">
                          <a:latin typeface="Times New Roman" panose="02020603050405020304" pitchFamily="18" charset="0"/>
                          <a:cs typeface="Times New Roman" panose="02020603050405020304" pitchFamily="18" charset="0"/>
                        </a:rPr>
                        <a:t>1o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gridSpan="2">
                  <a:txBody>
                    <a:bodyPr/>
                    <a:lstStyle/>
                    <a:p>
                      <a:r>
                        <a:rPr lang="en-US" sz="1200" dirty="0">
                          <a:latin typeface="Times New Roman" panose="02020603050405020304" pitchFamily="18" charset="0"/>
                          <a:cs typeface="Times New Roman" panose="02020603050405020304" pitchFamily="18" charset="0"/>
                        </a:rPr>
                        <a:t>2o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gridSpan="2">
                  <a:txBody>
                    <a:bodyPr/>
                    <a:lstStyle/>
                    <a:p>
                      <a:r>
                        <a:rPr lang="en-US" sz="1200" dirty="0">
                          <a:latin typeface="Times New Roman" panose="02020603050405020304" pitchFamily="18" charset="0"/>
                          <a:cs typeface="Times New Roman" panose="02020603050405020304" pitchFamily="18" charset="0"/>
                        </a:rPr>
                        <a:t>3o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gridSpan="2">
                  <a:txBody>
                    <a:bodyPr/>
                    <a:lstStyle/>
                    <a:p>
                      <a:r>
                        <a:rPr lang="en-US" sz="1200" dirty="0">
                          <a:latin typeface="Times New Roman" panose="02020603050405020304" pitchFamily="18" charset="0"/>
                          <a:cs typeface="Times New Roman" panose="02020603050405020304" pitchFamily="18" charset="0"/>
                        </a:rPr>
                        <a:t>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extLst>
                  <a:ext uri="{0D108BD9-81ED-4DB2-BD59-A6C34878D82A}">
                    <a16:rowId xmlns:a16="http://schemas.microsoft.com/office/drawing/2014/main" val="906836506"/>
                  </a:ext>
                </a:extLst>
              </a:tr>
              <a:tr h="240195">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Model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CFD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FSI</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CFD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FSI</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CFD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FSI</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CFD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FSI</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143904758"/>
                  </a:ext>
                </a:extLst>
              </a:tr>
              <a:tr h="240195">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Load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err="1">
                          <a:effectLst/>
                          <a:latin typeface="Times New Roman" panose="02020603050405020304" pitchFamily="18" charset="0"/>
                          <a:cs typeface="Times New Roman" panose="02020603050405020304" pitchFamily="18" charset="0"/>
                        </a:rPr>
                        <a:t>Mz</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err="1">
                          <a:effectLst/>
                          <a:latin typeface="Times New Roman" panose="02020603050405020304" pitchFamily="18" charset="0"/>
                          <a:cs typeface="Times New Roman" panose="02020603050405020304" pitchFamily="18" charset="0"/>
                        </a:rPr>
                        <a:t>Mz</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err="1">
                          <a:effectLst/>
                          <a:latin typeface="Times New Roman" panose="02020603050405020304" pitchFamily="18" charset="0"/>
                          <a:cs typeface="Times New Roman" panose="02020603050405020304" pitchFamily="18" charset="0"/>
                        </a:rPr>
                        <a:t>Mz</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err="1">
                          <a:effectLst/>
                          <a:latin typeface="Times New Roman" panose="02020603050405020304" pitchFamily="18" charset="0"/>
                          <a:cs typeface="Times New Roman" panose="02020603050405020304" pitchFamily="18" charset="0"/>
                        </a:rPr>
                        <a:t>Mz</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err="1">
                          <a:effectLst/>
                          <a:latin typeface="Times New Roman" panose="02020603050405020304" pitchFamily="18" charset="0"/>
                          <a:cs typeface="Times New Roman" panose="02020603050405020304" pitchFamily="18" charset="0"/>
                        </a:rPr>
                        <a:t>Mz</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err="1">
                          <a:effectLst/>
                          <a:latin typeface="Times New Roman" panose="02020603050405020304" pitchFamily="18" charset="0"/>
                          <a:cs typeface="Times New Roman" panose="02020603050405020304" pitchFamily="18" charset="0"/>
                        </a:rPr>
                        <a:t>Mz</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err="1">
                          <a:effectLst/>
                          <a:latin typeface="Times New Roman" panose="02020603050405020304" pitchFamily="18" charset="0"/>
                          <a:cs typeface="Times New Roman" panose="02020603050405020304" pitchFamily="18" charset="0"/>
                        </a:rPr>
                        <a:t>Mz</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err="1">
                          <a:effectLst/>
                          <a:latin typeface="Times New Roman" panose="02020603050405020304" pitchFamily="18" charset="0"/>
                          <a:cs typeface="Times New Roman" panose="02020603050405020304" pitchFamily="18" charset="0"/>
                        </a:rPr>
                        <a:t>Mz</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3380985"/>
                  </a:ext>
                </a:extLst>
              </a:tr>
              <a:tr h="240195">
                <a:tc>
                  <a:txBody>
                    <a:bodyPr/>
                    <a:lstStyle/>
                    <a:p>
                      <a:pPr marL="0" marR="0" algn="ctr">
                        <a:lnSpc>
                          <a:spcPct val="106000"/>
                        </a:lnSpc>
                        <a:spcBef>
                          <a:spcPts val="0"/>
                        </a:spcBef>
                        <a:spcAft>
                          <a:spcPts val="0"/>
                        </a:spcAft>
                      </a:pPr>
                      <a:r>
                        <a:rPr lang="en-US" sz="1200" dirty="0">
                          <a:effectLst/>
                          <a:latin typeface="Times New Roman" panose="02020603050405020304" pitchFamily="18" charset="0"/>
                          <a:cs typeface="Times New Roman" panose="02020603050405020304" pitchFamily="18" charset="0"/>
                        </a:rPr>
                        <a:t>Component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1200">
                        <a:effectLst/>
                        <a:latin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036895"/>
                  </a:ext>
                </a:extLst>
              </a:tr>
              <a:tr h="240195">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37.1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41.9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34.9</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14</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77.8</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16.7</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77.8</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7.97</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031258056"/>
                  </a:ext>
                </a:extLst>
              </a:tr>
              <a:tr h="240195">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1P</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5.25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0.75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10.3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5.3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10.3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1.3</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4010147"/>
                  </a:ext>
                </a:extLst>
              </a:tr>
              <a:tr h="240195">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2P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53.6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54.8</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62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59.3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99.7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90</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99.7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a:effectLst/>
                          <a:latin typeface="Times New Roman" panose="02020603050405020304" pitchFamily="18" charset="0"/>
                          <a:cs typeface="Times New Roman" panose="02020603050405020304" pitchFamily="18" charset="0"/>
                        </a:rPr>
                        <a:t>101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9167421"/>
                  </a:ext>
                </a:extLst>
              </a:tr>
              <a:tr h="250032">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3P</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5.7</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0.21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0.0057</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10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0.25</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10</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6000"/>
                        </a:lnSpc>
                        <a:spcBef>
                          <a:spcPts val="0"/>
                        </a:spcBef>
                        <a:spcAft>
                          <a:spcPts val="0"/>
                        </a:spcAft>
                      </a:pPr>
                      <a:r>
                        <a:rPr lang="el-GR" sz="1200" dirty="0">
                          <a:effectLst/>
                          <a:latin typeface="Times New Roman" panose="02020603050405020304" pitchFamily="18" charset="0"/>
                          <a:cs typeface="Times New Roman" panose="02020603050405020304" pitchFamily="18" charset="0"/>
                        </a:rPr>
                        <a:t>0.33</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252668"/>
                  </a:ext>
                </a:extLst>
              </a:tr>
            </a:tbl>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7D4079E-15F4-3B05-0CDD-449274A4E96E}"/>
                  </a:ext>
                </a:extLst>
              </p:cNvPr>
              <p:cNvSpPr txBox="1"/>
              <p:nvPr/>
            </p:nvSpPr>
            <p:spPr>
              <a:xfrm>
                <a:off x="1219200" y="5632967"/>
                <a:ext cx="4139878" cy="369332"/>
              </a:xfrm>
              <a:prstGeom prst="rect">
                <a:avLst/>
              </a:prstGeom>
              <a:noFill/>
              <a:ln w="19050">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Position</a:t>
                </a:r>
                <a:r>
                  <a:rPr lang="el-GR" dirty="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𝑟</m:t>
                    </m:r>
                    <m:r>
                      <a:rPr lang="en-US" b="0" i="1" smtClean="0">
                        <a:latin typeface="Cambria Math" panose="02040503050406030204" pitchFamily="18" charset="0"/>
                        <a:cs typeface="Times New Roman" panose="02020603050405020304" pitchFamily="18" charset="0"/>
                      </a:rPr>
                      <m:t>=0.75</m:t>
                    </m:r>
                    <m:r>
                      <m:rPr>
                        <m:sty m:val="p"/>
                      </m:rPr>
                      <a:rPr lang="en-US" b="0" i="0" smtClean="0">
                        <a:latin typeface="Cambria Math" panose="02040503050406030204" pitchFamily="18" charset="0"/>
                        <a:cs typeface="Times New Roman" panose="02020603050405020304" pitchFamily="18" charset="0"/>
                      </a:rPr>
                      <m:t>R</m:t>
                    </m:r>
                    <m:r>
                      <a:rPr lang="en-US" b="0" i="0" smtClean="0">
                        <a:latin typeface="Cambria Math" panose="02040503050406030204" pitchFamily="18" charset="0"/>
                        <a:cs typeface="Times New Roman" panose="02020603050405020304" pitchFamily="18" charset="0"/>
                      </a:rPr>
                      <m:t> </m:t>
                    </m:r>
                    <m:r>
                      <a:rPr lang="el-GR" b="0" i="1" smtClean="0">
                        <a:latin typeface="Cambria Math" panose="02040503050406030204" pitchFamily="18" charset="0"/>
                        <a:cs typeface="Times New Roman" panose="02020603050405020304" pitchFamily="18" charset="0"/>
                      </a:rPr>
                      <m:t> </m:t>
                    </m:r>
                    <m:r>
                      <a:rPr lang="el-GR"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Reduction</a:t>
                </a:r>
                <a:r>
                  <a:rPr lang="el-GR" dirty="0">
                    <a:latin typeface="Times New Roman" panose="02020603050405020304" pitchFamily="18" charset="0"/>
                    <a:cs typeface="Times New Roman" panose="02020603050405020304" pitchFamily="18" charset="0"/>
                  </a:rPr>
                  <a:t> </a:t>
                </a:r>
                <a14:m>
                  <m:oMath xmlns:m="http://schemas.openxmlformats.org/officeDocument/2006/math">
                    <m:r>
                      <a:rPr lang="el-GR" b="0" i="1" smtClean="0">
                        <a:latin typeface="Cambria Math" panose="02040503050406030204" pitchFamily="18" charset="0"/>
                        <a:cs typeface="Times New Roman" panose="02020603050405020304" pitchFamily="18" charset="0"/>
                      </a:rPr>
                      <m:t>0.21</m:t>
                    </m:r>
                    <m:r>
                      <a:rPr lang="el-GR"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B7D4079E-15F4-3B05-0CDD-449274A4E96E}"/>
                  </a:ext>
                </a:extLst>
              </p:cNvPr>
              <p:cNvSpPr txBox="1">
                <a:spLocks noRot="1" noChangeAspect="1" noMove="1" noResize="1" noEditPoints="1" noAdjustHandles="1" noChangeArrowheads="1" noChangeShapeType="1" noTextEdit="1"/>
              </p:cNvSpPr>
              <p:nvPr/>
            </p:nvSpPr>
            <p:spPr>
              <a:xfrm>
                <a:off x="1219200" y="5632967"/>
                <a:ext cx="4139878" cy="369332"/>
              </a:xfrm>
              <a:prstGeom prst="rect">
                <a:avLst/>
              </a:prstGeom>
              <a:blipFill>
                <a:blip r:embed="rId4"/>
                <a:stretch>
                  <a:fillRect l="-1026" t="-6250" b="-20313"/>
                </a:stretch>
              </a:blipFill>
              <a:ln w="19050">
                <a:solidFill>
                  <a:schemeClr val="tx1"/>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CD2E5EED-D528-A3A4-D678-E5CCA8AEC9EA}"/>
              </a:ext>
            </a:extLst>
          </p:cNvPr>
          <p:cNvSpPr txBox="1"/>
          <p:nvPr/>
        </p:nvSpPr>
        <p:spPr>
          <a:xfrm>
            <a:off x="549302" y="79027"/>
            <a:ext cx="1204976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AEROELASTIC ANALYSIS </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DEFORMABLE PROPELLER</a:t>
            </a:r>
          </a:p>
        </p:txBody>
      </p:sp>
      <mc:AlternateContent xmlns:mc="http://schemas.openxmlformats.org/markup-compatibility/2006">
        <mc:Choice xmlns:a14="http://schemas.microsoft.com/office/drawing/2010/main" Requires="a14">
          <p:sp>
            <p:nvSpPr>
              <p:cNvPr id="9" name="Ορθογώνιο 8">
                <a:extLst>
                  <a:ext uri="{FF2B5EF4-FFF2-40B4-BE49-F238E27FC236}">
                    <a16:creationId xmlns:a16="http://schemas.microsoft.com/office/drawing/2014/main" id="{6830D238-3E25-19C0-83E4-9343BA61D307}"/>
                  </a:ext>
                </a:extLst>
              </p:cNvPr>
              <p:cNvSpPr/>
              <p:nvPr/>
            </p:nvSpPr>
            <p:spPr>
              <a:xfrm>
                <a:off x="7554958" y="985991"/>
                <a:ext cx="2605042" cy="1159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𝐶𝑜𝑚𝑝𝑎𝑟𝑖𝑠𝑜𝑛</m:t>
                      </m:r>
                      <m:r>
                        <a:rPr lang="en-US" sz="700" b="0" i="1" smtClean="0">
                          <a:solidFill>
                            <a:schemeClr val="tx1"/>
                          </a:solidFill>
                          <a:latin typeface="Cambria Math" panose="02040503050406030204" pitchFamily="18" charset="0"/>
                          <a:cs typeface="Times New Roman" panose="02020603050405020304" pitchFamily="18" charset="0"/>
                        </a:rPr>
                        <m:t> </m:t>
                      </m:r>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𝐶</m:t>
                          </m:r>
                        </m:e>
                        <m:sub>
                          <m:r>
                            <a:rPr lang="en-US" sz="700" b="0" i="1" smtClean="0">
                              <a:solidFill>
                                <a:schemeClr val="tx1"/>
                              </a:solidFill>
                              <a:latin typeface="Cambria Math" panose="02040503050406030204" pitchFamily="18" charset="0"/>
                              <a:cs typeface="Times New Roman" panose="02020603050405020304" pitchFamily="18" charset="0"/>
                            </a:rPr>
                            <m:t>𝑝</m:t>
                          </m:r>
                        </m:sub>
                      </m:sSub>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𝐹𝑆𝐼</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𝐶𝐹𝐷</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𝑜𝑛</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𝑐𝑟𝑜𝑠𝑠</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𝑠𝑒𝑐𝑡𝑖𝑜𝑛</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𝑟</m:t>
                      </m:r>
                      <m:r>
                        <a:rPr lang="en-US" sz="700" b="0" i="1" smtClean="0">
                          <a:solidFill>
                            <a:schemeClr val="tx1"/>
                          </a:solidFill>
                          <a:latin typeface="Cambria Math" panose="02040503050406030204" pitchFamily="18" charset="0"/>
                          <a:cs typeface="Times New Roman" panose="02020603050405020304" pitchFamily="18" charset="0"/>
                        </a:rPr>
                        <m:t>=0.75 </m:t>
                      </m:r>
                      <m:r>
                        <a:rPr lang="en-US" sz="700" b="0" i="1" smtClean="0">
                          <a:solidFill>
                            <a:schemeClr val="tx1"/>
                          </a:solidFill>
                          <a:latin typeface="Cambria Math" panose="02040503050406030204" pitchFamily="18" charset="0"/>
                          <a:cs typeface="Times New Roman" panose="02020603050405020304" pitchFamily="18" charset="0"/>
                        </a:rPr>
                        <m:t>𝑅</m:t>
                      </m:r>
                      <m:r>
                        <a:rPr lang="en-US" sz="700" b="0" i="1" smtClean="0">
                          <a:solidFill>
                            <a:schemeClr val="tx1"/>
                          </a:solidFill>
                          <a:latin typeface="Cambria Math" panose="02040503050406030204" pitchFamily="18" charset="0"/>
                          <a:cs typeface="Times New Roman" panose="02020603050405020304" pitchFamily="18" charset="0"/>
                        </a:rPr>
                        <m:t> </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9" name="Ορθογώνιο 8">
                <a:extLst>
                  <a:ext uri="{FF2B5EF4-FFF2-40B4-BE49-F238E27FC236}">
                    <a16:creationId xmlns:a16="http://schemas.microsoft.com/office/drawing/2014/main" id="{6830D238-3E25-19C0-83E4-9343BA61D307}"/>
                  </a:ext>
                </a:extLst>
              </p:cNvPr>
              <p:cNvSpPr>
                <a:spLocks noRot="1" noChangeAspect="1" noMove="1" noResize="1" noEditPoints="1" noAdjustHandles="1" noChangeArrowheads="1" noChangeShapeType="1" noTextEdit="1"/>
              </p:cNvSpPr>
              <p:nvPr/>
            </p:nvSpPr>
            <p:spPr>
              <a:xfrm>
                <a:off x="7554958" y="985991"/>
                <a:ext cx="2605042" cy="115954"/>
              </a:xfrm>
              <a:prstGeom prst="rect">
                <a:avLst/>
              </a:prstGeom>
              <a:blipFill>
                <a:blip r:embed="rId5"/>
                <a:stretch>
                  <a:fillRect b="-19048"/>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Ορθογώνιο 9">
                <a:extLst>
                  <a:ext uri="{FF2B5EF4-FFF2-40B4-BE49-F238E27FC236}">
                    <a16:creationId xmlns:a16="http://schemas.microsoft.com/office/drawing/2014/main" id="{BA4B98D1-6794-7E65-9976-8605C8C289BD}"/>
                  </a:ext>
                </a:extLst>
              </p:cNvPr>
              <p:cNvSpPr/>
              <p:nvPr/>
            </p:nvSpPr>
            <p:spPr>
              <a:xfrm>
                <a:off x="7554958" y="3683160"/>
                <a:ext cx="2605042" cy="1159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cs typeface="Times New Roman" panose="02020603050405020304" pitchFamily="18" charset="0"/>
                        </a:rPr>
                        <m:t>𝐶𝑜𝑚𝑝𝑎𝑟𝑖𝑠𝑜𝑛</m:t>
                      </m:r>
                      <m:r>
                        <a:rPr lang="en-US" sz="700" b="0" i="1" smtClean="0">
                          <a:solidFill>
                            <a:schemeClr val="tx1"/>
                          </a:solidFill>
                          <a:latin typeface="Cambria Math" panose="02040503050406030204" pitchFamily="18" charset="0"/>
                          <a:cs typeface="Times New Roman" panose="02020603050405020304" pitchFamily="18" charset="0"/>
                        </a:rPr>
                        <m:t> </m:t>
                      </m:r>
                      <m:sSub>
                        <m:sSubPr>
                          <m:ctrlPr>
                            <a:rPr lang="en-US" sz="700" b="0" i="1" smtClean="0">
                              <a:solidFill>
                                <a:schemeClr val="tx1"/>
                              </a:solidFill>
                              <a:latin typeface="Cambria Math" panose="02040503050406030204" pitchFamily="18" charset="0"/>
                              <a:cs typeface="Times New Roman" panose="02020603050405020304" pitchFamily="18" charset="0"/>
                            </a:rPr>
                          </m:ctrlPr>
                        </m:sSubPr>
                        <m:e>
                          <m:r>
                            <a:rPr lang="en-US" sz="700" b="0" i="1" smtClean="0">
                              <a:solidFill>
                                <a:schemeClr val="tx1"/>
                              </a:solidFill>
                              <a:latin typeface="Cambria Math" panose="02040503050406030204" pitchFamily="18" charset="0"/>
                              <a:cs typeface="Times New Roman" panose="02020603050405020304" pitchFamily="18" charset="0"/>
                            </a:rPr>
                            <m:t>𝐶</m:t>
                          </m:r>
                        </m:e>
                        <m:sub>
                          <m:r>
                            <a:rPr lang="en-US" sz="700" b="0" i="1" smtClean="0">
                              <a:solidFill>
                                <a:schemeClr val="tx1"/>
                              </a:solidFill>
                              <a:latin typeface="Cambria Math" panose="02040503050406030204" pitchFamily="18" charset="0"/>
                              <a:cs typeface="Times New Roman" panose="02020603050405020304" pitchFamily="18" charset="0"/>
                            </a:rPr>
                            <m:t>𝑝</m:t>
                          </m:r>
                        </m:sub>
                      </m:sSub>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𝐹𝑆𝐼</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𝐶𝐹𝐷</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𝑜𝑛</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𝑐𝑟𝑜𝑠𝑠</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𝑠𝑒𝑐𝑡𝑖𝑜𝑛</m:t>
                      </m:r>
                      <m:r>
                        <a:rPr lang="en-US" sz="700" b="0" i="1" smtClean="0">
                          <a:solidFill>
                            <a:schemeClr val="tx1"/>
                          </a:solidFill>
                          <a:latin typeface="Cambria Math" panose="02040503050406030204" pitchFamily="18" charset="0"/>
                          <a:cs typeface="Times New Roman" panose="02020603050405020304" pitchFamily="18" charset="0"/>
                        </a:rPr>
                        <m:t> </m:t>
                      </m:r>
                      <m:r>
                        <a:rPr lang="en-US" sz="700" b="0" i="1" smtClean="0">
                          <a:solidFill>
                            <a:schemeClr val="tx1"/>
                          </a:solidFill>
                          <a:latin typeface="Cambria Math" panose="02040503050406030204" pitchFamily="18" charset="0"/>
                          <a:cs typeface="Times New Roman" panose="02020603050405020304" pitchFamily="18" charset="0"/>
                        </a:rPr>
                        <m:t>𝑟</m:t>
                      </m:r>
                      <m:r>
                        <a:rPr lang="en-US" sz="700" b="0" i="1" smtClean="0">
                          <a:solidFill>
                            <a:schemeClr val="tx1"/>
                          </a:solidFill>
                          <a:latin typeface="Cambria Math" panose="02040503050406030204" pitchFamily="18" charset="0"/>
                          <a:cs typeface="Times New Roman" panose="02020603050405020304" pitchFamily="18" charset="0"/>
                        </a:rPr>
                        <m:t>=0.75 </m:t>
                      </m:r>
                      <m:r>
                        <a:rPr lang="en-US" sz="700" b="0" i="1" smtClean="0">
                          <a:solidFill>
                            <a:schemeClr val="tx1"/>
                          </a:solidFill>
                          <a:latin typeface="Cambria Math" panose="02040503050406030204" pitchFamily="18" charset="0"/>
                          <a:cs typeface="Times New Roman" panose="02020603050405020304" pitchFamily="18" charset="0"/>
                        </a:rPr>
                        <m:t>𝑅</m:t>
                      </m:r>
                      <m:r>
                        <a:rPr lang="en-US" sz="700" b="0" i="1" smtClean="0">
                          <a:solidFill>
                            <a:schemeClr val="tx1"/>
                          </a:solidFill>
                          <a:latin typeface="Cambria Math" panose="02040503050406030204" pitchFamily="18" charset="0"/>
                          <a:cs typeface="Times New Roman" panose="02020603050405020304" pitchFamily="18" charset="0"/>
                        </a:rPr>
                        <m:t> </m:t>
                      </m:r>
                    </m:oMath>
                  </m:oMathPara>
                </a14:m>
                <a:endParaRPr lang="en-US" sz="700" dirty="0">
                  <a:solidFill>
                    <a:schemeClr val="tx1"/>
                  </a:solidFill>
                  <a:latin typeface="Times New Roman" panose="02020603050405020304" pitchFamily="18" charset="0"/>
                  <a:cs typeface="Times New Roman" panose="02020603050405020304" pitchFamily="18" charset="0"/>
                </a:endParaRPr>
              </a:p>
            </p:txBody>
          </p:sp>
        </mc:Choice>
        <mc:Fallback>
          <p:sp>
            <p:nvSpPr>
              <p:cNvPr id="10" name="Ορθογώνιο 9">
                <a:extLst>
                  <a:ext uri="{FF2B5EF4-FFF2-40B4-BE49-F238E27FC236}">
                    <a16:creationId xmlns:a16="http://schemas.microsoft.com/office/drawing/2014/main" id="{BA4B98D1-6794-7E65-9976-8605C8C289BD}"/>
                  </a:ext>
                </a:extLst>
              </p:cNvPr>
              <p:cNvSpPr>
                <a:spLocks noRot="1" noChangeAspect="1" noMove="1" noResize="1" noEditPoints="1" noAdjustHandles="1" noChangeArrowheads="1" noChangeShapeType="1" noTextEdit="1"/>
              </p:cNvSpPr>
              <p:nvPr/>
            </p:nvSpPr>
            <p:spPr>
              <a:xfrm>
                <a:off x="7554958" y="3683160"/>
                <a:ext cx="2605042" cy="115954"/>
              </a:xfrm>
              <a:prstGeom prst="rect">
                <a:avLst/>
              </a:prstGeom>
              <a:blipFill>
                <a:blip r:embed="rId5"/>
                <a:stretch>
                  <a:fillRect b="-19048"/>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Ορθογώνιο 10">
                <a:extLst>
                  <a:ext uri="{FF2B5EF4-FFF2-40B4-BE49-F238E27FC236}">
                    <a16:creationId xmlns:a16="http://schemas.microsoft.com/office/drawing/2014/main" id="{595D60BB-C803-186B-9695-2135AAF0D657}"/>
                  </a:ext>
                </a:extLst>
              </p:cNvPr>
              <p:cNvSpPr/>
              <p:nvPr/>
            </p:nvSpPr>
            <p:spPr>
              <a:xfrm>
                <a:off x="8443958" y="3382106"/>
                <a:ext cx="1134382" cy="231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cs typeface="Times New Roman" panose="02020603050405020304" pitchFamily="18" charset="0"/>
                        </a:rPr>
                        <m:t>𝑟</m:t>
                      </m:r>
                      <m:r>
                        <a:rPr lang="en-US" sz="800" b="0" i="1" smtClean="0">
                          <a:solidFill>
                            <a:schemeClr val="tx1"/>
                          </a:solidFill>
                          <a:latin typeface="Cambria Math" panose="02040503050406030204" pitchFamily="18" charset="0"/>
                          <a:cs typeface="Times New Roman" panose="02020603050405020304" pitchFamily="18" charset="0"/>
                        </a:rPr>
                        <m:t>%=</m:t>
                      </m:r>
                      <m:r>
                        <a:rPr lang="en-US" sz="800" b="0" i="1" smtClean="0">
                          <a:solidFill>
                            <a:schemeClr val="tx1"/>
                          </a:solidFill>
                          <a:latin typeface="Cambria Math" panose="02040503050406030204" pitchFamily="18" charset="0"/>
                          <a:cs typeface="Times New Roman" panose="02020603050405020304" pitchFamily="18" charset="0"/>
                        </a:rPr>
                        <m:t>𝐶h𝑜𝑟𝑑</m:t>
                      </m:r>
                    </m:oMath>
                  </m:oMathPara>
                </a14:m>
                <a:endParaRPr lang="en-US" sz="800" dirty="0">
                  <a:solidFill>
                    <a:schemeClr val="tx1"/>
                  </a:solidFill>
                  <a:latin typeface="Times New Roman" panose="02020603050405020304" pitchFamily="18" charset="0"/>
                  <a:cs typeface="Times New Roman" panose="02020603050405020304" pitchFamily="18" charset="0"/>
                </a:endParaRPr>
              </a:p>
            </p:txBody>
          </p:sp>
        </mc:Choice>
        <mc:Fallback>
          <p:sp>
            <p:nvSpPr>
              <p:cNvPr id="11" name="Ορθογώνιο 10">
                <a:extLst>
                  <a:ext uri="{FF2B5EF4-FFF2-40B4-BE49-F238E27FC236}">
                    <a16:creationId xmlns:a16="http://schemas.microsoft.com/office/drawing/2014/main" id="{595D60BB-C803-186B-9695-2135AAF0D657}"/>
                  </a:ext>
                </a:extLst>
              </p:cNvPr>
              <p:cNvSpPr>
                <a:spLocks noRot="1" noChangeAspect="1" noMove="1" noResize="1" noEditPoints="1" noAdjustHandles="1" noChangeArrowheads="1" noChangeShapeType="1" noTextEdit="1"/>
              </p:cNvSpPr>
              <p:nvPr/>
            </p:nvSpPr>
            <p:spPr>
              <a:xfrm>
                <a:off x="8443958" y="3382106"/>
                <a:ext cx="1134382" cy="231076"/>
              </a:xfrm>
              <a:prstGeom prst="rect">
                <a:avLst/>
              </a:prstGeom>
              <a:blipFill>
                <a:blip r:embed="rId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Ορθογώνιο 11">
                <a:extLst>
                  <a:ext uri="{FF2B5EF4-FFF2-40B4-BE49-F238E27FC236}">
                    <a16:creationId xmlns:a16="http://schemas.microsoft.com/office/drawing/2014/main" id="{BD33476D-8F4D-03F0-361E-EF331FC8EA22}"/>
                  </a:ext>
                </a:extLst>
              </p:cNvPr>
              <p:cNvSpPr/>
              <p:nvPr/>
            </p:nvSpPr>
            <p:spPr>
              <a:xfrm>
                <a:off x="8573498" y="6444044"/>
                <a:ext cx="1134382" cy="231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cs typeface="Times New Roman" panose="02020603050405020304" pitchFamily="18" charset="0"/>
                        </a:rPr>
                        <m:t>𝑟</m:t>
                      </m:r>
                      <m:r>
                        <a:rPr lang="en-US" sz="800" b="0" i="1" smtClean="0">
                          <a:solidFill>
                            <a:schemeClr val="tx1"/>
                          </a:solidFill>
                          <a:latin typeface="Cambria Math" panose="02040503050406030204" pitchFamily="18" charset="0"/>
                          <a:cs typeface="Times New Roman" panose="02020603050405020304" pitchFamily="18" charset="0"/>
                        </a:rPr>
                        <m:t>%=</m:t>
                      </m:r>
                      <m:r>
                        <a:rPr lang="en-US" sz="800" b="0" i="1" smtClean="0">
                          <a:solidFill>
                            <a:schemeClr val="tx1"/>
                          </a:solidFill>
                          <a:latin typeface="Cambria Math" panose="02040503050406030204" pitchFamily="18" charset="0"/>
                          <a:cs typeface="Times New Roman" panose="02020603050405020304" pitchFamily="18" charset="0"/>
                        </a:rPr>
                        <m:t>𝐶h𝑜𝑟𝑑</m:t>
                      </m:r>
                    </m:oMath>
                  </m:oMathPara>
                </a14:m>
                <a:endParaRPr lang="en-US" sz="800" dirty="0">
                  <a:solidFill>
                    <a:schemeClr val="tx1"/>
                  </a:solidFill>
                  <a:latin typeface="Times New Roman" panose="02020603050405020304" pitchFamily="18" charset="0"/>
                  <a:cs typeface="Times New Roman" panose="02020603050405020304" pitchFamily="18" charset="0"/>
                </a:endParaRPr>
              </a:p>
            </p:txBody>
          </p:sp>
        </mc:Choice>
        <mc:Fallback>
          <p:sp>
            <p:nvSpPr>
              <p:cNvPr id="12" name="Ορθογώνιο 11">
                <a:extLst>
                  <a:ext uri="{FF2B5EF4-FFF2-40B4-BE49-F238E27FC236}">
                    <a16:creationId xmlns:a16="http://schemas.microsoft.com/office/drawing/2014/main" id="{BD33476D-8F4D-03F0-361E-EF331FC8EA22}"/>
                  </a:ext>
                </a:extLst>
              </p:cNvPr>
              <p:cNvSpPr>
                <a:spLocks noRot="1" noChangeAspect="1" noMove="1" noResize="1" noEditPoints="1" noAdjustHandles="1" noChangeArrowheads="1" noChangeShapeType="1" noTextEdit="1"/>
              </p:cNvSpPr>
              <p:nvPr/>
            </p:nvSpPr>
            <p:spPr>
              <a:xfrm>
                <a:off x="8573498" y="6444044"/>
                <a:ext cx="1134382" cy="231076"/>
              </a:xfrm>
              <a:prstGeom prst="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Ορθογώνιο 12">
                <a:extLst>
                  <a:ext uri="{FF2B5EF4-FFF2-40B4-BE49-F238E27FC236}">
                    <a16:creationId xmlns:a16="http://schemas.microsoft.com/office/drawing/2014/main" id="{86D6D9D1-785C-2BC0-19DB-41BE6C187771}"/>
                  </a:ext>
                </a:extLst>
              </p:cNvPr>
              <p:cNvSpPr/>
              <p:nvPr/>
            </p:nvSpPr>
            <p:spPr>
              <a:xfrm>
                <a:off x="8006307" y="4135184"/>
                <a:ext cx="1134382" cy="231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cs typeface="Times New Roman" panose="02020603050405020304" pitchFamily="18" charset="0"/>
                        </a:rPr>
                        <m:t>𝐵𝑜𝑡𝑡𝑜𝑚</m:t>
                      </m:r>
                      <m:r>
                        <a:rPr lang="en-US" sz="800" b="0" i="1" smtClean="0">
                          <a:solidFill>
                            <a:schemeClr val="tx1"/>
                          </a:solidFill>
                          <a:latin typeface="Cambria Math" panose="02040503050406030204" pitchFamily="18" charset="0"/>
                          <a:cs typeface="Times New Roman" panose="02020603050405020304" pitchFamily="18" charset="0"/>
                        </a:rPr>
                        <m:t> </m:t>
                      </m:r>
                      <m:r>
                        <a:rPr lang="en-US" sz="800" b="0" i="1" smtClean="0">
                          <a:solidFill>
                            <a:schemeClr val="tx1"/>
                          </a:solidFill>
                          <a:latin typeface="Cambria Math" panose="02040503050406030204" pitchFamily="18" charset="0"/>
                          <a:cs typeface="Times New Roman" panose="02020603050405020304" pitchFamily="18" charset="0"/>
                        </a:rPr>
                        <m:t>𝑆𝑢𝑟𝑐𝑓𝑎𝑐𝑒</m:t>
                      </m:r>
                    </m:oMath>
                  </m:oMathPara>
                </a14:m>
                <a:endParaRPr lang="en-US" sz="800" dirty="0">
                  <a:solidFill>
                    <a:schemeClr val="tx1"/>
                  </a:solidFill>
                  <a:latin typeface="Times New Roman" panose="02020603050405020304" pitchFamily="18" charset="0"/>
                  <a:cs typeface="Times New Roman" panose="02020603050405020304" pitchFamily="18" charset="0"/>
                </a:endParaRPr>
              </a:p>
            </p:txBody>
          </p:sp>
        </mc:Choice>
        <mc:Fallback>
          <p:sp>
            <p:nvSpPr>
              <p:cNvPr id="13" name="Ορθογώνιο 12">
                <a:extLst>
                  <a:ext uri="{FF2B5EF4-FFF2-40B4-BE49-F238E27FC236}">
                    <a16:creationId xmlns:a16="http://schemas.microsoft.com/office/drawing/2014/main" id="{86D6D9D1-785C-2BC0-19DB-41BE6C187771}"/>
                  </a:ext>
                </a:extLst>
              </p:cNvPr>
              <p:cNvSpPr>
                <a:spLocks noRot="1" noChangeAspect="1" noMove="1" noResize="1" noEditPoints="1" noAdjustHandles="1" noChangeArrowheads="1" noChangeShapeType="1" noTextEdit="1"/>
              </p:cNvSpPr>
              <p:nvPr/>
            </p:nvSpPr>
            <p:spPr>
              <a:xfrm>
                <a:off x="8006307" y="4135184"/>
                <a:ext cx="1134382" cy="231076"/>
              </a:xfrm>
              <a:prstGeom prst="rect">
                <a:avLst/>
              </a:prstGeom>
              <a:blipFill>
                <a:blip r:embed="rId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Ορθογώνιο 13">
                <a:extLst>
                  <a:ext uri="{FF2B5EF4-FFF2-40B4-BE49-F238E27FC236}">
                    <a16:creationId xmlns:a16="http://schemas.microsoft.com/office/drawing/2014/main" id="{EB54A1A3-5EF5-1556-110A-62F7662C6157}"/>
                  </a:ext>
                </a:extLst>
              </p:cNvPr>
              <p:cNvSpPr/>
              <p:nvPr/>
            </p:nvSpPr>
            <p:spPr>
              <a:xfrm>
                <a:off x="7689306" y="1281462"/>
                <a:ext cx="1134382" cy="231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cs typeface="Times New Roman" panose="02020603050405020304" pitchFamily="18" charset="0"/>
                        </a:rPr>
                        <m:t>𝐵𝑜𝑡𝑡𝑜𝑚</m:t>
                      </m:r>
                      <m:r>
                        <a:rPr lang="en-US" sz="800" b="0" i="1" smtClean="0">
                          <a:solidFill>
                            <a:schemeClr val="tx1"/>
                          </a:solidFill>
                          <a:latin typeface="Cambria Math" panose="02040503050406030204" pitchFamily="18" charset="0"/>
                          <a:cs typeface="Times New Roman" panose="02020603050405020304" pitchFamily="18" charset="0"/>
                        </a:rPr>
                        <m:t> </m:t>
                      </m:r>
                      <m:r>
                        <a:rPr lang="en-US" sz="800" b="0" i="1" smtClean="0">
                          <a:solidFill>
                            <a:schemeClr val="tx1"/>
                          </a:solidFill>
                          <a:latin typeface="Cambria Math" panose="02040503050406030204" pitchFamily="18" charset="0"/>
                          <a:cs typeface="Times New Roman" panose="02020603050405020304" pitchFamily="18" charset="0"/>
                        </a:rPr>
                        <m:t>𝑆𝑢𝑟𝑐𝑓𝑎𝑐𝑒</m:t>
                      </m:r>
                    </m:oMath>
                  </m:oMathPara>
                </a14:m>
                <a:endParaRPr lang="en-US" sz="800" dirty="0">
                  <a:solidFill>
                    <a:schemeClr val="tx1"/>
                  </a:solidFill>
                  <a:latin typeface="Times New Roman" panose="02020603050405020304" pitchFamily="18" charset="0"/>
                  <a:cs typeface="Times New Roman" panose="02020603050405020304" pitchFamily="18" charset="0"/>
                </a:endParaRPr>
              </a:p>
            </p:txBody>
          </p:sp>
        </mc:Choice>
        <mc:Fallback>
          <p:sp>
            <p:nvSpPr>
              <p:cNvPr id="14" name="Ορθογώνιο 13">
                <a:extLst>
                  <a:ext uri="{FF2B5EF4-FFF2-40B4-BE49-F238E27FC236}">
                    <a16:creationId xmlns:a16="http://schemas.microsoft.com/office/drawing/2014/main" id="{EB54A1A3-5EF5-1556-110A-62F7662C6157}"/>
                  </a:ext>
                </a:extLst>
              </p:cNvPr>
              <p:cNvSpPr>
                <a:spLocks noRot="1" noChangeAspect="1" noMove="1" noResize="1" noEditPoints="1" noAdjustHandles="1" noChangeArrowheads="1" noChangeShapeType="1" noTextEdit="1"/>
              </p:cNvSpPr>
              <p:nvPr/>
            </p:nvSpPr>
            <p:spPr>
              <a:xfrm>
                <a:off x="7689306" y="1281462"/>
                <a:ext cx="1134382" cy="231076"/>
              </a:xfrm>
              <a:prstGeom prst="rect">
                <a:avLst/>
              </a:prstGeom>
              <a:blipFill>
                <a:blip r:embed="rId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Ορθογώνιο 14">
                <a:extLst>
                  <a:ext uri="{FF2B5EF4-FFF2-40B4-BE49-F238E27FC236}">
                    <a16:creationId xmlns:a16="http://schemas.microsoft.com/office/drawing/2014/main" id="{F6F18E99-43B4-A102-E3FF-099D05E4E140}"/>
                  </a:ext>
                </a:extLst>
              </p:cNvPr>
              <p:cNvSpPr/>
              <p:nvPr/>
            </p:nvSpPr>
            <p:spPr>
              <a:xfrm>
                <a:off x="10066746" y="2942462"/>
                <a:ext cx="1134382" cy="231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cs typeface="Times New Roman" panose="02020603050405020304" pitchFamily="18" charset="0"/>
                        </a:rPr>
                        <m:t>𝑇𝑜𝑝</m:t>
                      </m:r>
                      <m:r>
                        <a:rPr lang="en-US" sz="800" b="0" i="1" smtClean="0">
                          <a:solidFill>
                            <a:schemeClr val="tx1"/>
                          </a:solidFill>
                          <a:latin typeface="Cambria Math" panose="02040503050406030204" pitchFamily="18" charset="0"/>
                          <a:cs typeface="Times New Roman" panose="02020603050405020304" pitchFamily="18" charset="0"/>
                        </a:rPr>
                        <m:t> </m:t>
                      </m:r>
                      <m:r>
                        <a:rPr lang="en-US" sz="800" b="0" i="1" smtClean="0">
                          <a:solidFill>
                            <a:schemeClr val="tx1"/>
                          </a:solidFill>
                          <a:latin typeface="Cambria Math" panose="02040503050406030204" pitchFamily="18" charset="0"/>
                          <a:cs typeface="Times New Roman" panose="02020603050405020304" pitchFamily="18" charset="0"/>
                        </a:rPr>
                        <m:t>𝑆𝑢𝑟𝑐𝑓𝑎𝑐𝑒</m:t>
                      </m:r>
                    </m:oMath>
                  </m:oMathPara>
                </a14:m>
                <a:endParaRPr lang="en-US" sz="800" dirty="0">
                  <a:solidFill>
                    <a:schemeClr val="tx1"/>
                  </a:solidFill>
                  <a:latin typeface="Times New Roman" panose="02020603050405020304" pitchFamily="18" charset="0"/>
                  <a:cs typeface="Times New Roman" panose="02020603050405020304" pitchFamily="18" charset="0"/>
                </a:endParaRPr>
              </a:p>
            </p:txBody>
          </p:sp>
        </mc:Choice>
        <mc:Fallback>
          <p:sp>
            <p:nvSpPr>
              <p:cNvPr id="15" name="Ορθογώνιο 14">
                <a:extLst>
                  <a:ext uri="{FF2B5EF4-FFF2-40B4-BE49-F238E27FC236}">
                    <a16:creationId xmlns:a16="http://schemas.microsoft.com/office/drawing/2014/main" id="{F6F18E99-43B4-A102-E3FF-099D05E4E140}"/>
                  </a:ext>
                </a:extLst>
              </p:cNvPr>
              <p:cNvSpPr>
                <a:spLocks noRot="1" noChangeAspect="1" noMove="1" noResize="1" noEditPoints="1" noAdjustHandles="1" noChangeArrowheads="1" noChangeShapeType="1" noTextEdit="1"/>
              </p:cNvSpPr>
              <p:nvPr/>
            </p:nvSpPr>
            <p:spPr>
              <a:xfrm>
                <a:off x="10066746" y="2942462"/>
                <a:ext cx="1134382" cy="231076"/>
              </a:xfrm>
              <a:prstGeom prst="rect">
                <a:avLst/>
              </a:prstGeom>
              <a:blipFill>
                <a:blip r:embed="rId9"/>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Ορθογώνιο 15">
                <a:extLst>
                  <a:ext uri="{FF2B5EF4-FFF2-40B4-BE49-F238E27FC236}">
                    <a16:creationId xmlns:a16="http://schemas.microsoft.com/office/drawing/2014/main" id="{B289A0FD-0FF2-0E5D-9BA8-55AB95182E33}"/>
                  </a:ext>
                </a:extLst>
              </p:cNvPr>
              <p:cNvSpPr/>
              <p:nvPr/>
            </p:nvSpPr>
            <p:spPr>
              <a:xfrm>
                <a:off x="10300426" y="5960144"/>
                <a:ext cx="1134382" cy="2310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cs typeface="Times New Roman" panose="02020603050405020304" pitchFamily="18" charset="0"/>
                        </a:rPr>
                        <m:t>𝑇𝑜𝑝</m:t>
                      </m:r>
                      <m:r>
                        <a:rPr lang="en-US" sz="800" b="0" i="1" smtClean="0">
                          <a:solidFill>
                            <a:schemeClr val="tx1"/>
                          </a:solidFill>
                          <a:latin typeface="Cambria Math" panose="02040503050406030204" pitchFamily="18" charset="0"/>
                          <a:cs typeface="Times New Roman" panose="02020603050405020304" pitchFamily="18" charset="0"/>
                        </a:rPr>
                        <m:t> </m:t>
                      </m:r>
                      <m:r>
                        <a:rPr lang="en-US" sz="800" b="0" i="1" smtClean="0">
                          <a:solidFill>
                            <a:schemeClr val="tx1"/>
                          </a:solidFill>
                          <a:latin typeface="Cambria Math" panose="02040503050406030204" pitchFamily="18" charset="0"/>
                          <a:cs typeface="Times New Roman" panose="02020603050405020304" pitchFamily="18" charset="0"/>
                        </a:rPr>
                        <m:t>𝑆𝑢𝑟𝑐𝑓𝑎𝑐𝑒</m:t>
                      </m:r>
                    </m:oMath>
                  </m:oMathPara>
                </a14:m>
                <a:endParaRPr lang="en-US" sz="800" dirty="0">
                  <a:solidFill>
                    <a:schemeClr val="tx1"/>
                  </a:solidFill>
                  <a:latin typeface="Times New Roman" panose="02020603050405020304" pitchFamily="18" charset="0"/>
                  <a:cs typeface="Times New Roman" panose="02020603050405020304" pitchFamily="18" charset="0"/>
                </a:endParaRPr>
              </a:p>
            </p:txBody>
          </p:sp>
        </mc:Choice>
        <mc:Fallback>
          <p:sp>
            <p:nvSpPr>
              <p:cNvPr id="16" name="Ορθογώνιο 15">
                <a:extLst>
                  <a:ext uri="{FF2B5EF4-FFF2-40B4-BE49-F238E27FC236}">
                    <a16:creationId xmlns:a16="http://schemas.microsoft.com/office/drawing/2014/main" id="{B289A0FD-0FF2-0E5D-9BA8-55AB95182E33}"/>
                  </a:ext>
                </a:extLst>
              </p:cNvPr>
              <p:cNvSpPr>
                <a:spLocks noRot="1" noChangeAspect="1" noMove="1" noResize="1" noEditPoints="1" noAdjustHandles="1" noChangeArrowheads="1" noChangeShapeType="1" noTextEdit="1"/>
              </p:cNvSpPr>
              <p:nvPr/>
            </p:nvSpPr>
            <p:spPr>
              <a:xfrm>
                <a:off x="10300426" y="5960144"/>
                <a:ext cx="1134382" cy="231076"/>
              </a:xfrm>
              <a:prstGeom prst="rect">
                <a:avLst/>
              </a:prstGeom>
              <a:blipFill>
                <a:blip r:embed="rId9"/>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06958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0084923-3703-0B6B-71FE-ACDC86C8486F}"/>
              </a:ext>
            </a:extLst>
          </p:cNvPr>
          <p:cNvSpPr txBox="1"/>
          <p:nvPr/>
        </p:nvSpPr>
        <p:spPr>
          <a:xfrm>
            <a:off x="216922" y="927375"/>
            <a:ext cx="2843270"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Whirl Flutter Mechanism</a:t>
            </a:r>
          </a:p>
        </p:txBody>
      </p:sp>
      <p:sp>
        <p:nvSpPr>
          <p:cNvPr id="12" name="TextBox 11">
            <a:extLst>
              <a:ext uri="{FF2B5EF4-FFF2-40B4-BE49-F238E27FC236}">
                <a16:creationId xmlns:a16="http://schemas.microsoft.com/office/drawing/2014/main" id="{A34377B9-00DD-BFFE-4555-B2688281EA1F}"/>
              </a:ext>
            </a:extLst>
          </p:cNvPr>
          <p:cNvSpPr txBox="1"/>
          <p:nvPr/>
        </p:nvSpPr>
        <p:spPr>
          <a:xfrm>
            <a:off x="220471" y="1620250"/>
            <a:ext cx="5679442"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Dynamic Aeroelastic phenomenon </a:t>
            </a:r>
          </a:p>
        </p:txBody>
      </p:sp>
      <p:pic>
        <p:nvPicPr>
          <p:cNvPr id="13" name="Εικόνα 12">
            <a:extLst>
              <a:ext uri="{FF2B5EF4-FFF2-40B4-BE49-F238E27FC236}">
                <a16:creationId xmlns:a16="http://schemas.microsoft.com/office/drawing/2014/main" id="{B7933788-22BF-79B1-9CB6-F89B54EDA182}"/>
              </a:ext>
            </a:extLst>
          </p:cNvPr>
          <p:cNvPicPr>
            <a:picLocks noChangeAspect="1"/>
          </p:cNvPicPr>
          <p:nvPr/>
        </p:nvPicPr>
        <p:blipFill rotWithShape="1">
          <a:blip r:embed="rId3">
            <a:extLst>
              <a:ext uri="{28A0092B-C50C-407E-A947-70E740481C1C}">
                <a14:useLocalDpi xmlns:a14="http://schemas.microsoft.com/office/drawing/2010/main" val="0"/>
              </a:ext>
            </a:extLst>
          </a:blip>
          <a:srcRect r="64429" b="19205"/>
          <a:stretch/>
        </p:blipFill>
        <p:spPr bwMode="auto">
          <a:xfrm>
            <a:off x="0" y="2390960"/>
            <a:ext cx="2470184" cy="1832541"/>
          </a:xfrm>
          <a:prstGeom prst="rect">
            <a:avLst/>
          </a:prstGeom>
          <a:noFill/>
          <a:ln>
            <a:noFill/>
          </a:ln>
        </p:spPr>
      </p:pic>
      <p:sp>
        <p:nvSpPr>
          <p:cNvPr id="14" name="TextBox 13">
            <a:extLst>
              <a:ext uri="{FF2B5EF4-FFF2-40B4-BE49-F238E27FC236}">
                <a16:creationId xmlns:a16="http://schemas.microsoft.com/office/drawing/2014/main" id="{4C391C70-5595-9C14-06DE-BB0807C336B3}"/>
              </a:ext>
            </a:extLst>
          </p:cNvPr>
          <p:cNvSpPr txBox="1"/>
          <p:nvPr/>
        </p:nvSpPr>
        <p:spPr>
          <a:xfrm>
            <a:off x="216922" y="2066147"/>
            <a:ext cx="5679442"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Degrees of freedom: </a:t>
            </a:r>
            <a:r>
              <a:rPr lang="el-GR" sz="1400" dirty="0">
                <a:latin typeface="Times New Roman" panose="02020603050405020304" pitchFamily="18" charset="0"/>
                <a:cs typeface="Times New Roman" panose="02020603050405020304" pitchFamily="18" charset="0"/>
              </a:rPr>
              <a:t>θ (</a:t>
            </a:r>
            <a:r>
              <a:rPr lang="en-US" sz="1400" dirty="0">
                <a:latin typeface="Times New Roman" panose="02020603050405020304" pitchFamily="18" charset="0"/>
                <a:cs typeface="Times New Roman" panose="02020603050405020304" pitchFamily="18" charset="0"/>
              </a:rPr>
              <a:t>pitch)</a:t>
            </a:r>
            <a:r>
              <a:rPr lang="el-GR" sz="1400" dirty="0">
                <a:latin typeface="Times New Roman" panose="02020603050405020304" pitchFamily="18" charset="0"/>
                <a:cs typeface="Times New Roman" panose="02020603050405020304" pitchFamily="18" charset="0"/>
              </a:rPr>
              <a:t>, ψ </a:t>
            </a:r>
            <a:r>
              <a:rPr lang="en-US" sz="1400" dirty="0">
                <a:latin typeface="Times New Roman" panose="02020603050405020304" pitchFamily="18" charset="0"/>
                <a:cs typeface="Times New Roman" panose="02020603050405020304" pitchFamily="18" charset="0"/>
              </a:rPr>
              <a:t>(Yaw)</a:t>
            </a:r>
          </a:p>
        </p:txBody>
      </p:sp>
      <p:pic>
        <p:nvPicPr>
          <p:cNvPr id="15" name="Εικόνα 14">
            <a:extLst>
              <a:ext uri="{FF2B5EF4-FFF2-40B4-BE49-F238E27FC236}">
                <a16:creationId xmlns:a16="http://schemas.microsoft.com/office/drawing/2014/main" id="{4EF2ADA4-07B4-AC3C-7E7D-DAAAE2A91754}"/>
              </a:ext>
            </a:extLst>
          </p:cNvPr>
          <p:cNvPicPr>
            <a:picLocks noChangeAspect="1"/>
          </p:cNvPicPr>
          <p:nvPr/>
        </p:nvPicPr>
        <p:blipFill rotWithShape="1">
          <a:blip r:embed="rId4">
            <a:extLst>
              <a:ext uri="{28A0092B-C50C-407E-A947-70E740481C1C}">
                <a14:useLocalDpi xmlns:a14="http://schemas.microsoft.com/office/drawing/2010/main" val="0"/>
              </a:ext>
            </a:extLst>
          </a:blip>
          <a:srcRect b="17504"/>
          <a:stretch/>
        </p:blipFill>
        <p:spPr bwMode="auto">
          <a:xfrm>
            <a:off x="0" y="4978544"/>
            <a:ext cx="4676775" cy="1756474"/>
          </a:xfrm>
          <a:prstGeom prst="rect">
            <a:avLst/>
          </a:prstGeom>
          <a:noFill/>
          <a:ln>
            <a:noFill/>
          </a:ln>
        </p:spPr>
      </p:pic>
      <p:sp>
        <p:nvSpPr>
          <p:cNvPr id="16" name="TextBox 15">
            <a:extLst>
              <a:ext uri="{FF2B5EF4-FFF2-40B4-BE49-F238E27FC236}">
                <a16:creationId xmlns:a16="http://schemas.microsoft.com/office/drawing/2014/main" id="{5556B223-C47B-9F30-7623-DF272A37DF22}"/>
              </a:ext>
            </a:extLst>
          </p:cNvPr>
          <p:cNvSpPr txBox="1"/>
          <p:nvPr/>
        </p:nvSpPr>
        <p:spPr>
          <a:xfrm>
            <a:off x="216922" y="4529251"/>
            <a:ext cx="5679442"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Whirl Flutter</a:t>
            </a:r>
          </a:p>
        </p:txBody>
      </p:sp>
      <p:pic>
        <p:nvPicPr>
          <p:cNvPr id="17" name="Εικόνα 16">
            <a:extLst>
              <a:ext uri="{FF2B5EF4-FFF2-40B4-BE49-F238E27FC236}">
                <a16:creationId xmlns:a16="http://schemas.microsoft.com/office/drawing/2014/main" id="{42135159-E521-ED09-05B6-FE7DC3037D14}"/>
              </a:ext>
            </a:extLst>
          </p:cNvPr>
          <p:cNvPicPr>
            <a:picLocks noChangeAspect="1"/>
          </p:cNvPicPr>
          <p:nvPr/>
        </p:nvPicPr>
        <p:blipFill rotWithShape="1">
          <a:blip r:embed="rId3">
            <a:extLst>
              <a:ext uri="{28A0092B-C50C-407E-A947-70E740481C1C}">
                <a14:useLocalDpi xmlns:a14="http://schemas.microsoft.com/office/drawing/2010/main" val="0"/>
              </a:ext>
            </a:extLst>
          </a:blip>
          <a:srcRect l="35111" b="23664"/>
          <a:stretch/>
        </p:blipFill>
        <p:spPr bwMode="auto">
          <a:xfrm>
            <a:off x="2231453" y="2686539"/>
            <a:ext cx="3864547" cy="1484921"/>
          </a:xfrm>
          <a:prstGeom prst="rect">
            <a:avLst/>
          </a:prstGeom>
          <a:noFill/>
          <a:ln>
            <a:noFill/>
          </a:ln>
        </p:spPr>
      </p:pic>
      <p:cxnSp>
        <p:nvCxnSpPr>
          <p:cNvPr id="18" name="Ευθεία γραμμή σύνδεσης 17">
            <a:extLst>
              <a:ext uri="{FF2B5EF4-FFF2-40B4-BE49-F238E27FC236}">
                <a16:creationId xmlns:a16="http://schemas.microsoft.com/office/drawing/2014/main" id="{C523F658-53C7-647B-31AA-C160DFAC0FFF}"/>
              </a:ext>
            </a:extLst>
          </p:cNvPr>
          <p:cNvCxnSpPr>
            <a:cxnSpLocks/>
          </p:cNvCxnSpPr>
          <p:nvPr/>
        </p:nvCxnSpPr>
        <p:spPr>
          <a:xfrm>
            <a:off x="6208584" y="1296707"/>
            <a:ext cx="0" cy="529301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ACE9CE-6964-89E4-FA49-3C33A64F6085}"/>
              </a:ext>
            </a:extLst>
          </p:cNvPr>
          <p:cNvSpPr txBox="1"/>
          <p:nvPr/>
        </p:nvSpPr>
        <p:spPr>
          <a:xfrm>
            <a:off x="6517255" y="927375"/>
            <a:ext cx="4160901"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Derivation of the system’s equations </a:t>
            </a:r>
          </a:p>
        </p:txBody>
      </p:sp>
      <p:sp>
        <p:nvSpPr>
          <p:cNvPr id="20" name="TextBox 19">
            <a:extLst>
              <a:ext uri="{FF2B5EF4-FFF2-40B4-BE49-F238E27FC236}">
                <a16:creationId xmlns:a16="http://schemas.microsoft.com/office/drawing/2014/main" id="{2EAB816B-2DFA-E164-2DB6-8D505CC0550C}"/>
              </a:ext>
            </a:extLst>
          </p:cNvPr>
          <p:cNvSpPr txBox="1"/>
          <p:nvPr/>
        </p:nvSpPr>
        <p:spPr>
          <a:xfrm>
            <a:off x="6321169" y="1385681"/>
            <a:ext cx="5679442"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Lagrange</a:t>
            </a:r>
          </a:p>
        </p:txBody>
      </p:sp>
      <p:sp>
        <p:nvSpPr>
          <p:cNvPr id="21" name="TextBox 20">
            <a:extLst>
              <a:ext uri="{FF2B5EF4-FFF2-40B4-BE49-F238E27FC236}">
                <a16:creationId xmlns:a16="http://schemas.microsoft.com/office/drawing/2014/main" id="{57FCFF1D-55FA-B79C-017D-9FC14906DC9A}"/>
              </a:ext>
            </a:extLst>
          </p:cNvPr>
          <p:cNvSpPr txBox="1"/>
          <p:nvPr/>
        </p:nvSpPr>
        <p:spPr>
          <a:xfrm>
            <a:off x="6378364" y="2802052"/>
            <a:ext cx="5679442"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Strip Theory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AB2056E-8E37-0E3F-A25B-6E9713D27430}"/>
                  </a:ext>
                </a:extLst>
              </p:cNvPr>
              <p:cNvSpPr txBox="1"/>
              <p:nvPr/>
            </p:nvSpPr>
            <p:spPr>
              <a:xfrm>
                <a:off x="6378366" y="1784108"/>
                <a:ext cx="2839719" cy="969689"/>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l-GR" sz="1200" i="1">
                          <a:latin typeface="Cambria Math" panose="02040503050406030204" pitchFamily="18" charset="0"/>
                        </a:rPr>
                        <m:t>𝑇</m:t>
                      </m:r>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1</m:t>
                          </m:r>
                        </m:num>
                        <m:den>
                          <m:r>
                            <a:rPr lang="el-GR" sz="1200" i="1">
                              <a:latin typeface="Cambria Math" panose="02040503050406030204" pitchFamily="18" charset="0"/>
                            </a:rPr>
                            <m:t>2</m:t>
                          </m:r>
                        </m:den>
                      </m:f>
                      <m:sSub>
                        <m:sSubPr>
                          <m:ctrlPr>
                            <a:rPr lang="en-US" sz="1200" i="1">
                              <a:latin typeface="Cambria Math" panose="02040503050406030204" pitchFamily="18" charset="0"/>
                            </a:rPr>
                          </m:ctrlPr>
                        </m:sSubPr>
                        <m:e>
                          <m:r>
                            <a:rPr lang="el-GR" sz="1200" i="1">
                              <a:latin typeface="Cambria Math" panose="02040503050406030204" pitchFamily="18" charset="0"/>
                            </a:rPr>
                            <m:t>𝐽</m:t>
                          </m:r>
                        </m:e>
                        <m:sub>
                          <m:r>
                            <a:rPr lang="el-GR" sz="1200" i="1">
                              <a:latin typeface="Cambria Math" panose="02040503050406030204" pitchFamily="18" charset="0"/>
                            </a:rPr>
                            <m:t>𝑋</m:t>
                          </m:r>
                        </m:sub>
                      </m:sSub>
                      <m:sSup>
                        <m:sSupPr>
                          <m:ctrlPr>
                            <a:rPr lang="en-US" sz="1200" i="1">
                              <a:latin typeface="Cambria Math" panose="02040503050406030204" pitchFamily="18" charset="0"/>
                            </a:rPr>
                          </m:ctrlPr>
                        </m:sSupPr>
                        <m:e>
                          <m:r>
                            <a:rPr lang="el-GR" sz="1200" i="1">
                              <a:latin typeface="Cambria Math" panose="02040503050406030204" pitchFamily="18" charset="0"/>
                            </a:rPr>
                            <m:t>𝛺</m:t>
                          </m:r>
                        </m:e>
                        <m:sup>
                          <m:r>
                            <a:rPr lang="el-GR" sz="1200" i="1">
                              <a:latin typeface="Cambria Math" panose="02040503050406030204" pitchFamily="18" charset="0"/>
                            </a:rPr>
                            <m:t>2</m:t>
                          </m:r>
                        </m:sup>
                      </m:sSup>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𝐽</m:t>
                          </m:r>
                        </m:e>
                        <m:sub>
                          <m:r>
                            <a:rPr lang="el-GR" sz="1200" i="1">
                              <a:latin typeface="Cambria Math" panose="02040503050406030204" pitchFamily="18" charset="0"/>
                            </a:rPr>
                            <m:t>𝑋</m:t>
                          </m:r>
                        </m:sub>
                      </m:sSub>
                      <m:r>
                        <a:rPr lang="el-GR" sz="1200" i="1">
                          <a:latin typeface="Cambria Math" panose="02040503050406030204" pitchFamily="18" charset="0"/>
                        </a:rPr>
                        <m:t>𝛹𝛺</m:t>
                      </m:r>
                      <m:acc>
                        <m:accPr>
                          <m:chr m:val="̇"/>
                          <m:ctrlPr>
                            <a:rPr lang="en-US" sz="1200" i="1">
                              <a:latin typeface="Cambria Math" panose="02040503050406030204" pitchFamily="18" charset="0"/>
                            </a:rPr>
                          </m:ctrlPr>
                        </m:accPr>
                        <m:e>
                          <m:r>
                            <a:rPr lang="el-GR" sz="1200" i="1">
                              <a:latin typeface="Cambria Math" panose="02040503050406030204" pitchFamily="18" charset="0"/>
                            </a:rPr>
                            <m:t>𝛩</m:t>
                          </m:r>
                        </m:e>
                      </m:acc>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1</m:t>
                          </m:r>
                        </m:num>
                        <m:den>
                          <m:r>
                            <a:rPr lang="el-GR" sz="1200" i="1">
                              <a:latin typeface="Cambria Math" panose="02040503050406030204" pitchFamily="18" charset="0"/>
                            </a:rPr>
                            <m:t>2</m:t>
                          </m:r>
                        </m:den>
                      </m:f>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𝐽</m:t>
                              </m:r>
                            </m:e>
                            <m:sub>
                              <m:r>
                                <a:rPr lang="el-GR" sz="1200" i="1">
                                  <a:latin typeface="Cambria Math" panose="02040503050406030204" pitchFamily="18" charset="0"/>
                                </a:rPr>
                                <m:t>𝑌</m:t>
                              </m:r>
                            </m:sub>
                          </m:sSub>
                          <m:sSup>
                            <m:sSupPr>
                              <m:ctrlPr>
                                <a:rPr lang="en-US" sz="1200" i="1">
                                  <a:latin typeface="Cambria Math" panose="02040503050406030204" pitchFamily="18" charset="0"/>
                                </a:rPr>
                              </m:ctrlPr>
                            </m:sSupPr>
                            <m:e>
                              <m:acc>
                                <m:accPr>
                                  <m:chr m:val="̇"/>
                                  <m:ctrlPr>
                                    <a:rPr lang="en-US" sz="1200" i="1">
                                      <a:latin typeface="Cambria Math" panose="02040503050406030204" pitchFamily="18" charset="0"/>
                                    </a:rPr>
                                  </m:ctrlPr>
                                </m:accPr>
                                <m:e>
                                  <m:r>
                                    <a:rPr lang="el-GR" sz="1200" i="1">
                                      <a:latin typeface="Cambria Math" panose="02040503050406030204" pitchFamily="18" charset="0"/>
                                    </a:rPr>
                                    <m:t>𝛩</m:t>
                                  </m:r>
                                </m:e>
                              </m:acc>
                            </m:e>
                            <m:sup>
                              <m:r>
                                <a:rPr lang="el-GR" sz="1200" i="1">
                                  <a:latin typeface="Cambria Math" panose="02040503050406030204" pitchFamily="18" charset="0"/>
                                </a:rPr>
                                <m:t>2</m:t>
                              </m:r>
                            </m:sup>
                          </m:sSup>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𝐽</m:t>
                              </m:r>
                            </m:e>
                            <m:sub>
                              <m:r>
                                <a:rPr lang="el-GR" sz="1200" i="1">
                                  <a:latin typeface="Cambria Math" panose="02040503050406030204" pitchFamily="18" charset="0"/>
                                </a:rPr>
                                <m:t>𝑍</m:t>
                              </m:r>
                            </m:sub>
                          </m:sSub>
                          <m:sSup>
                            <m:sSupPr>
                              <m:ctrlPr>
                                <a:rPr lang="en-US" sz="1200" i="1">
                                  <a:latin typeface="Cambria Math" panose="02040503050406030204" pitchFamily="18" charset="0"/>
                                </a:rPr>
                              </m:ctrlPr>
                            </m:sSupPr>
                            <m:e>
                              <m:acc>
                                <m:accPr>
                                  <m:chr m:val="̇"/>
                                  <m:ctrlPr>
                                    <a:rPr lang="en-US" sz="1200" i="1">
                                      <a:latin typeface="Cambria Math" panose="02040503050406030204" pitchFamily="18" charset="0"/>
                                    </a:rPr>
                                  </m:ctrlPr>
                                </m:accPr>
                                <m:e>
                                  <m:r>
                                    <a:rPr lang="el-GR" sz="1200" i="1">
                                      <a:latin typeface="Cambria Math" panose="02040503050406030204" pitchFamily="18" charset="0"/>
                                    </a:rPr>
                                    <m:t>𝛹</m:t>
                                  </m:r>
                                </m:e>
                              </m:acc>
                            </m:e>
                            <m:sup>
                              <m:r>
                                <a:rPr lang="el-GR" sz="1200" i="1">
                                  <a:latin typeface="Cambria Math" panose="02040503050406030204" pitchFamily="18" charset="0"/>
                                </a:rPr>
                                <m:t>2</m:t>
                              </m:r>
                            </m:sup>
                          </m:sSup>
                        </m:e>
                      </m:d>
                    </m:oMath>
                  </m:oMathPara>
                </a14:m>
                <a:endParaRPr lang="el-GR" sz="1200" dirty="0">
                  <a:solidFill>
                    <a:schemeClr val="tx1"/>
                  </a:solidFill>
                </a:endParaRPr>
              </a:p>
              <a:p>
                <a:r>
                  <a:rPr lang="el-GR" sz="1200" dirty="0"/>
                  <a:t> </a:t>
                </a:r>
                <a14:m>
                  <m:oMath xmlns:m="http://schemas.openxmlformats.org/officeDocument/2006/math">
                    <m:r>
                      <a:rPr lang="el-GR" sz="1200" i="1">
                        <a:latin typeface="Cambria Math" panose="02040503050406030204" pitchFamily="18" charset="0"/>
                      </a:rPr>
                      <m:t>𝑉</m:t>
                    </m:r>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1</m:t>
                        </m:r>
                      </m:num>
                      <m:den>
                        <m:r>
                          <a:rPr lang="el-GR" sz="1200" i="1">
                            <a:latin typeface="Cambria Math" panose="02040503050406030204" pitchFamily="18" charset="0"/>
                          </a:rPr>
                          <m:t>2</m:t>
                        </m:r>
                      </m:den>
                    </m:f>
                    <m:sSub>
                      <m:sSubPr>
                        <m:ctrlPr>
                          <a:rPr lang="en-US" sz="1200" i="1">
                            <a:latin typeface="Cambria Math" panose="02040503050406030204" pitchFamily="18" charset="0"/>
                          </a:rPr>
                        </m:ctrlPr>
                      </m:sSubPr>
                      <m:e>
                        <m:r>
                          <a:rPr lang="el-GR" sz="1200" i="1">
                            <a:latin typeface="Cambria Math" panose="02040503050406030204" pitchFamily="18" charset="0"/>
                          </a:rPr>
                          <m:t>𝐾</m:t>
                        </m:r>
                      </m:e>
                      <m:sub>
                        <m:r>
                          <a:rPr lang="el-GR" sz="1200" i="1">
                            <a:latin typeface="Cambria Math" panose="02040503050406030204" pitchFamily="18" charset="0"/>
                          </a:rPr>
                          <m:t>𝛩</m:t>
                        </m:r>
                      </m:sub>
                    </m:sSub>
                    <m:sSup>
                      <m:sSupPr>
                        <m:ctrlPr>
                          <a:rPr lang="en-US" sz="1200" i="1">
                            <a:latin typeface="Cambria Math" panose="02040503050406030204" pitchFamily="18" charset="0"/>
                          </a:rPr>
                        </m:ctrlPr>
                      </m:sSupPr>
                      <m:e>
                        <m:r>
                          <a:rPr lang="el-GR" sz="1200" i="1">
                            <a:latin typeface="Cambria Math" panose="02040503050406030204" pitchFamily="18" charset="0"/>
                          </a:rPr>
                          <m:t>𝛩</m:t>
                        </m:r>
                      </m:e>
                      <m:sup>
                        <m:r>
                          <a:rPr lang="el-GR" sz="1200" i="1">
                            <a:latin typeface="Cambria Math" panose="02040503050406030204" pitchFamily="18" charset="0"/>
                          </a:rPr>
                          <m:t>2</m:t>
                        </m:r>
                      </m:sup>
                    </m:sSup>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1</m:t>
                        </m:r>
                      </m:num>
                      <m:den>
                        <m:r>
                          <a:rPr lang="el-GR" sz="1200" i="1">
                            <a:latin typeface="Cambria Math" panose="02040503050406030204" pitchFamily="18" charset="0"/>
                          </a:rPr>
                          <m:t>2</m:t>
                        </m:r>
                      </m:den>
                    </m:f>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𝛹</m:t>
                        </m:r>
                      </m:sub>
                    </m:sSub>
                    <m:sSup>
                      <m:sSupPr>
                        <m:ctrlPr>
                          <a:rPr lang="en-US" sz="1200" i="1">
                            <a:latin typeface="Cambria Math" panose="02040503050406030204" pitchFamily="18" charset="0"/>
                          </a:rPr>
                        </m:ctrlPr>
                      </m:sSupPr>
                      <m:e>
                        <m:r>
                          <a:rPr lang="el-GR" sz="1200" i="1">
                            <a:latin typeface="Cambria Math" panose="02040503050406030204" pitchFamily="18" charset="0"/>
                          </a:rPr>
                          <m:t>𝛹</m:t>
                        </m:r>
                      </m:e>
                      <m:sup>
                        <m:r>
                          <a:rPr lang="el-GR" sz="1200" i="1">
                            <a:latin typeface="Cambria Math" panose="02040503050406030204" pitchFamily="18" charset="0"/>
                          </a:rPr>
                          <m:t>2</m:t>
                        </m:r>
                      </m:sup>
                    </m:sSup>
                  </m:oMath>
                </a14:m>
                <a:endParaRPr lang="el-GR" sz="1200" dirty="0">
                  <a:solidFill>
                    <a:schemeClr val="tx1"/>
                  </a:solidFill>
                </a:endParaRPr>
              </a:p>
              <a:p>
                <a:r>
                  <a:rPr lang="el-GR" sz="1200" dirty="0"/>
                  <a:t> </a:t>
                </a:r>
                <a14:m>
                  <m:oMath xmlns:m="http://schemas.openxmlformats.org/officeDocument/2006/math">
                    <m:r>
                      <a:rPr lang="el-GR" sz="1200" i="1">
                        <a:latin typeface="Cambria Math" panose="02040503050406030204" pitchFamily="18" charset="0"/>
                      </a:rPr>
                      <m:t>𝐷</m:t>
                    </m:r>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1</m:t>
                        </m:r>
                      </m:num>
                      <m:den>
                        <m:r>
                          <a:rPr lang="el-GR" sz="1200" i="1">
                            <a:latin typeface="Cambria Math" panose="02040503050406030204" pitchFamily="18" charset="0"/>
                          </a:rPr>
                          <m:t>2</m:t>
                        </m:r>
                      </m:den>
                    </m:f>
                    <m:sSub>
                      <m:sSubPr>
                        <m:ctrlPr>
                          <a:rPr lang="en-US" sz="1200" i="1">
                            <a:latin typeface="Cambria Math" panose="02040503050406030204" pitchFamily="18" charset="0"/>
                          </a:rPr>
                        </m:ctrlPr>
                      </m:sSubPr>
                      <m:e>
                        <m:r>
                          <a:rPr lang="el-GR" sz="1200" i="1">
                            <a:latin typeface="Cambria Math" panose="02040503050406030204" pitchFamily="18" charset="0"/>
                          </a:rPr>
                          <m:t>𝐶</m:t>
                        </m:r>
                      </m:e>
                      <m:sub>
                        <m:r>
                          <a:rPr lang="el-GR" sz="1200" i="1">
                            <a:latin typeface="Cambria Math" panose="02040503050406030204" pitchFamily="18" charset="0"/>
                          </a:rPr>
                          <m:t>𝛩</m:t>
                        </m:r>
                      </m:sub>
                    </m:sSub>
                    <m:sSup>
                      <m:sSupPr>
                        <m:ctrlPr>
                          <a:rPr lang="en-US" sz="1200" i="1">
                            <a:latin typeface="Cambria Math" panose="02040503050406030204" pitchFamily="18" charset="0"/>
                          </a:rPr>
                        </m:ctrlPr>
                      </m:sSupPr>
                      <m:e>
                        <m:acc>
                          <m:accPr>
                            <m:chr m:val="̇"/>
                            <m:ctrlPr>
                              <a:rPr lang="en-US" sz="1200" i="1">
                                <a:latin typeface="Cambria Math" panose="02040503050406030204" pitchFamily="18" charset="0"/>
                              </a:rPr>
                            </m:ctrlPr>
                          </m:accPr>
                          <m:e>
                            <m:r>
                              <a:rPr lang="el-GR" sz="1200" i="1">
                                <a:latin typeface="Cambria Math" panose="02040503050406030204" pitchFamily="18" charset="0"/>
                              </a:rPr>
                              <m:t>𝛩</m:t>
                            </m:r>
                          </m:e>
                        </m:acc>
                      </m:e>
                      <m:sup>
                        <m:r>
                          <a:rPr lang="el-GR" sz="1200" i="1">
                            <a:latin typeface="Cambria Math" panose="02040503050406030204" pitchFamily="18" charset="0"/>
                          </a:rPr>
                          <m:t>2</m:t>
                        </m:r>
                      </m:sup>
                    </m:sSup>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1</m:t>
                        </m:r>
                      </m:num>
                      <m:den>
                        <m:r>
                          <a:rPr lang="el-GR" sz="1200" i="1">
                            <a:latin typeface="Cambria Math" panose="02040503050406030204" pitchFamily="18" charset="0"/>
                          </a:rPr>
                          <m:t>2</m:t>
                        </m:r>
                      </m:den>
                    </m:f>
                    <m:sSub>
                      <m:sSubPr>
                        <m:ctrlPr>
                          <a:rPr lang="en-US" sz="1200" i="1">
                            <a:latin typeface="Cambria Math" panose="02040503050406030204" pitchFamily="18" charset="0"/>
                          </a:rPr>
                        </m:ctrlPr>
                      </m:sSubPr>
                      <m:e>
                        <m:r>
                          <a:rPr lang="el-GR" sz="1200" i="1">
                            <a:latin typeface="Cambria Math" panose="02040503050406030204" pitchFamily="18" charset="0"/>
                          </a:rPr>
                          <m:t>𝐶</m:t>
                        </m:r>
                      </m:e>
                      <m:sub>
                        <m:r>
                          <a:rPr lang="el-GR" sz="1200" i="1">
                            <a:latin typeface="Cambria Math" panose="02040503050406030204" pitchFamily="18" charset="0"/>
                          </a:rPr>
                          <m:t>𝛹</m:t>
                        </m:r>
                      </m:sub>
                    </m:sSub>
                    <m:sSup>
                      <m:sSupPr>
                        <m:ctrlPr>
                          <a:rPr lang="en-US" sz="1200" i="1">
                            <a:latin typeface="Cambria Math" panose="02040503050406030204" pitchFamily="18" charset="0"/>
                          </a:rPr>
                        </m:ctrlPr>
                      </m:sSupPr>
                      <m:e>
                        <m:acc>
                          <m:accPr>
                            <m:chr m:val="̇"/>
                            <m:ctrlPr>
                              <a:rPr lang="en-US" sz="1200" i="1">
                                <a:latin typeface="Cambria Math" panose="02040503050406030204" pitchFamily="18" charset="0"/>
                              </a:rPr>
                            </m:ctrlPr>
                          </m:accPr>
                          <m:e>
                            <m:r>
                              <a:rPr lang="el-GR" sz="1200" i="1">
                                <a:latin typeface="Cambria Math" panose="02040503050406030204" pitchFamily="18" charset="0"/>
                              </a:rPr>
                              <m:t>𝛹</m:t>
                            </m:r>
                          </m:e>
                        </m:acc>
                      </m:e>
                      <m:sup>
                        <m:r>
                          <a:rPr lang="el-GR" sz="1200" i="1">
                            <a:latin typeface="Cambria Math" panose="02040503050406030204" pitchFamily="18" charset="0"/>
                          </a:rPr>
                          <m:t>2</m:t>
                        </m:r>
                      </m:sup>
                    </m:sSup>
                  </m:oMath>
                </a14:m>
                <a:endParaRPr lang="en-US" sz="100" dirty="0">
                  <a:solidFill>
                    <a:schemeClr val="tx1"/>
                  </a:solidFill>
                </a:endParaRPr>
              </a:p>
            </p:txBody>
          </p:sp>
        </mc:Choice>
        <mc:Fallback xmlns="">
          <p:sp>
            <p:nvSpPr>
              <p:cNvPr id="22" name="TextBox 21">
                <a:extLst>
                  <a:ext uri="{FF2B5EF4-FFF2-40B4-BE49-F238E27FC236}">
                    <a16:creationId xmlns:a16="http://schemas.microsoft.com/office/drawing/2014/main" id="{AAB2056E-8E37-0E3F-A25B-6E9713D27430}"/>
                  </a:ext>
                </a:extLst>
              </p:cNvPr>
              <p:cNvSpPr txBox="1">
                <a:spLocks noRot="1" noChangeAspect="1" noMove="1" noResize="1" noEditPoints="1" noAdjustHandles="1" noChangeArrowheads="1" noChangeShapeType="1" noTextEdit="1"/>
              </p:cNvSpPr>
              <p:nvPr/>
            </p:nvSpPr>
            <p:spPr>
              <a:xfrm>
                <a:off x="6378366" y="1784108"/>
                <a:ext cx="2839719" cy="96968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5BA696C-0A56-5BE9-01CF-FDB176CC3E59}"/>
                  </a:ext>
                </a:extLst>
              </p:cNvPr>
              <p:cNvSpPr txBox="1"/>
              <p:nvPr/>
            </p:nvSpPr>
            <p:spPr>
              <a:xfrm>
                <a:off x="6096000" y="3126597"/>
                <a:ext cx="3429728" cy="190667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i="1">
                              <a:latin typeface="Cambria Math" panose="02040503050406030204" pitchFamily="18" charset="0"/>
                            </a:rPr>
                          </m:ctrlPr>
                        </m:dPr>
                        <m:e>
                          <m:eqArr>
                            <m:eqArrPr>
                              <m:ctrlPr>
                                <a:rPr lang="en-US" sz="1200" i="1">
                                  <a:latin typeface="Cambria Math" panose="02040503050406030204" pitchFamily="18" charset="0"/>
                                </a:rPr>
                              </m:ctrlPr>
                            </m:eqArrPr>
                            <m:e>
                              <m:sSub>
                                <m:sSubPr>
                                  <m:ctrlPr>
                                    <a:rPr lang="en-US" sz="1200" i="1">
                                      <a:latin typeface="Cambria Math" panose="02040503050406030204" pitchFamily="18" charset="0"/>
                                    </a:rPr>
                                  </m:ctrlPr>
                                </m:sSubPr>
                                <m:e>
                                  <m:r>
                                    <a:rPr lang="el-GR" sz="1200" i="1">
                                      <a:latin typeface="Cambria Math" panose="02040503050406030204" pitchFamily="18" charset="0"/>
                                    </a:rPr>
                                    <m:t>𝑃</m:t>
                                  </m:r>
                                </m:e>
                                <m:sub>
                                  <m:r>
                                    <a:rPr lang="el-GR" sz="1200" i="1">
                                      <a:latin typeface="Cambria Math" panose="02040503050406030204" pitchFamily="18" charset="0"/>
                                    </a:rPr>
                                    <m:t>𝑦</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𝑞</m:t>
                                  </m:r>
                                </m:e>
                                <m:sub>
                                  <m:r>
                                    <a:rPr lang="el-GR" sz="1200" i="1">
                                      <a:latin typeface="Cambria Math" panose="02040503050406030204" pitchFamily="18" charset="0"/>
                                    </a:rPr>
                                    <m:t>∞</m:t>
                                  </m:r>
                                </m:sub>
                              </m:sSub>
                              <m:sSub>
                                <m:sSubPr>
                                  <m:ctrlPr>
                                    <a:rPr lang="en-US" sz="1200" i="1">
                                      <a:latin typeface="Cambria Math" panose="02040503050406030204" pitchFamily="18" charset="0"/>
                                    </a:rPr>
                                  </m:ctrlPr>
                                </m:sSubPr>
                                <m:e>
                                  <m:r>
                                    <a:rPr lang="el-GR" sz="1200" i="1">
                                      <a:latin typeface="Cambria Math" panose="02040503050406030204" pitchFamily="18" charset="0"/>
                                    </a:rPr>
                                    <m:t>𝐹</m:t>
                                  </m:r>
                                </m:e>
                                <m:sub>
                                  <m:r>
                                    <a:rPr lang="el-GR" sz="1200" i="1">
                                      <a:latin typeface="Cambria Math" panose="02040503050406030204" pitchFamily="18" charset="0"/>
                                    </a:rPr>
                                    <m:t>𝑝</m:t>
                                  </m:r>
                                </m:sub>
                              </m:sSub>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𝑦</m:t>
                                      </m:r>
                                      <m:r>
                                        <a:rPr lang="el-GR" sz="1200" i="1">
                                          <a:latin typeface="Cambria Math" panose="02040503050406030204" pitchFamily="18" charset="0"/>
                                        </a:rPr>
                                        <m:t>𝛹</m:t>
                                      </m:r>
                                    </m:sub>
                                  </m:sSub>
                                  <m:r>
                                    <a:rPr lang="el-GR" sz="1200" i="1">
                                      <a:latin typeface="Cambria Math" panose="02040503050406030204" pitchFamily="18" charset="0"/>
                                    </a:rPr>
                                    <m:t>𝛹</m:t>
                                  </m:r>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𝑦</m:t>
                                      </m:r>
                                      <m:r>
                                        <a:rPr lang="el-GR" sz="1200" i="1">
                                          <a:latin typeface="Cambria Math" panose="02040503050406030204" pitchFamily="18" charset="0"/>
                                        </a:rPr>
                                        <m:t>𝛹</m:t>
                                      </m:r>
                                    </m:sub>
                                  </m:sSub>
                                  <m:f>
                                    <m:fPr>
                                      <m:ctrlPr>
                                        <a:rPr lang="en-US" sz="1200" i="1">
                                          <a:latin typeface="Cambria Math" panose="02040503050406030204" pitchFamily="18" charset="0"/>
                                        </a:rPr>
                                      </m:ctrlPr>
                                    </m:fPr>
                                    <m:num>
                                      <m:r>
                                        <a:rPr lang="el-GR" sz="1200" i="1">
                                          <a:latin typeface="Cambria Math" panose="02040503050406030204" pitchFamily="18" charset="0"/>
                                        </a:rPr>
                                        <m:t>𝑎</m:t>
                                      </m:r>
                                      <m:acc>
                                        <m:accPr>
                                          <m:chr m:val="̇"/>
                                          <m:ctrlPr>
                                            <a:rPr lang="en-US" sz="1200" i="1">
                                              <a:latin typeface="Cambria Math" panose="02040503050406030204" pitchFamily="18" charset="0"/>
                                            </a:rPr>
                                          </m:ctrlPr>
                                        </m:accPr>
                                        <m:e>
                                          <m:r>
                                            <a:rPr lang="el-GR" sz="1200" i="1">
                                              <a:latin typeface="Cambria Math" panose="02040503050406030204" pitchFamily="18" charset="0"/>
                                            </a:rPr>
                                            <m:t>𝛹</m:t>
                                          </m:r>
                                        </m:e>
                                      </m:acc>
                                    </m:num>
                                    <m:den>
                                      <m:sSub>
                                        <m:sSubPr>
                                          <m:ctrlPr>
                                            <a:rPr lang="en-US" sz="1200" i="1">
                                              <a:latin typeface="Cambria Math" panose="02040503050406030204" pitchFamily="18" charset="0"/>
                                            </a:rPr>
                                          </m:ctrlPr>
                                        </m:sSubPr>
                                        <m:e>
                                          <m:r>
                                            <a:rPr lang="el-GR" sz="1200" i="1">
                                              <a:latin typeface="Cambria Math" panose="02040503050406030204" pitchFamily="18" charset="0"/>
                                            </a:rPr>
                                            <m:t>𝑉</m:t>
                                          </m:r>
                                        </m:e>
                                        <m:sub>
                                          <m:r>
                                            <a:rPr lang="el-GR" sz="1200" i="1">
                                              <a:latin typeface="Cambria Math" panose="02040503050406030204" pitchFamily="18" charset="0"/>
                                            </a:rPr>
                                            <m:t>∞</m:t>
                                          </m:r>
                                        </m:sub>
                                      </m:sSub>
                                    </m:den>
                                  </m:f>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𝑦𝑞</m:t>
                                      </m:r>
                                    </m:sub>
                                  </m:sSub>
                                  <m:f>
                                    <m:fPr>
                                      <m:ctrlPr>
                                        <a:rPr lang="en-US" sz="1200" i="1">
                                          <a:latin typeface="Cambria Math" panose="02040503050406030204" pitchFamily="18" charset="0"/>
                                        </a:rPr>
                                      </m:ctrlPr>
                                    </m:fPr>
                                    <m:num>
                                      <m:acc>
                                        <m:accPr>
                                          <m:chr m:val="̇"/>
                                          <m:ctrlPr>
                                            <a:rPr lang="en-US" sz="1200" i="1">
                                              <a:latin typeface="Cambria Math" panose="02040503050406030204" pitchFamily="18" charset="0"/>
                                            </a:rPr>
                                          </m:ctrlPr>
                                        </m:accPr>
                                        <m:e>
                                          <m:r>
                                            <a:rPr lang="el-GR" sz="1200" i="1">
                                              <a:latin typeface="Cambria Math" panose="02040503050406030204" pitchFamily="18" charset="0"/>
                                            </a:rPr>
                                            <m:t>𝛩</m:t>
                                          </m:r>
                                        </m:e>
                                      </m:acc>
                                      <m:r>
                                        <a:rPr lang="el-GR" sz="1200" i="1">
                                          <a:latin typeface="Cambria Math" panose="02040503050406030204" pitchFamily="18" charset="0"/>
                                        </a:rPr>
                                        <m:t>𝑅</m:t>
                                      </m:r>
                                    </m:num>
                                    <m:den>
                                      <m:sSub>
                                        <m:sSubPr>
                                          <m:ctrlPr>
                                            <a:rPr lang="en-US" sz="1200" i="1">
                                              <a:latin typeface="Cambria Math" panose="02040503050406030204" pitchFamily="18" charset="0"/>
                                            </a:rPr>
                                          </m:ctrlPr>
                                        </m:sSubPr>
                                        <m:e>
                                          <m:r>
                                            <a:rPr lang="el-GR" sz="1200" i="1">
                                              <a:latin typeface="Cambria Math" panose="02040503050406030204" pitchFamily="18" charset="0"/>
                                            </a:rPr>
                                            <m:t>𝑉</m:t>
                                          </m:r>
                                        </m:e>
                                        <m:sub>
                                          <m:r>
                                            <a:rPr lang="el-GR" sz="1200" i="1">
                                              <a:latin typeface="Cambria Math" panose="02040503050406030204" pitchFamily="18" charset="0"/>
                                            </a:rPr>
                                            <m:t>∞</m:t>
                                          </m:r>
                                        </m:sub>
                                      </m:sSub>
                                    </m:den>
                                  </m:f>
                                </m:e>
                              </m:d>
                            </m:e>
                            <m:e>
                              <m:sSub>
                                <m:sSubPr>
                                  <m:ctrlPr>
                                    <a:rPr lang="en-US" sz="1200" i="1">
                                      <a:latin typeface="Cambria Math" panose="02040503050406030204" pitchFamily="18" charset="0"/>
                                    </a:rPr>
                                  </m:ctrlPr>
                                </m:sSubPr>
                                <m:e>
                                  <m:r>
                                    <a:rPr lang="el-GR" sz="1200" i="1">
                                      <a:latin typeface="Cambria Math" panose="02040503050406030204" pitchFamily="18" charset="0"/>
                                    </a:rPr>
                                    <m:t>𝑃</m:t>
                                  </m:r>
                                </m:e>
                                <m:sub>
                                  <m:r>
                                    <a:rPr lang="el-GR" sz="1200" i="1">
                                      <a:latin typeface="Cambria Math" panose="02040503050406030204" pitchFamily="18" charset="0"/>
                                    </a:rPr>
                                    <m:t>𝑧</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𝑞</m:t>
                                  </m:r>
                                </m:e>
                                <m:sub>
                                  <m:r>
                                    <a:rPr lang="el-GR" sz="1200" i="1">
                                      <a:latin typeface="Cambria Math" panose="02040503050406030204" pitchFamily="18" charset="0"/>
                                    </a:rPr>
                                    <m:t>∞</m:t>
                                  </m:r>
                                </m:sub>
                              </m:sSub>
                              <m:sSub>
                                <m:sSubPr>
                                  <m:ctrlPr>
                                    <a:rPr lang="en-US" sz="1200" i="1">
                                      <a:latin typeface="Cambria Math" panose="02040503050406030204" pitchFamily="18" charset="0"/>
                                    </a:rPr>
                                  </m:ctrlPr>
                                </m:sSubPr>
                                <m:e>
                                  <m:r>
                                    <a:rPr lang="el-GR" sz="1200" i="1">
                                      <a:latin typeface="Cambria Math" panose="02040503050406030204" pitchFamily="18" charset="0"/>
                                    </a:rPr>
                                    <m:t>𝐹</m:t>
                                  </m:r>
                                </m:e>
                                <m:sub>
                                  <m:r>
                                    <a:rPr lang="el-GR" sz="1200" i="1">
                                      <a:latin typeface="Cambria Math" panose="02040503050406030204" pitchFamily="18" charset="0"/>
                                    </a:rPr>
                                    <m:t>𝑝</m:t>
                                  </m:r>
                                </m:sub>
                              </m:sSub>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𝑧</m:t>
                                      </m:r>
                                      <m:r>
                                        <a:rPr lang="el-GR" sz="1200" i="1">
                                          <a:latin typeface="Cambria Math" panose="02040503050406030204" pitchFamily="18" charset="0"/>
                                        </a:rPr>
                                        <m:t>𝛩</m:t>
                                      </m:r>
                                    </m:sub>
                                  </m:sSub>
                                  <m:r>
                                    <a:rPr lang="el-GR" sz="1200" i="1">
                                      <a:latin typeface="Cambria Math" panose="02040503050406030204" pitchFamily="18" charset="0"/>
                                    </a:rPr>
                                    <m:t>𝛩</m:t>
                                  </m:r>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𝑧</m:t>
                                      </m:r>
                                      <m:r>
                                        <a:rPr lang="el-GR" sz="1200" i="1">
                                          <a:latin typeface="Cambria Math" panose="02040503050406030204" pitchFamily="18" charset="0"/>
                                        </a:rPr>
                                        <m:t>𝛩</m:t>
                                      </m:r>
                                    </m:sub>
                                  </m:sSub>
                                  <m:f>
                                    <m:fPr>
                                      <m:ctrlPr>
                                        <a:rPr lang="en-US" sz="1200" i="1">
                                          <a:latin typeface="Cambria Math" panose="02040503050406030204" pitchFamily="18" charset="0"/>
                                        </a:rPr>
                                      </m:ctrlPr>
                                    </m:fPr>
                                    <m:num>
                                      <m:r>
                                        <a:rPr lang="el-GR" sz="1200" i="1">
                                          <a:latin typeface="Cambria Math" panose="02040503050406030204" pitchFamily="18" charset="0"/>
                                        </a:rPr>
                                        <m:t>𝑎</m:t>
                                      </m:r>
                                      <m:acc>
                                        <m:accPr>
                                          <m:chr m:val="̇"/>
                                          <m:ctrlPr>
                                            <a:rPr lang="en-US" sz="1200" i="1">
                                              <a:latin typeface="Cambria Math" panose="02040503050406030204" pitchFamily="18" charset="0"/>
                                            </a:rPr>
                                          </m:ctrlPr>
                                        </m:accPr>
                                        <m:e>
                                          <m:r>
                                            <a:rPr lang="el-GR" sz="1200" i="1">
                                              <a:latin typeface="Cambria Math" panose="02040503050406030204" pitchFamily="18" charset="0"/>
                                            </a:rPr>
                                            <m:t>𝛩</m:t>
                                          </m:r>
                                        </m:e>
                                      </m:acc>
                                    </m:num>
                                    <m:den>
                                      <m:sSub>
                                        <m:sSubPr>
                                          <m:ctrlPr>
                                            <a:rPr lang="en-US" sz="1200" i="1">
                                              <a:latin typeface="Cambria Math" panose="02040503050406030204" pitchFamily="18" charset="0"/>
                                            </a:rPr>
                                          </m:ctrlPr>
                                        </m:sSubPr>
                                        <m:e>
                                          <m:r>
                                            <a:rPr lang="el-GR" sz="1200" i="1">
                                              <a:latin typeface="Cambria Math" panose="02040503050406030204" pitchFamily="18" charset="0"/>
                                            </a:rPr>
                                            <m:t>𝑉</m:t>
                                          </m:r>
                                        </m:e>
                                        <m:sub>
                                          <m:r>
                                            <a:rPr lang="el-GR" sz="1200" i="1">
                                              <a:latin typeface="Cambria Math" panose="02040503050406030204" pitchFamily="18" charset="0"/>
                                            </a:rPr>
                                            <m:t>∞</m:t>
                                          </m:r>
                                        </m:sub>
                                      </m:sSub>
                                    </m:den>
                                  </m:f>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𝑧𝑟</m:t>
                                      </m:r>
                                    </m:sub>
                                  </m:sSub>
                                  <m:f>
                                    <m:fPr>
                                      <m:ctrlPr>
                                        <a:rPr lang="en-US" sz="1200" i="1">
                                          <a:latin typeface="Cambria Math" panose="02040503050406030204" pitchFamily="18" charset="0"/>
                                        </a:rPr>
                                      </m:ctrlPr>
                                    </m:fPr>
                                    <m:num>
                                      <m:acc>
                                        <m:accPr>
                                          <m:chr m:val="̇"/>
                                          <m:ctrlPr>
                                            <a:rPr lang="en-US" sz="1200" i="1">
                                              <a:latin typeface="Cambria Math" panose="02040503050406030204" pitchFamily="18" charset="0"/>
                                            </a:rPr>
                                          </m:ctrlPr>
                                        </m:accPr>
                                        <m:e>
                                          <m:r>
                                            <a:rPr lang="el-GR" sz="1200" i="1">
                                              <a:latin typeface="Cambria Math" panose="02040503050406030204" pitchFamily="18" charset="0"/>
                                            </a:rPr>
                                            <m:t>𝛹</m:t>
                                          </m:r>
                                        </m:e>
                                      </m:acc>
                                      <m:r>
                                        <a:rPr lang="el-GR" sz="1200" i="1">
                                          <a:latin typeface="Cambria Math" panose="02040503050406030204" pitchFamily="18" charset="0"/>
                                        </a:rPr>
                                        <m:t>𝑅</m:t>
                                      </m:r>
                                    </m:num>
                                    <m:den>
                                      <m:sSub>
                                        <m:sSubPr>
                                          <m:ctrlPr>
                                            <a:rPr lang="en-US" sz="1200" i="1">
                                              <a:latin typeface="Cambria Math" panose="02040503050406030204" pitchFamily="18" charset="0"/>
                                            </a:rPr>
                                          </m:ctrlPr>
                                        </m:sSubPr>
                                        <m:e>
                                          <m:r>
                                            <a:rPr lang="el-GR" sz="1200" i="1">
                                              <a:latin typeface="Cambria Math" panose="02040503050406030204" pitchFamily="18" charset="0"/>
                                            </a:rPr>
                                            <m:t>𝑉</m:t>
                                          </m:r>
                                        </m:e>
                                        <m:sub>
                                          <m:r>
                                            <a:rPr lang="el-GR" sz="1200" i="1">
                                              <a:latin typeface="Cambria Math" panose="02040503050406030204" pitchFamily="18" charset="0"/>
                                            </a:rPr>
                                            <m:t>∞</m:t>
                                          </m:r>
                                        </m:sub>
                                      </m:sSub>
                                    </m:den>
                                  </m:f>
                                </m:e>
                              </m:d>
                              <m:r>
                                <a:rPr lang="el-GR" sz="1200" i="1">
                                  <a:latin typeface="Cambria Math" panose="02040503050406030204" pitchFamily="18" charset="0"/>
                                </a:rPr>
                                <m:t>     </m:t>
                              </m:r>
                            </m:e>
                            <m:e>
                              <m:sSub>
                                <m:sSubPr>
                                  <m:ctrlPr>
                                    <a:rPr lang="en-US" sz="1200" i="1">
                                      <a:latin typeface="Cambria Math" panose="02040503050406030204" pitchFamily="18" charset="0"/>
                                    </a:rPr>
                                  </m:ctrlPr>
                                </m:sSubPr>
                                <m:e>
                                  <m:r>
                                    <a:rPr lang="el-GR" sz="1200" i="1">
                                      <a:latin typeface="Cambria Math" panose="02040503050406030204" pitchFamily="18" charset="0"/>
                                    </a:rPr>
                                    <m:t>𝛭</m:t>
                                  </m:r>
                                </m:e>
                                <m:sub>
                                  <m:r>
                                    <a:rPr lang="el-GR" sz="1200" i="1">
                                      <a:latin typeface="Cambria Math" panose="02040503050406030204" pitchFamily="18" charset="0"/>
                                    </a:rPr>
                                    <m:t>𝑌</m:t>
                                  </m:r>
                                  <m:r>
                                    <a:rPr lang="el-GR" sz="1200" i="1">
                                      <a:latin typeface="Cambria Math" panose="02040503050406030204" pitchFamily="18" charset="0"/>
                                    </a:rPr>
                                    <m:t>,</m:t>
                                  </m:r>
                                  <m:r>
                                    <a:rPr lang="el-GR" sz="1200" i="1">
                                      <a:latin typeface="Cambria Math" panose="02040503050406030204" pitchFamily="18" charset="0"/>
                                    </a:rPr>
                                    <m:t>𝑃</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𝑞</m:t>
                                  </m:r>
                                </m:e>
                                <m:sub>
                                  <m:r>
                                    <a:rPr lang="el-GR" sz="1200" i="1">
                                      <a:latin typeface="Cambria Math" panose="02040503050406030204" pitchFamily="18" charset="0"/>
                                    </a:rPr>
                                    <m:t>∞</m:t>
                                  </m:r>
                                </m:sub>
                              </m:sSub>
                              <m:sSub>
                                <m:sSubPr>
                                  <m:ctrlPr>
                                    <a:rPr lang="en-US" sz="1200" i="1">
                                      <a:latin typeface="Cambria Math" panose="02040503050406030204" pitchFamily="18" charset="0"/>
                                    </a:rPr>
                                  </m:ctrlPr>
                                </m:sSubPr>
                                <m:e>
                                  <m:r>
                                    <a:rPr lang="el-GR" sz="1200" i="1">
                                      <a:latin typeface="Cambria Math" panose="02040503050406030204" pitchFamily="18" charset="0"/>
                                    </a:rPr>
                                    <m:t>𝐹</m:t>
                                  </m:r>
                                </m:e>
                                <m:sub>
                                  <m:r>
                                    <a:rPr lang="el-GR" sz="1200" i="1">
                                      <a:latin typeface="Cambria Math" panose="02040503050406030204" pitchFamily="18" charset="0"/>
                                    </a:rPr>
                                    <m:t>𝑝</m:t>
                                  </m:r>
                                </m:sub>
                              </m:sSub>
                              <m:r>
                                <a:rPr lang="el-GR" sz="1200" i="1">
                                  <a:latin typeface="Cambria Math" panose="02040503050406030204" pitchFamily="18" charset="0"/>
                                </a:rPr>
                                <m:t>𝑅</m:t>
                              </m:r>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𝑚</m:t>
                                      </m:r>
                                      <m:r>
                                        <a:rPr lang="el-GR" sz="1200" i="1">
                                          <a:latin typeface="Cambria Math" panose="02040503050406030204" pitchFamily="18" charset="0"/>
                                        </a:rPr>
                                        <m:t>𝛹</m:t>
                                      </m:r>
                                    </m:sub>
                                  </m:sSub>
                                  <m:r>
                                    <a:rPr lang="el-GR" sz="1200" i="1">
                                      <a:latin typeface="Cambria Math" panose="02040503050406030204" pitchFamily="18" charset="0"/>
                                    </a:rPr>
                                    <m:t>𝛹</m:t>
                                  </m:r>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𝑚</m:t>
                                      </m:r>
                                      <m:r>
                                        <a:rPr lang="el-GR" sz="1200" i="1">
                                          <a:latin typeface="Cambria Math" panose="02040503050406030204" pitchFamily="18" charset="0"/>
                                        </a:rPr>
                                        <m:t>𝛹</m:t>
                                      </m:r>
                                    </m:sub>
                                  </m:sSub>
                                  <m:f>
                                    <m:fPr>
                                      <m:ctrlPr>
                                        <a:rPr lang="en-US" sz="1200" i="1">
                                          <a:latin typeface="Cambria Math" panose="02040503050406030204" pitchFamily="18" charset="0"/>
                                        </a:rPr>
                                      </m:ctrlPr>
                                    </m:fPr>
                                    <m:num>
                                      <m:r>
                                        <a:rPr lang="el-GR" sz="1200" i="1">
                                          <a:latin typeface="Cambria Math" panose="02040503050406030204" pitchFamily="18" charset="0"/>
                                        </a:rPr>
                                        <m:t>𝑎</m:t>
                                      </m:r>
                                      <m:acc>
                                        <m:accPr>
                                          <m:chr m:val="̇"/>
                                          <m:ctrlPr>
                                            <a:rPr lang="en-US" sz="1200" i="1">
                                              <a:latin typeface="Cambria Math" panose="02040503050406030204" pitchFamily="18" charset="0"/>
                                            </a:rPr>
                                          </m:ctrlPr>
                                        </m:accPr>
                                        <m:e>
                                          <m:r>
                                            <a:rPr lang="el-GR" sz="1200" i="1">
                                              <a:latin typeface="Cambria Math" panose="02040503050406030204" pitchFamily="18" charset="0"/>
                                            </a:rPr>
                                            <m:t>𝛹</m:t>
                                          </m:r>
                                        </m:e>
                                      </m:acc>
                                    </m:num>
                                    <m:den>
                                      <m:sSub>
                                        <m:sSubPr>
                                          <m:ctrlPr>
                                            <a:rPr lang="en-US" sz="1200" i="1">
                                              <a:latin typeface="Cambria Math" panose="02040503050406030204" pitchFamily="18" charset="0"/>
                                            </a:rPr>
                                          </m:ctrlPr>
                                        </m:sSubPr>
                                        <m:e>
                                          <m:r>
                                            <a:rPr lang="el-GR" sz="1200" i="1">
                                              <a:latin typeface="Cambria Math" panose="02040503050406030204" pitchFamily="18" charset="0"/>
                                            </a:rPr>
                                            <m:t>𝑉</m:t>
                                          </m:r>
                                        </m:e>
                                        <m:sub>
                                          <m:r>
                                            <a:rPr lang="el-GR" sz="1200" i="1">
                                              <a:latin typeface="Cambria Math" panose="02040503050406030204" pitchFamily="18" charset="0"/>
                                            </a:rPr>
                                            <m:t>∞</m:t>
                                          </m:r>
                                        </m:sub>
                                      </m:sSub>
                                    </m:den>
                                  </m:f>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𝑚𝑞</m:t>
                                      </m:r>
                                    </m:sub>
                                  </m:sSub>
                                  <m:f>
                                    <m:fPr>
                                      <m:ctrlPr>
                                        <a:rPr lang="en-US" sz="1200" i="1">
                                          <a:latin typeface="Cambria Math" panose="02040503050406030204" pitchFamily="18" charset="0"/>
                                        </a:rPr>
                                      </m:ctrlPr>
                                    </m:fPr>
                                    <m:num>
                                      <m:acc>
                                        <m:accPr>
                                          <m:chr m:val="̇"/>
                                          <m:ctrlPr>
                                            <a:rPr lang="en-US" sz="1200" i="1">
                                              <a:latin typeface="Cambria Math" panose="02040503050406030204" pitchFamily="18" charset="0"/>
                                            </a:rPr>
                                          </m:ctrlPr>
                                        </m:accPr>
                                        <m:e>
                                          <m:r>
                                            <a:rPr lang="el-GR" sz="1200" i="1">
                                              <a:latin typeface="Cambria Math" panose="02040503050406030204" pitchFamily="18" charset="0"/>
                                            </a:rPr>
                                            <m:t>𝛩</m:t>
                                          </m:r>
                                        </m:e>
                                      </m:acc>
                                      <m:r>
                                        <a:rPr lang="el-GR" sz="1200" i="1">
                                          <a:latin typeface="Cambria Math" panose="02040503050406030204" pitchFamily="18" charset="0"/>
                                        </a:rPr>
                                        <m:t>𝑅</m:t>
                                      </m:r>
                                    </m:num>
                                    <m:den>
                                      <m:sSub>
                                        <m:sSubPr>
                                          <m:ctrlPr>
                                            <a:rPr lang="en-US" sz="1200" i="1">
                                              <a:latin typeface="Cambria Math" panose="02040503050406030204" pitchFamily="18" charset="0"/>
                                            </a:rPr>
                                          </m:ctrlPr>
                                        </m:sSubPr>
                                        <m:e>
                                          <m:r>
                                            <a:rPr lang="el-GR" sz="1200" i="1">
                                              <a:latin typeface="Cambria Math" panose="02040503050406030204" pitchFamily="18" charset="0"/>
                                            </a:rPr>
                                            <m:t>𝑉</m:t>
                                          </m:r>
                                        </m:e>
                                        <m:sub>
                                          <m:r>
                                            <a:rPr lang="el-GR" sz="1200" i="1">
                                              <a:latin typeface="Cambria Math" panose="02040503050406030204" pitchFamily="18" charset="0"/>
                                            </a:rPr>
                                            <m:t>∞</m:t>
                                          </m:r>
                                        </m:sub>
                                      </m:sSub>
                                    </m:den>
                                  </m:f>
                                </m:e>
                              </m:d>
                            </m:e>
                            <m:e>
                              <m:sSub>
                                <m:sSubPr>
                                  <m:ctrlPr>
                                    <a:rPr lang="en-US" sz="1200" i="1">
                                      <a:latin typeface="Cambria Math" panose="02040503050406030204" pitchFamily="18" charset="0"/>
                                    </a:rPr>
                                  </m:ctrlPr>
                                </m:sSubPr>
                                <m:e>
                                  <m:r>
                                    <a:rPr lang="el-GR" sz="1200" i="1">
                                      <a:latin typeface="Cambria Math" panose="02040503050406030204" pitchFamily="18" charset="0"/>
                                    </a:rPr>
                                    <m:t>𝑀</m:t>
                                  </m:r>
                                </m:e>
                                <m:sub>
                                  <m:r>
                                    <a:rPr lang="el-GR" sz="1200" i="1">
                                      <a:latin typeface="Cambria Math" panose="02040503050406030204" pitchFamily="18" charset="0"/>
                                    </a:rPr>
                                    <m:t>𝑍</m:t>
                                  </m:r>
                                  <m:r>
                                    <a:rPr lang="el-GR" sz="1200" i="1">
                                      <a:latin typeface="Cambria Math" panose="02040503050406030204" pitchFamily="18" charset="0"/>
                                    </a:rPr>
                                    <m:t>,</m:t>
                                  </m:r>
                                  <m:r>
                                    <a:rPr lang="el-GR" sz="1200" i="1">
                                      <a:latin typeface="Cambria Math" panose="02040503050406030204" pitchFamily="18" charset="0"/>
                                    </a:rPr>
                                    <m:t>𝑃</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𝑞</m:t>
                                  </m:r>
                                </m:e>
                                <m:sub>
                                  <m:r>
                                    <a:rPr lang="el-GR" sz="1200" i="1">
                                      <a:latin typeface="Cambria Math" panose="02040503050406030204" pitchFamily="18" charset="0"/>
                                    </a:rPr>
                                    <m:t>∞</m:t>
                                  </m:r>
                                </m:sub>
                              </m:sSub>
                              <m:sSub>
                                <m:sSubPr>
                                  <m:ctrlPr>
                                    <a:rPr lang="en-US" sz="1200" i="1">
                                      <a:latin typeface="Cambria Math" panose="02040503050406030204" pitchFamily="18" charset="0"/>
                                    </a:rPr>
                                  </m:ctrlPr>
                                </m:sSubPr>
                                <m:e>
                                  <m:r>
                                    <a:rPr lang="el-GR" sz="1200" i="1">
                                      <a:latin typeface="Cambria Math" panose="02040503050406030204" pitchFamily="18" charset="0"/>
                                    </a:rPr>
                                    <m:t>𝐹</m:t>
                                  </m:r>
                                </m:e>
                                <m:sub>
                                  <m:r>
                                    <a:rPr lang="el-GR" sz="1200" i="1">
                                      <a:latin typeface="Cambria Math" panose="02040503050406030204" pitchFamily="18" charset="0"/>
                                    </a:rPr>
                                    <m:t>𝑝</m:t>
                                  </m:r>
                                </m:sub>
                              </m:sSub>
                              <m:r>
                                <a:rPr lang="el-GR" sz="1200" i="1">
                                  <a:latin typeface="Cambria Math" panose="02040503050406030204" pitchFamily="18" charset="0"/>
                                </a:rPr>
                                <m:t>𝑅</m:t>
                              </m:r>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𝑛</m:t>
                                      </m:r>
                                      <m:r>
                                        <a:rPr lang="el-GR" sz="1200" i="1">
                                          <a:latin typeface="Cambria Math" panose="02040503050406030204" pitchFamily="18" charset="0"/>
                                        </a:rPr>
                                        <m:t>𝛩</m:t>
                                      </m:r>
                                    </m:sub>
                                  </m:sSub>
                                  <m:r>
                                    <a:rPr lang="el-GR" sz="1200" i="1">
                                      <a:latin typeface="Cambria Math" panose="02040503050406030204" pitchFamily="18" charset="0"/>
                                    </a:rPr>
                                    <m:t>𝛩</m:t>
                                  </m:r>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𝑛</m:t>
                                      </m:r>
                                      <m:r>
                                        <a:rPr lang="el-GR" sz="1200" i="1">
                                          <a:latin typeface="Cambria Math" panose="02040503050406030204" pitchFamily="18" charset="0"/>
                                        </a:rPr>
                                        <m:t>𝛩</m:t>
                                      </m:r>
                                    </m:sub>
                                  </m:sSub>
                                  <m:f>
                                    <m:fPr>
                                      <m:ctrlPr>
                                        <a:rPr lang="en-US" sz="1200" i="1">
                                          <a:latin typeface="Cambria Math" panose="02040503050406030204" pitchFamily="18" charset="0"/>
                                        </a:rPr>
                                      </m:ctrlPr>
                                    </m:fPr>
                                    <m:num>
                                      <m:r>
                                        <a:rPr lang="el-GR" sz="1200" i="1">
                                          <a:latin typeface="Cambria Math" panose="02040503050406030204" pitchFamily="18" charset="0"/>
                                        </a:rPr>
                                        <m:t>𝑎</m:t>
                                      </m:r>
                                      <m:acc>
                                        <m:accPr>
                                          <m:chr m:val="̇"/>
                                          <m:ctrlPr>
                                            <a:rPr lang="en-US" sz="1200" i="1">
                                              <a:latin typeface="Cambria Math" panose="02040503050406030204" pitchFamily="18" charset="0"/>
                                            </a:rPr>
                                          </m:ctrlPr>
                                        </m:accPr>
                                        <m:e>
                                          <m:r>
                                            <a:rPr lang="el-GR" sz="1200" i="1">
                                              <a:latin typeface="Cambria Math" panose="02040503050406030204" pitchFamily="18" charset="0"/>
                                            </a:rPr>
                                            <m:t>𝛩</m:t>
                                          </m:r>
                                        </m:e>
                                      </m:acc>
                                    </m:num>
                                    <m:den>
                                      <m:sSub>
                                        <m:sSubPr>
                                          <m:ctrlPr>
                                            <a:rPr lang="en-US" sz="1200" i="1">
                                              <a:latin typeface="Cambria Math" panose="02040503050406030204" pitchFamily="18" charset="0"/>
                                            </a:rPr>
                                          </m:ctrlPr>
                                        </m:sSubPr>
                                        <m:e>
                                          <m:r>
                                            <a:rPr lang="el-GR" sz="1200" i="1">
                                              <a:latin typeface="Cambria Math" panose="02040503050406030204" pitchFamily="18" charset="0"/>
                                            </a:rPr>
                                            <m:t>𝑉</m:t>
                                          </m:r>
                                        </m:e>
                                        <m:sub>
                                          <m:r>
                                            <a:rPr lang="el-GR" sz="1200" i="1">
                                              <a:latin typeface="Cambria Math" panose="02040503050406030204" pitchFamily="18" charset="0"/>
                                            </a:rPr>
                                            <m:t>∞</m:t>
                                          </m:r>
                                        </m:sub>
                                      </m:sSub>
                                    </m:den>
                                  </m:f>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𝑐</m:t>
                                      </m:r>
                                    </m:e>
                                    <m:sub>
                                      <m:r>
                                        <a:rPr lang="el-GR" sz="1200" i="1">
                                          <a:latin typeface="Cambria Math" panose="02040503050406030204" pitchFamily="18" charset="0"/>
                                        </a:rPr>
                                        <m:t>𝑛𝑟</m:t>
                                      </m:r>
                                    </m:sub>
                                  </m:sSub>
                                  <m:f>
                                    <m:fPr>
                                      <m:ctrlPr>
                                        <a:rPr lang="en-US" sz="1200" i="1">
                                          <a:latin typeface="Cambria Math" panose="02040503050406030204" pitchFamily="18" charset="0"/>
                                        </a:rPr>
                                      </m:ctrlPr>
                                    </m:fPr>
                                    <m:num>
                                      <m:acc>
                                        <m:accPr>
                                          <m:chr m:val="̇"/>
                                          <m:ctrlPr>
                                            <a:rPr lang="en-US" sz="1200" i="1">
                                              <a:latin typeface="Cambria Math" panose="02040503050406030204" pitchFamily="18" charset="0"/>
                                            </a:rPr>
                                          </m:ctrlPr>
                                        </m:accPr>
                                        <m:e>
                                          <m:r>
                                            <a:rPr lang="el-GR" sz="1200" i="1">
                                              <a:latin typeface="Cambria Math" panose="02040503050406030204" pitchFamily="18" charset="0"/>
                                            </a:rPr>
                                            <m:t>𝛹</m:t>
                                          </m:r>
                                        </m:e>
                                      </m:acc>
                                      <m:r>
                                        <a:rPr lang="el-GR" sz="1200" i="1">
                                          <a:latin typeface="Cambria Math" panose="02040503050406030204" pitchFamily="18" charset="0"/>
                                        </a:rPr>
                                        <m:t>𝑅</m:t>
                                      </m:r>
                                    </m:num>
                                    <m:den>
                                      <m:sSub>
                                        <m:sSubPr>
                                          <m:ctrlPr>
                                            <a:rPr lang="en-US" sz="1200" i="1">
                                              <a:latin typeface="Cambria Math" panose="02040503050406030204" pitchFamily="18" charset="0"/>
                                            </a:rPr>
                                          </m:ctrlPr>
                                        </m:sSubPr>
                                        <m:e>
                                          <m:r>
                                            <a:rPr lang="el-GR" sz="1200" i="1">
                                              <a:latin typeface="Cambria Math" panose="02040503050406030204" pitchFamily="18" charset="0"/>
                                            </a:rPr>
                                            <m:t>𝑉</m:t>
                                          </m:r>
                                        </m:e>
                                        <m:sub>
                                          <m:r>
                                            <a:rPr lang="el-GR" sz="1200" i="1">
                                              <a:latin typeface="Cambria Math" panose="02040503050406030204" pitchFamily="18" charset="0"/>
                                            </a:rPr>
                                            <m:t>∞</m:t>
                                          </m:r>
                                        </m:sub>
                                      </m:sSub>
                                    </m:den>
                                  </m:f>
                                </m:e>
                              </m:d>
                            </m:e>
                          </m:eqArr>
                        </m:e>
                      </m:d>
                    </m:oMath>
                  </m:oMathPara>
                </a14:m>
                <a:endParaRPr lang="en-US" sz="100" dirty="0">
                  <a:solidFill>
                    <a:schemeClr val="tx1"/>
                  </a:solidFill>
                </a:endParaRPr>
              </a:p>
            </p:txBody>
          </p:sp>
        </mc:Choice>
        <mc:Fallback xmlns="">
          <p:sp>
            <p:nvSpPr>
              <p:cNvPr id="26" name="TextBox 25">
                <a:extLst>
                  <a:ext uri="{FF2B5EF4-FFF2-40B4-BE49-F238E27FC236}">
                    <a16:creationId xmlns:a16="http://schemas.microsoft.com/office/drawing/2014/main" id="{25BA696C-0A56-5BE9-01CF-FDB176CC3E59}"/>
                  </a:ext>
                </a:extLst>
              </p:cNvPr>
              <p:cNvSpPr txBox="1">
                <a:spLocks noRot="1" noChangeAspect="1" noMove="1" noResize="1" noEditPoints="1" noAdjustHandles="1" noChangeArrowheads="1" noChangeShapeType="1" noTextEdit="1"/>
              </p:cNvSpPr>
              <p:nvPr/>
            </p:nvSpPr>
            <p:spPr>
              <a:xfrm>
                <a:off x="6096000" y="3126597"/>
                <a:ext cx="3429728" cy="1906676"/>
              </a:xfrm>
              <a:prstGeom prst="rect">
                <a:avLst/>
              </a:prstGeom>
              <a:blipFill>
                <a:blip r:embed="rId6"/>
                <a:stretch>
                  <a:fillRect/>
                </a:stretch>
              </a:blipFill>
              <a:ln>
                <a:no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EB96FAE4-07F8-E5FB-A7BE-404C4E7DA04D}"/>
              </a:ext>
            </a:extLst>
          </p:cNvPr>
          <p:cNvSpPr txBox="1"/>
          <p:nvPr/>
        </p:nvSpPr>
        <p:spPr>
          <a:xfrm>
            <a:off x="6378364" y="5239883"/>
            <a:ext cx="5679442" cy="307777"/>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Equations In a matrix form</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46820A3-0611-5271-324E-DEEB4CAB0796}"/>
                  </a:ext>
                </a:extLst>
              </p:cNvPr>
              <p:cNvSpPr txBox="1"/>
              <p:nvPr/>
            </p:nvSpPr>
            <p:spPr>
              <a:xfrm>
                <a:off x="6404672" y="5754270"/>
                <a:ext cx="3813748" cy="404213"/>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l-GR" sz="1200" i="1">
                          <a:latin typeface="Cambria Math" panose="02040503050406030204" pitchFamily="18" charset="0"/>
                        </a:rPr>
                        <m:t>⇒</m:t>
                      </m:r>
                      <m:d>
                        <m:dPr>
                          <m:begChr m:val="["/>
                          <m:endChr m:val="]"/>
                          <m:ctrlPr>
                            <a:rPr lang="en-US" sz="1000" i="1" smtClean="0">
                              <a:latin typeface="Cambria Math" panose="02040503050406030204" pitchFamily="18" charset="0"/>
                            </a:rPr>
                          </m:ctrlPr>
                        </m:dPr>
                        <m:e>
                          <m:r>
                            <a:rPr lang="el-GR" sz="1000" i="1">
                              <a:latin typeface="Cambria Math" panose="02040503050406030204" pitchFamily="18" charset="0"/>
                            </a:rPr>
                            <m:t>𝑀</m:t>
                          </m:r>
                        </m:e>
                      </m:d>
                      <m:d>
                        <m:dPr>
                          <m:begChr m:val="["/>
                          <m:endChr m:val="]"/>
                          <m:ctrlPr>
                            <a:rPr lang="en-US" sz="1000" i="1">
                              <a:latin typeface="Cambria Math" panose="02040503050406030204" pitchFamily="18" charset="0"/>
                            </a:rPr>
                          </m:ctrlPr>
                        </m:dPr>
                        <m:e>
                          <m:m>
                            <m:mPr>
                              <m:mcs>
                                <m:mc>
                                  <m:mcPr>
                                    <m:count m:val="1"/>
                                    <m:mcJc m:val="center"/>
                                  </m:mcPr>
                                </m:mc>
                              </m:mcs>
                              <m:ctrlPr>
                                <a:rPr lang="en-US" sz="1000" i="1">
                                  <a:latin typeface="Cambria Math" panose="02040503050406030204" pitchFamily="18" charset="0"/>
                                </a:rPr>
                              </m:ctrlPr>
                            </m:mPr>
                            <m:mr>
                              <m:e>
                                <m:acc>
                                  <m:accPr>
                                    <m:chr m:val="̈"/>
                                    <m:ctrlPr>
                                      <a:rPr lang="en-US" sz="1000" i="1">
                                        <a:latin typeface="Cambria Math" panose="02040503050406030204" pitchFamily="18" charset="0"/>
                                      </a:rPr>
                                    </m:ctrlPr>
                                  </m:accPr>
                                  <m:e>
                                    <m:r>
                                      <a:rPr lang="el-GR" sz="1000" i="1">
                                        <a:latin typeface="Cambria Math" panose="02040503050406030204" pitchFamily="18" charset="0"/>
                                      </a:rPr>
                                      <m:t>𝛩</m:t>
                                    </m:r>
                                  </m:e>
                                </m:acc>
                              </m:e>
                            </m:mr>
                            <m:mr>
                              <m:e>
                                <m:acc>
                                  <m:accPr>
                                    <m:chr m:val="̈"/>
                                    <m:ctrlPr>
                                      <a:rPr lang="en-US" sz="1000" i="1">
                                        <a:latin typeface="Cambria Math" panose="02040503050406030204" pitchFamily="18" charset="0"/>
                                      </a:rPr>
                                    </m:ctrlPr>
                                  </m:accPr>
                                  <m:e>
                                    <m:r>
                                      <a:rPr lang="el-GR" sz="1000" i="1">
                                        <a:latin typeface="Cambria Math" panose="02040503050406030204" pitchFamily="18" charset="0"/>
                                      </a:rPr>
                                      <m:t>𝛹</m:t>
                                    </m:r>
                                  </m:e>
                                </m:acc>
                              </m:e>
                            </m:mr>
                          </m:m>
                        </m:e>
                      </m:d>
                      <m:r>
                        <a:rPr lang="el-GR" sz="1000" i="1">
                          <a:latin typeface="Cambria Math" panose="02040503050406030204" pitchFamily="18" charset="0"/>
                        </a:rPr>
                        <m:t>+</m:t>
                      </m:r>
                      <m:d>
                        <m:dPr>
                          <m:begChr m:val="["/>
                          <m:endChr m:val="]"/>
                          <m:ctrlPr>
                            <a:rPr lang="en-US" sz="1000" i="1">
                              <a:latin typeface="Cambria Math" panose="02040503050406030204" pitchFamily="18" charset="0"/>
                            </a:rPr>
                          </m:ctrlPr>
                        </m:dPr>
                        <m:e>
                          <m:r>
                            <a:rPr lang="el-GR" sz="1000" i="1">
                              <a:latin typeface="Cambria Math" panose="02040503050406030204" pitchFamily="18" charset="0"/>
                            </a:rPr>
                            <m:t>𝐷</m:t>
                          </m:r>
                        </m:e>
                      </m:d>
                      <m:d>
                        <m:dPr>
                          <m:begChr m:val="["/>
                          <m:endChr m:val="]"/>
                          <m:ctrlPr>
                            <a:rPr lang="en-US" sz="1000" i="1">
                              <a:latin typeface="Cambria Math" panose="02040503050406030204" pitchFamily="18" charset="0"/>
                            </a:rPr>
                          </m:ctrlPr>
                        </m:dPr>
                        <m:e>
                          <m:m>
                            <m:mPr>
                              <m:mcs>
                                <m:mc>
                                  <m:mcPr>
                                    <m:count m:val="1"/>
                                    <m:mcJc m:val="center"/>
                                  </m:mcPr>
                                </m:mc>
                              </m:mcs>
                              <m:ctrlPr>
                                <a:rPr lang="en-US" sz="1000" i="1">
                                  <a:latin typeface="Cambria Math" panose="02040503050406030204" pitchFamily="18" charset="0"/>
                                </a:rPr>
                              </m:ctrlPr>
                            </m:mPr>
                            <m:mr>
                              <m:e>
                                <m:acc>
                                  <m:accPr>
                                    <m:chr m:val="̇"/>
                                    <m:ctrlPr>
                                      <a:rPr lang="en-US" sz="1000" i="1">
                                        <a:latin typeface="Cambria Math" panose="02040503050406030204" pitchFamily="18" charset="0"/>
                                      </a:rPr>
                                    </m:ctrlPr>
                                  </m:accPr>
                                  <m:e>
                                    <m:r>
                                      <a:rPr lang="el-GR" sz="1000" i="1">
                                        <a:latin typeface="Cambria Math" panose="02040503050406030204" pitchFamily="18" charset="0"/>
                                      </a:rPr>
                                      <m:t>𝛩</m:t>
                                    </m:r>
                                  </m:e>
                                </m:acc>
                              </m:e>
                            </m:mr>
                            <m:mr>
                              <m:e>
                                <m:acc>
                                  <m:accPr>
                                    <m:chr m:val="̇"/>
                                    <m:ctrlPr>
                                      <a:rPr lang="en-US" sz="1000" i="1">
                                        <a:latin typeface="Cambria Math" panose="02040503050406030204" pitchFamily="18" charset="0"/>
                                      </a:rPr>
                                    </m:ctrlPr>
                                  </m:accPr>
                                  <m:e>
                                    <m:r>
                                      <a:rPr lang="el-GR" sz="1000" i="1">
                                        <a:latin typeface="Cambria Math" panose="02040503050406030204" pitchFamily="18" charset="0"/>
                                      </a:rPr>
                                      <m:t>𝛹</m:t>
                                    </m:r>
                                  </m:e>
                                </m:acc>
                              </m:e>
                            </m:mr>
                          </m:m>
                        </m:e>
                      </m:d>
                      <m:r>
                        <a:rPr lang="el-GR" sz="1000" i="1">
                          <a:latin typeface="Cambria Math" panose="02040503050406030204" pitchFamily="18" charset="0"/>
                        </a:rPr>
                        <m:t>+</m:t>
                      </m:r>
                      <m:d>
                        <m:dPr>
                          <m:begChr m:val="["/>
                          <m:endChr m:val="]"/>
                          <m:ctrlPr>
                            <a:rPr lang="en-US" sz="1000" i="1">
                              <a:latin typeface="Cambria Math" panose="02040503050406030204" pitchFamily="18" charset="0"/>
                            </a:rPr>
                          </m:ctrlPr>
                        </m:dPr>
                        <m:e>
                          <m:r>
                            <a:rPr lang="el-GR" sz="1000" i="1">
                              <a:latin typeface="Cambria Math" panose="02040503050406030204" pitchFamily="18" charset="0"/>
                            </a:rPr>
                            <m:t>𝐺</m:t>
                          </m:r>
                        </m:e>
                      </m:d>
                      <m:d>
                        <m:dPr>
                          <m:begChr m:val="["/>
                          <m:endChr m:val="]"/>
                          <m:ctrlPr>
                            <a:rPr lang="en-US" sz="1000" i="1">
                              <a:latin typeface="Cambria Math" panose="02040503050406030204" pitchFamily="18" charset="0"/>
                            </a:rPr>
                          </m:ctrlPr>
                        </m:dPr>
                        <m:e>
                          <m:m>
                            <m:mPr>
                              <m:mcs>
                                <m:mc>
                                  <m:mcPr>
                                    <m:count m:val="1"/>
                                    <m:mcJc m:val="center"/>
                                  </m:mcPr>
                                </m:mc>
                              </m:mcs>
                              <m:ctrlPr>
                                <a:rPr lang="en-US" sz="1000" i="1">
                                  <a:latin typeface="Cambria Math" panose="02040503050406030204" pitchFamily="18" charset="0"/>
                                </a:rPr>
                              </m:ctrlPr>
                            </m:mPr>
                            <m:mr>
                              <m:e>
                                <m:acc>
                                  <m:accPr>
                                    <m:chr m:val="̇"/>
                                    <m:ctrlPr>
                                      <a:rPr lang="en-US" sz="1000" i="1">
                                        <a:latin typeface="Cambria Math" panose="02040503050406030204" pitchFamily="18" charset="0"/>
                                      </a:rPr>
                                    </m:ctrlPr>
                                  </m:accPr>
                                  <m:e>
                                    <m:r>
                                      <a:rPr lang="el-GR" sz="1000" i="1">
                                        <a:latin typeface="Cambria Math" panose="02040503050406030204" pitchFamily="18" charset="0"/>
                                      </a:rPr>
                                      <m:t>𝛩</m:t>
                                    </m:r>
                                  </m:e>
                                </m:acc>
                              </m:e>
                            </m:mr>
                            <m:mr>
                              <m:e>
                                <m:acc>
                                  <m:accPr>
                                    <m:chr m:val="̇"/>
                                    <m:ctrlPr>
                                      <a:rPr lang="en-US" sz="1000" i="1">
                                        <a:latin typeface="Cambria Math" panose="02040503050406030204" pitchFamily="18" charset="0"/>
                                      </a:rPr>
                                    </m:ctrlPr>
                                  </m:accPr>
                                  <m:e>
                                    <m:r>
                                      <a:rPr lang="el-GR" sz="1000" i="1">
                                        <a:latin typeface="Cambria Math" panose="02040503050406030204" pitchFamily="18" charset="0"/>
                                      </a:rPr>
                                      <m:t>𝛹</m:t>
                                    </m:r>
                                  </m:e>
                                </m:acc>
                              </m:e>
                            </m:mr>
                          </m:m>
                        </m:e>
                      </m:d>
                      <m:r>
                        <a:rPr lang="el-GR" sz="1000" i="1">
                          <a:latin typeface="Cambria Math" panose="02040503050406030204" pitchFamily="18" charset="0"/>
                        </a:rPr>
                        <m:t>+</m:t>
                      </m:r>
                      <m:d>
                        <m:dPr>
                          <m:begChr m:val="["/>
                          <m:endChr m:val="]"/>
                          <m:ctrlPr>
                            <a:rPr lang="en-US" sz="1000" i="1">
                              <a:latin typeface="Cambria Math" panose="02040503050406030204" pitchFamily="18" charset="0"/>
                            </a:rPr>
                          </m:ctrlPr>
                        </m:dPr>
                        <m:e>
                          <m:r>
                            <a:rPr lang="el-GR" sz="1000" i="1">
                              <a:latin typeface="Cambria Math" panose="02040503050406030204" pitchFamily="18" charset="0"/>
                            </a:rPr>
                            <m:t>𝐾</m:t>
                          </m:r>
                        </m:e>
                      </m:d>
                      <m:d>
                        <m:dPr>
                          <m:begChr m:val="["/>
                          <m:endChr m:val="]"/>
                          <m:ctrlPr>
                            <a:rPr lang="en-US" sz="1000" i="1">
                              <a:latin typeface="Cambria Math" panose="02040503050406030204" pitchFamily="18" charset="0"/>
                            </a:rPr>
                          </m:ctrlPr>
                        </m:dPr>
                        <m:e>
                          <m:m>
                            <m:mPr>
                              <m:mcs>
                                <m:mc>
                                  <m:mcPr>
                                    <m:count m:val="1"/>
                                    <m:mcJc m:val="center"/>
                                  </m:mcPr>
                                </m:mc>
                              </m:mcs>
                              <m:ctrlPr>
                                <a:rPr lang="en-US" sz="1000" i="1">
                                  <a:latin typeface="Cambria Math" panose="02040503050406030204" pitchFamily="18" charset="0"/>
                                </a:rPr>
                              </m:ctrlPr>
                            </m:mPr>
                            <m:mr>
                              <m:e>
                                <m:r>
                                  <a:rPr lang="el-GR" sz="1000" i="1">
                                    <a:latin typeface="Cambria Math" panose="02040503050406030204" pitchFamily="18" charset="0"/>
                                  </a:rPr>
                                  <m:t>𝛩</m:t>
                                </m:r>
                              </m:e>
                            </m:mr>
                            <m:mr>
                              <m:e>
                                <m:r>
                                  <a:rPr lang="el-GR" sz="1000" i="1">
                                    <a:latin typeface="Cambria Math" panose="02040503050406030204" pitchFamily="18" charset="0"/>
                                  </a:rPr>
                                  <m:t>𝛹</m:t>
                                </m:r>
                              </m:e>
                            </m:mr>
                          </m:m>
                        </m:e>
                      </m:d>
                      <m:r>
                        <a:rPr lang="el-GR" sz="1000" i="1">
                          <a:latin typeface="Cambria Math" panose="02040503050406030204" pitchFamily="18" charset="0"/>
                        </a:rPr>
                        <m:t>=</m:t>
                      </m:r>
                      <m:d>
                        <m:dPr>
                          <m:begChr m:val="["/>
                          <m:endChr m:val="]"/>
                          <m:ctrlPr>
                            <a:rPr lang="en-US" sz="1000" i="1">
                              <a:latin typeface="Cambria Math" panose="02040503050406030204" pitchFamily="18" charset="0"/>
                            </a:rPr>
                          </m:ctrlPr>
                        </m:dPr>
                        <m:e>
                          <m:sSup>
                            <m:sSupPr>
                              <m:ctrlPr>
                                <a:rPr lang="en-US" sz="1000" i="1">
                                  <a:latin typeface="Cambria Math" panose="02040503050406030204" pitchFamily="18" charset="0"/>
                                </a:rPr>
                              </m:ctrlPr>
                            </m:sSupPr>
                            <m:e>
                              <m:r>
                                <a:rPr lang="el-GR" sz="1000" i="1">
                                  <a:latin typeface="Cambria Math" panose="02040503050406030204" pitchFamily="18" charset="0"/>
                                </a:rPr>
                                <m:t>𝐷</m:t>
                              </m:r>
                            </m:e>
                            <m:sup>
                              <m:r>
                                <a:rPr lang="el-GR" sz="1000" i="1">
                                  <a:latin typeface="Cambria Math" panose="02040503050406030204" pitchFamily="18" charset="0"/>
                                </a:rPr>
                                <m:t>𝐴</m:t>
                              </m:r>
                            </m:sup>
                          </m:sSup>
                        </m:e>
                      </m:d>
                      <m:d>
                        <m:dPr>
                          <m:begChr m:val="["/>
                          <m:endChr m:val="]"/>
                          <m:ctrlPr>
                            <a:rPr lang="en-US" sz="1000" i="1">
                              <a:latin typeface="Cambria Math" panose="02040503050406030204" pitchFamily="18" charset="0"/>
                            </a:rPr>
                          </m:ctrlPr>
                        </m:dPr>
                        <m:e>
                          <m:m>
                            <m:mPr>
                              <m:mcs>
                                <m:mc>
                                  <m:mcPr>
                                    <m:count m:val="1"/>
                                    <m:mcJc m:val="center"/>
                                  </m:mcPr>
                                </m:mc>
                              </m:mcs>
                              <m:ctrlPr>
                                <a:rPr lang="en-US" sz="1000" i="1">
                                  <a:latin typeface="Cambria Math" panose="02040503050406030204" pitchFamily="18" charset="0"/>
                                </a:rPr>
                              </m:ctrlPr>
                            </m:mPr>
                            <m:mr>
                              <m:e>
                                <m:acc>
                                  <m:accPr>
                                    <m:chr m:val="̇"/>
                                    <m:ctrlPr>
                                      <a:rPr lang="en-US" sz="1000" i="1">
                                        <a:latin typeface="Cambria Math" panose="02040503050406030204" pitchFamily="18" charset="0"/>
                                      </a:rPr>
                                    </m:ctrlPr>
                                  </m:accPr>
                                  <m:e>
                                    <m:r>
                                      <a:rPr lang="el-GR" sz="1000" i="1">
                                        <a:latin typeface="Cambria Math" panose="02040503050406030204" pitchFamily="18" charset="0"/>
                                      </a:rPr>
                                      <m:t>𝛩</m:t>
                                    </m:r>
                                  </m:e>
                                </m:acc>
                              </m:e>
                            </m:mr>
                            <m:mr>
                              <m:e>
                                <m:acc>
                                  <m:accPr>
                                    <m:chr m:val="̇"/>
                                    <m:ctrlPr>
                                      <a:rPr lang="en-US" sz="1000" i="1">
                                        <a:latin typeface="Cambria Math" panose="02040503050406030204" pitchFamily="18" charset="0"/>
                                      </a:rPr>
                                    </m:ctrlPr>
                                  </m:accPr>
                                  <m:e>
                                    <m:r>
                                      <a:rPr lang="el-GR" sz="1000" i="1">
                                        <a:latin typeface="Cambria Math" panose="02040503050406030204" pitchFamily="18" charset="0"/>
                                      </a:rPr>
                                      <m:t>𝛹</m:t>
                                    </m:r>
                                  </m:e>
                                </m:acc>
                              </m:e>
                            </m:mr>
                          </m:m>
                        </m:e>
                      </m:d>
                      <m:r>
                        <a:rPr lang="el-GR" sz="1000" i="1">
                          <a:latin typeface="Cambria Math" panose="02040503050406030204" pitchFamily="18" charset="0"/>
                        </a:rPr>
                        <m:t>+</m:t>
                      </m:r>
                      <m:d>
                        <m:dPr>
                          <m:begChr m:val="["/>
                          <m:endChr m:val="]"/>
                          <m:ctrlPr>
                            <a:rPr lang="en-US" sz="1000" i="1">
                              <a:latin typeface="Cambria Math" panose="02040503050406030204" pitchFamily="18" charset="0"/>
                            </a:rPr>
                          </m:ctrlPr>
                        </m:dPr>
                        <m:e>
                          <m:sSup>
                            <m:sSupPr>
                              <m:ctrlPr>
                                <a:rPr lang="en-US" sz="1000" i="1">
                                  <a:latin typeface="Cambria Math" panose="02040503050406030204" pitchFamily="18" charset="0"/>
                                </a:rPr>
                              </m:ctrlPr>
                            </m:sSupPr>
                            <m:e>
                              <m:r>
                                <a:rPr lang="el-GR" sz="1000" i="1">
                                  <a:latin typeface="Cambria Math" panose="02040503050406030204" pitchFamily="18" charset="0"/>
                                </a:rPr>
                                <m:t>𝐾</m:t>
                              </m:r>
                            </m:e>
                            <m:sup>
                              <m:r>
                                <a:rPr lang="el-GR" sz="1000" i="1">
                                  <a:latin typeface="Cambria Math" panose="02040503050406030204" pitchFamily="18" charset="0"/>
                                </a:rPr>
                                <m:t>𝐴</m:t>
                              </m:r>
                            </m:sup>
                          </m:sSup>
                        </m:e>
                      </m:d>
                      <m:d>
                        <m:dPr>
                          <m:begChr m:val="["/>
                          <m:endChr m:val="]"/>
                          <m:ctrlPr>
                            <a:rPr lang="en-US" sz="1000" i="1">
                              <a:latin typeface="Cambria Math" panose="02040503050406030204" pitchFamily="18" charset="0"/>
                            </a:rPr>
                          </m:ctrlPr>
                        </m:dPr>
                        <m:e>
                          <m:m>
                            <m:mPr>
                              <m:mcs>
                                <m:mc>
                                  <m:mcPr>
                                    <m:count m:val="1"/>
                                    <m:mcJc m:val="center"/>
                                  </m:mcPr>
                                </m:mc>
                              </m:mcs>
                              <m:ctrlPr>
                                <a:rPr lang="en-US" sz="1000" i="1">
                                  <a:latin typeface="Cambria Math" panose="02040503050406030204" pitchFamily="18" charset="0"/>
                                </a:rPr>
                              </m:ctrlPr>
                            </m:mPr>
                            <m:mr>
                              <m:e>
                                <m:r>
                                  <a:rPr lang="el-GR" sz="1000" i="1">
                                    <a:latin typeface="Cambria Math" panose="02040503050406030204" pitchFamily="18" charset="0"/>
                                  </a:rPr>
                                  <m:t>𝛩</m:t>
                                </m:r>
                              </m:e>
                            </m:mr>
                            <m:mr>
                              <m:e>
                                <m:r>
                                  <a:rPr lang="el-GR" sz="1000" i="1">
                                    <a:latin typeface="Cambria Math" panose="02040503050406030204" pitchFamily="18" charset="0"/>
                                  </a:rPr>
                                  <m:t>𝛹</m:t>
                                </m:r>
                              </m:e>
                            </m:mr>
                          </m:m>
                        </m:e>
                      </m:d>
                      <m:r>
                        <a:rPr lang="el-GR" sz="1000" i="1">
                          <a:latin typeface="Cambria Math" panose="02040503050406030204" pitchFamily="18" charset="0"/>
                        </a:rPr>
                        <m:t>  </m:t>
                      </m:r>
                    </m:oMath>
                  </m:oMathPara>
                </a14:m>
                <a:endParaRPr lang="en-US" dirty="0"/>
              </a:p>
            </p:txBody>
          </p:sp>
        </mc:Choice>
        <mc:Fallback xmlns="">
          <p:sp>
            <p:nvSpPr>
              <p:cNvPr id="28" name="TextBox 27">
                <a:extLst>
                  <a:ext uri="{FF2B5EF4-FFF2-40B4-BE49-F238E27FC236}">
                    <a16:creationId xmlns:a16="http://schemas.microsoft.com/office/drawing/2014/main" id="{546820A3-0611-5271-324E-DEEB4CAB0796}"/>
                  </a:ext>
                </a:extLst>
              </p:cNvPr>
              <p:cNvSpPr txBox="1">
                <a:spLocks noRot="1" noChangeAspect="1" noMove="1" noResize="1" noEditPoints="1" noAdjustHandles="1" noChangeArrowheads="1" noChangeShapeType="1" noTextEdit="1"/>
              </p:cNvSpPr>
              <p:nvPr/>
            </p:nvSpPr>
            <p:spPr>
              <a:xfrm>
                <a:off x="6404672" y="5754270"/>
                <a:ext cx="3813748" cy="404213"/>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B84CDBD4-4D84-20B7-A64C-039EB4758F0A}"/>
              </a:ext>
            </a:extLst>
          </p:cNvPr>
          <p:cNvSpPr txBox="1"/>
          <p:nvPr/>
        </p:nvSpPr>
        <p:spPr>
          <a:xfrm>
            <a:off x="487680" y="75546"/>
            <a:ext cx="121920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PARAMETRIC STABILITY ANALYSIS</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WHIRL FLUTTER</a:t>
            </a:r>
            <a:r>
              <a:rPr lang="el-GR" sz="3200" b="1" dirty="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33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9" grpId="0" animBg="1"/>
      <p:bldP spid="20" grpId="0"/>
      <p:bldP spid="21" grpId="0"/>
      <p:bldP spid="22" grpId="0" animBg="1"/>
      <p:bldP spid="26" grpId="0"/>
      <p:bldP spid="27" grpId="0"/>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A1CF5E6-0CB4-01F7-0D90-41A55035AA78}"/>
              </a:ext>
            </a:extLst>
          </p:cNvPr>
          <p:cNvSpPr txBox="1"/>
          <p:nvPr/>
        </p:nvSpPr>
        <p:spPr>
          <a:xfrm>
            <a:off x="4742057" y="103277"/>
            <a:ext cx="355346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CONTENT</a:t>
            </a:r>
          </a:p>
        </p:txBody>
      </p:sp>
      <p:sp>
        <p:nvSpPr>
          <p:cNvPr id="4" name="TextBox 3">
            <a:extLst>
              <a:ext uri="{FF2B5EF4-FFF2-40B4-BE49-F238E27FC236}">
                <a16:creationId xmlns:a16="http://schemas.microsoft.com/office/drawing/2014/main" id="{41362B7C-5BE5-7FE2-C06C-F8D8DEB8DE2C}"/>
              </a:ext>
            </a:extLst>
          </p:cNvPr>
          <p:cNvSpPr txBox="1"/>
          <p:nvPr/>
        </p:nvSpPr>
        <p:spPr>
          <a:xfrm>
            <a:off x="510540" y="1178559"/>
            <a:ext cx="10787380" cy="4544193"/>
          </a:xfrm>
          <a:prstGeom prst="rect">
            <a:avLst/>
          </a:prstGeom>
          <a:noFill/>
        </p:spPr>
        <p:txBody>
          <a:bodyPr wrap="square" rtlCol="0">
            <a:spAutoFit/>
          </a:bodyPr>
          <a:lstStyle/>
          <a:p>
            <a:pPr marL="457200" indent="-457200">
              <a:lnSpc>
                <a:spcPct val="300000"/>
              </a:lnSpc>
              <a:buFont typeface="+mj-lt"/>
              <a:buAutoNum type="arabicPeriod"/>
            </a:pPr>
            <a:r>
              <a:rPr lang="en-US" sz="2000" b="1" dirty="0">
                <a:latin typeface="Times New Roman" panose="02020603050405020304" pitchFamily="18" charset="0"/>
                <a:cs typeface="Times New Roman" panose="02020603050405020304" pitchFamily="18" charset="0"/>
              </a:rPr>
              <a:t>SUBJECT MATTER OF THE DIPLOMA</a:t>
            </a:r>
          </a:p>
          <a:p>
            <a:pPr marL="457200" indent="-457200">
              <a:lnSpc>
                <a:spcPct val="300000"/>
              </a:lnSpc>
              <a:buFont typeface="+mj-lt"/>
              <a:buAutoNum type="arabicPeriod"/>
            </a:pPr>
            <a:r>
              <a:rPr lang="en-US" sz="2000" b="1" dirty="0">
                <a:latin typeface="Times New Roman" panose="02020603050405020304" pitchFamily="18" charset="0"/>
                <a:cs typeface="Times New Roman" panose="02020603050405020304" pitchFamily="18" charset="0"/>
              </a:rPr>
              <a:t>DESIGN AND CHARACTERISTICS OF A PROPELLER</a:t>
            </a:r>
          </a:p>
          <a:p>
            <a:pPr marL="457200" indent="-457200">
              <a:lnSpc>
                <a:spcPct val="300000"/>
              </a:lnSpc>
              <a:buFont typeface="+mj-lt"/>
              <a:buAutoNum type="arabicPeriod"/>
            </a:pPr>
            <a:r>
              <a:rPr lang="en-US" sz="2000" b="1" dirty="0">
                <a:latin typeface="Times New Roman" panose="02020603050405020304" pitchFamily="18" charset="0"/>
                <a:cs typeface="Times New Roman" panose="02020603050405020304" pitchFamily="18" charset="0"/>
              </a:rPr>
              <a:t>FLUID - MECHANICAL ANALYSIS FOR  SOLID PROPELLER </a:t>
            </a:r>
          </a:p>
          <a:p>
            <a:pPr marL="457200" indent="-457200">
              <a:lnSpc>
                <a:spcPct val="300000"/>
              </a:lnSpc>
              <a:buFont typeface="+mj-lt"/>
              <a:buAutoNum type="arabicPeriod"/>
            </a:pPr>
            <a:r>
              <a:rPr lang="en-US" sz="2000" b="1" dirty="0">
                <a:latin typeface="Times New Roman" panose="02020603050405020304" pitchFamily="18" charset="0"/>
                <a:cs typeface="Times New Roman" panose="02020603050405020304" pitchFamily="18" charset="0"/>
              </a:rPr>
              <a:t>AEROELASTIC ANALYSIS - DEFORMABLE PROPELLER</a:t>
            </a:r>
          </a:p>
          <a:p>
            <a:pPr marL="457200" indent="-457200">
              <a:lnSpc>
                <a:spcPct val="300000"/>
              </a:lnSpc>
              <a:buFont typeface="+mj-lt"/>
              <a:buAutoNum type="arabicPeriod"/>
            </a:pPr>
            <a:r>
              <a:rPr lang="en-US" sz="2000" b="1" dirty="0">
                <a:latin typeface="Times New Roman" panose="02020603050405020304" pitchFamily="18" charset="0"/>
                <a:cs typeface="Times New Roman" panose="02020603050405020304" pitchFamily="18" charset="0"/>
              </a:rPr>
              <a:t>PARAMETRIC STABILITY ANALYSIS OF THE 'WHIRL FLUTTER' PHENOMENON</a:t>
            </a:r>
            <a:endParaRPr lang="en-US" dirty="0"/>
          </a:p>
        </p:txBody>
      </p:sp>
    </p:spTree>
    <p:extLst>
      <p:ext uri="{BB962C8B-B14F-4D97-AF65-F5344CB8AC3E}">
        <p14:creationId xmlns:p14="http://schemas.microsoft.com/office/powerpoint/2010/main" val="3097874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Εικόνα 8">
            <a:extLst>
              <a:ext uri="{FF2B5EF4-FFF2-40B4-BE49-F238E27FC236}">
                <a16:creationId xmlns:a16="http://schemas.microsoft.com/office/drawing/2014/main" id="{29C82669-DF8D-B74E-D3B0-9E05FB37DE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8803" y="1307159"/>
            <a:ext cx="4453197" cy="2465752"/>
          </a:xfrm>
          <a:prstGeom prst="rect">
            <a:avLst/>
          </a:prstGeom>
          <a:noFill/>
          <a:ln>
            <a:noFill/>
          </a:ln>
        </p:spPr>
      </p:pic>
      <p:pic>
        <p:nvPicPr>
          <p:cNvPr id="8" name="Εικόνα 7">
            <a:extLst>
              <a:ext uri="{FF2B5EF4-FFF2-40B4-BE49-F238E27FC236}">
                <a16:creationId xmlns:a16="http://schemas.microsoft.com/office/drawing/2014/main" id="{3A99A239-05B5-2251-D27E-CD76A33A9A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59683" y="1307159"/>
            <a:ext cx="4328500" cy="2465752"/>
          </a:xfrm>
          <a:prstGeom prst="rect">
            <a:avLst/>
          </a:prstGeom>
          <a:noFill/>
          <a:ln>
            <a:noFill/>
          </a:ln>
        </p:spPr>
      </p:pic>
      <p:pic>
        <p:nvPicPr>
          <p:cNvPr id="13" name="Εικόνα 12">
            <a:extLst>
              <a:ext uri="{FF2B5EF4-FFF2-40B4-BE49-F238E27FC236}">
                <a16:creationId xmlns:a16="http://schemas.microsoft.com/office/drawing/2014/main" id="{B7B134C7-13D6-C2B0-3D28-F5D7193D64F6}"/>
              </a:ext>
            </a:extLst>
          </p:cNvPr>
          <p:cNvPicPr>
            <a:picLocks noChangeAspect="1"/>
          </p:cNvPicPr>
          <p:nvPr/>
        </p:nvPicPr>
        <p:blipFill rotWithShape="1">
          <a:blip r:embed="rId5">
            <a:extLst>
              <a:ext uri="{28A0092B-C50C-407E-A947-70E740481C1C}">
                <a14:useLocalDpi xmlns:a14="http://schemas.microsoft.com/office/drawing/2010/main" val="0"/>
              </a:ext>
            </a:extLst>
          </a:blip>
          <a:srcRect r="55915"/>
          <a:stretch/>
        </p:blipFill>
        <p:spPr bwMode="auto">
          <a:xfrm>
            <a:off x="0" y="3986231"/>
            <a:ext cx="3759029" cy="2487484"/>
          </a:xfrm>
          <a:prstGeom prst="rect">
            <a:avLst/>
          </a:prstGeom>
          <a:noFill/>
          <a:ln>
            <a:noFill/>
          </a:ln>
        </p:spPr>
      </p:pic>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DE0719-96D4-405F-11BB-33B2E82CB8A1}"/>
              </a:ext>
            </a:extLst>
          </p:cNvPr>
          <p:cNvSpPr txBox="1"/>
          <p:nvPr/>
        </p:nvSpPr>
        <p:spPr>
          <a:xfrm>
            <a:off x="148532" y="906724"/>
            <a:ext cx="3844735"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Diagrams</a:t>
            </a:r>
            <a:r>
              <a:rPr lang="el-GR"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Stable</a:t>
            </a:r>
            <a:r>
              <a:rPr lang="el-GR"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Unstable</a:t>
            </a:r>
          </a:p>
        </p:txBody>
      </p:sp>
      <mc:AlternateContent xmlns:mc="http://schemas.openxmlformats.org/markup-compatibility/2006">
        <mc:Choice xmlns:a14="http://schemas.microsoft.com/office/drawing/2010/main" Requires="a14">
          <p:graphicFrame>
            <p:nvGraphicFramePr>
              <p:cNvPr id="3" name="Πίνακας 3">
                <a:extLst>
                  <a:ext uri="{FF2B5EF4-FFF2-40B4-BE49-F238E27FC236}">
                    <a16:creationId xmlns:a16="http://schemas.microsoft.com/office/drawing/2014/main" id="{54801BE3-0E1B-016E-B2F5-3949A79941E0}"/>
                  </a:ext>
                </a:extLst>
              </p:cNvPr>
              <p:cNvGraphicFramePr>
                <a:graphicFrameLocks noGrp="1"/>
              </p:cNvGraphicFramePr>
              <p:nvPr>
                <p:extLst>
                  <p:ext uri="{D42A27DB-BD31-4B8C-83A1-F6EECF244321}">
                    <p14:modId xmlns:p14="http://schemas.microsoft.com/office/powerpoint/2010/main" val="2454177336"/>
                  </p:ext>
                </p:extLst>
              </p:nvPr>
            </p:nvGraphicFramePr>
            <p:xfrm>
              <a:off x="148532" y="1819659"/>
              <a:ext cx="3387338" cy="1498854"/>
            </p:xfrm>
            <a:graphic>
              <a:graphicData uri="http://schemas.openxmlformats.org/drawingml/2006/table">
                <a:tbl>
                  <a:tblPr firstRow="1" bandRow="1">
                    <a:tableStyleId>{2D5ABB26-0587-4C30-8999-92F81FD0307C}</a:tableStyleId>
                  </a:tblPr>
                  <a:tblGrid>
                    <a:gridCol w="1421378">
                      <a:extLst>
                        <a:ext uri="{9D8B030D-6E8A-4147-A177-3AD203B41FA5}">
                          <a16:colId xmlns:a16="http://schemas.microsoft.com/office/drawing/2014/main" val="213202537"/>
                        </a:ext>
                      </a:extLst>
                    </a:gridCol>
                    <a:gridCol w="1965960">
                      <a:extLst>
                        <a:ext uri="{9D8B030D-6E8A-4147-A177-3AD203B41FA5}">
                          <a16:colId xmlns:a16="http://schemas.microsoft.com/office/drawing/2014/main" val="4129295573"/>
                        </a:ext>
                      </a:extLst>
                    </a:gridCol>
                  </a:tblGrid>
                  <a:tr h="370840">
                    <a:tc>
                      <a:txBody>
                        <a:bodyPr/>
                        <a:lstStyle/>
                        <a:p>
                          <a:pPr marL="0" marR="0" algn="just">
                            <a:lnSpc>
                              <a:spcPct val="106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Rotational speed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just">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𝑛</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=2500 </m:t>
                                </m:r>
                                <m:d>
                                  <m:dPr>
                                    <m:begChr m:val="["/>
                                    <m:endChr m:val="]"/>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𝑟𝑝𝑚</m:t>
                                    </m:r>
                                  </m:e>
                                </m:d>
                              </m:oMath>
                            </m:oMathPara>
                          </a14:m>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8170576"/>
                      </a:ext>
                    </a:extLst>
                  </a:tr>
                  <a:tr h="370840">
                    <a:tc>
                      <a:txBody>
                        <a:bodyPr/>
                        <a:lstStyle/>
                        <a:p>
                          <a:pPr marL="0" marR="0" algn="just">
                            <a:lnSpc>
                              <a:spcPct val="106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Propeller’s distance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just">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𝑎</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=0.55</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6291455"/>
                      </a:ext>
                    </a:extLst>
                  </a:tr>
                  <a:tr h="370840">
                    <a:tc>
                      <a:txBody>
                        <a:bodyPr/>
                        <a:lstStyle/>
                        <a:p>
                          <a:pPr marL="0" marR="0" algn="just">
                            <a:lnSpc>
                              <a:spcPct val="106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Viscosity coefficient </a:t>
                          </a:r>
                          <a:r>
                            <a:rPr lang="el-G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Pitch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just">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𝜃</m:t>
                                    </m:r>
                                  </m:sub>
                                </m:sSub>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=0.01 </m:t>
                                </m:r>
                                <m:d>
                                  <m:dPr>
                                    <m:begChr m:val="["/>
                                    <m:endChr m:val="]"/>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𝑁𝑚</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𝑠</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𝑟𝑎</m:t>
                                    </m:r>
                                    <m:sSup>
                                      <m:sSup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−1</m:t>
                                        </m:r>
                                      </m:sup>
                                    </m:sSup>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7256725"/>
                      </a:ext>
                    </a:extLst>
                  </a:tr>
                  <a:tr h="370840">
                    <a:tc>
                      <a:txBody>
                        <a:bodyPr/>
                        <a:lstStyle/>
                        <a:p>
                          <a:pPr marL="0" marR="0" algn="just">
                            <a:lnSpc>
                              <a:spcPct val="106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Viscosity coefficient </a:t>
                          </a:r>
                          <a:r>
                            <a:rPr lang="el-G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Yaw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just">
                            <a:lnSpc>
                              <a:spcPct val="106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𝛹</m:t>
                                    </m:r>
                                  </m:sub>
                                </m:sSub>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=0.01 </m:t>
                                </m:r>
                                <m:d>
                                  <m:dPr>
                                    <m:begChr m:val="["/>
                                    <m:endChr m:val="]"/>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𝑁𝑚</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𝑠</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𝑟𝑎</m:t>
                                    </m:r>
                                    <m:sSup>
                                      <m:sSup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𝑑</m:t>
                                        </m:r>
                                      </m:e>
                                      <m:sup>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−1</m:t>
                                        </m:r>
                                      </m:sup>
                                    </m:sSup>
                                  </m:e>
                                </m:d>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1607710"/>
                      </a:ext>
                    </a:extLst>
                  </a:tr>
                </a:tbl>
              </a:graphicData>
            </a:graphic>
          </p:graphicFrame>
        </mc:Choice>
        <mc:Fallback>
          <p:graphicFrame>
            <p:nvGraphicFramePr>
              <p:cNvPr id="3" name="Πίνακας 3">
                <a:extLst>
                  <a:ext uri="{FF2B5EF4-FFF2-40B4-BE49-F238E27FC236}">
                    <a16:creationId xmlns:a16="http://schemas.microsoft.com/office/drawing/2014/main" id="{54801BE3-0E1B-016E-B2F5-3949A79941E0}"/>
                  </a:ext>
                </a:extLst>
              </p:cNvPr>
              <p:cNvGraphicFramePr>
                <a:graphicFrameLocks noGrp="1"/>
              </p:cNvGraphicFramePr>
              <p:nvPr>
                <p:extLst>
                  <p:ext uri="{D42A27DB-BD31-4B8C-83A1-F6EECF244321}">
                    <p14:modId xmlns:p14="http://schemas.microsoft.com/office/powerpoint/2010/main" val="2454177336"/>
                  </p:ext>
                </p:extLst>
              </p:nvPr>
            </p:nvGraphicFramePr>
            <p:xfrm>
              <a:off x="148532" y="1819659"/>
              <a:ext cx="3387338" cy="1498854"/>
            </p:xfrm>
            <a:graphic>
              <a:graphicData uri="http://schemas.openxmlformats.org/drawingml/2006/table">
                <a:tbl>
                  <a:tblPr firstRow="1" bandRow="1">
                    <a:tableStyleId>{2D5ABB26-0587-4C30-8999-92F81FD0307C}</a:tableStyleId>
                  </a:tblPr>
                  <a:tblGrid>
                    <a:gridCol w="1421378">
                      <a:extLst>
                        <a:ext uri="{9D8B030D-6E8A-4147-A177-3AD203B41FA5}">
                          <a16:colId xmlns:a16="http://schemas.microsoft.com/office/drawing/2014/main" val="213202537"/>
                        </a:ext>
                      </a:extLst>
                    </a:gridCol>
                    <a:gridCol w="1965960">
                      <a:extLst>
                        <a:ext uri="{9D8B030D-6E8A-4147-A177-3AD203B41FA5}">
                          <a16:colId xmlns:a16="http://schemas.microsoft.com/office/drawing/2014/main" val="4129295573"/>
                        </a:ext>
                      </a:extLst>
                    </a:gridCol>
                  </a:tblGrid>
                  <a:tr h="370840">
                    <a:tc>
                      <a:txBody>
                        <a:bodyPr/>
                        <a:lstStyle/>
                        <a:p>
                          <a:pPr marL="0" marR="0" algn="just">
                            <a:lnSpc>
                              <a:spcPct val="106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Rotational speed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72755" t="-11475" r="-619" b="-329508"/>
                          </a:stretch>
                        </a:blipFill>
                      </a:tcPr>
                    </a:tc>
                    <a:extLst>
                      <a:ext uri="{0D108BD9-81ED-4DB2-BD59-A6C34878D82A}">
                        <a16:rowId xmlns:a16="http://schemas.microsoft.com/office/drawing/2014/main" val="768170576"/>
                      </a:ext>
                    </a:extLst>
                  </a:tr>
                  <a:tr h="370840">
                    <a:tc>
                      <a:txBody>
                        <a:bodyPr/>
                        <a:lstStyle/>
                        <a:p>
                          <a:pPr marL="0" marR="0" algn="just">
                            <a:lnSpc>
                              <a:spcPct val="106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Propeller’s distance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72755" t="-111475" r="-619" b="-229508"/>
                          </a:stretch>
                        </a:blipFill>
                      </a:tcPr>
                    </a:tc>
                    <a:extLst>
                      <a:ext uri="{0D108BD9-81ED-4DB2-BD59-A6C34878D82A}">
                        <a16:rowId xmlns:a16="http://schemas.microsoft.com/office/drawing/2014/main" val="2466291455"/>
                      </a:ext>
                    </a:extLst>
                  </a:tr>
                  <a:tr h="378587">
                    <a:tc>
                      <a:txBody>
                        <a:bodyPr/>
                        <a:lstStyle/>
                        <a:p>
                          <a:pPr marL="0" marR="0" algn="just">
                            <a:lnSpc>
                              <a:spcPct val="106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Viscosity coefficient </a:t>
                          </a:r>
                          <a:r>
                            <a:rPr lang="el-G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Pitch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72755" t="-204762" r="-619" b="-122222"/>
                          </a:stretch>
                        </a:blipFill>
                      </a:tcPr>
                    </a:tc>
                    <a:extLst>
                      <a:ext uri="{0D108BD9-81ED-4DB2-BD59-A6C34878D82A}">
                        <a16:rowId xmlns:a16="http://schemas.microsoft.com/office/drawing/2014/main" val="1547256725"/>
                      </a:ext>
                    </a:extLst>
                  </a:tr>
                  <a:tr h="378587">
                    <a:tc>
                      <a:txBody>
                        <a:bodyPr/>
                        <a:lstStyle/>
                        <a:p>
                          <a:pPr marL="0" marR="0" algn="just">
                            <a:lnSpc>
                              <a:spcPct val="106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Viscosity coefficient </a:t>
                          </a:r>
                          <a:r>
                            <a:rPr lang="el-GR"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Yaw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72755" t="-309677" r="-619" b="-24194"/>
                          </a:stretch>
                        </a:blipFill>
                      </a:tcPr>
                    </a:tc>
                    <a:extLst>
                      <a:ext uri="{0D108BD9-81ED-4DB2-BD59-A6C34878D82A}">
                        <a16:rowId xmlns:a16="http://schemas.microsoft.com/office/drawing/2014/main" val="3031607710"/>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9BAE09-4864-F395-F59A-41572DCC215A}"/>
                  </a:ext>
                </a:extLst>
              </p:cNvPr>
              <p:cNvSpPr txBox="1"/>
              <p:nvPr/>
            </p:nvSpPr>
            <p:spPr>
              <a:xfrm>
                <a:off x="4475553" y="4180796"/>
                <a:ext cx="1752174" cy="637995"/>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𝑃𝑖𝑡𝑐h</m:t>
                      </m:r>
                      <m:r>
                        <a:rPr lang="en-US" sz="1200" b="0" i="1" smtClean="0">
                          <a:latin typeface="Cambria Math" panose="02040503050406030204" pitchFamily="18" charset="0"/>
                        </a:rPr>
                        <m:t> : </m:t>
                      </m:r>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𝛩</m:t>
                          </m:r>
                        </m:sub>
                      </m:sSub>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1</m:t>
                          </m:r>
                        </m:num>
                        <m:den>
                          <m:r>
                            <a:rPr lang="el-GR" sz="1200" i="1">
                              <a:latin typeface="Cambria Math" panose="02040503050406030204" pitchFamily="18" charset="0"/>
                            </a:rPr>
                            <m:t>2</m:t>
                          </m:r>
                          <m:r>
                            <a:rPr lang="el-GR" sz="1200" i="1">
                              <a:latin typeface="Cambria Math" panose="02040503050406030204" pitchFamily="18" charset="0"/>
                            </a:rPr>
                            <m:t>𝜋</m:t>
                          </m:r>
                        </m:den>
                      </m:f>
                      <m:rad>
                        <m:radPr>
                          <m:degHide m:val="on"/>
                          <m:ctrlPr>
                            <a:rPr lang="en-US" sz="1200" i="1">
                              <a:latin typeface="Cambria Math" panose="02040503050406030204" pitchFamily="18" charset="0"/>
                            </a:rPr>
                          </m:ctrlPr>
                        </m:radPr>
                        <m:deg/>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𝛩</m:t>
                                  </m:r>
                                </m:sub>
                              </m:sSub>
                            </m:num>
                            <m:den>
                              <m:sSub>
                                <m:sSubPr>
                                  <m:ctrlPr>
                                    <a:rPr lang="en-US" sz="1200" i="1">
                                      <a:latin typeface="Cambria Math" panose="02040503050406030204" pitchFamily="18" charset="0"/>
                                    </a:rPr>
                                  </m:ctrlPr>
                                </m:sSubPr>
                                <m:e>
                                  <m:r>
                                    <a:rPr lang="el-GR" sz="1200" i="1">
                                      <a:latin typeface="Cambria Math" panose="02040503050406030204" pitchFamily="18" charset="0"/>
                                    </a:rPr>
                                    <m:t>𝐼</m:t>
                                  </m:r>
                                </m:e>
                                <m:sub>
                                  <m:r>
                                    <a:rPr lang="el-GR" sz="1200" i="1">
                                      <a:latin typeface="Cambria Math" panose="02040503050406030204" pitchFamily="18" charset="0"/>
                                    </a:rPr>
                                    <m:t>𝑌</m:t>
                                  </m:r>
                                </m:sub>
                              </m:sSub>
                            </m:den>
                          </m:f>
                        </m:e>
                      </m:rad>
                    </m:oMath>
                  </m:oMathPara>
                </a14:m>
                <a:endParaRPr lang="en-US" sz="100" dirty="0">
                  <a:solidFill>
                    <a:schemeClr val="tx1"/>
                  </a:solidFill>
                </a:endParaRPr>
              </a:p>
            </p:txBody>
          </p:sp>
        </mc:Choice>
        <mc:Fallback xmlns="">
          <p:sp>
            <p:nvSpPr>
              <p:cNvPr id="4" name="TextBox 3">
                <a:extLst>
                  <a:ext uri="{FF2B5EF4-FFF2-40B4-BE49-F238E27FC236}">
                    <a16:creationId xmlns:a16="http://schemas.microsoft.com/office/drawing/2014/main" id="{899BAE09-4864-F395-F59A-41572DCC215A}"/>
                  </a:ext>
                </a:extLst>
              </p:cNvPr>
              <p:cNvSpPr txBox="1">
                <a:spLocks noRot="1" noChangeAspect="1" noMove="1" noResize="1" noEditPoints="1" noAdjustHandles="1" noChangeArrowheads="1" noChangeShapeType="1" noTextEdit="1"/>
              </p:cNvSpPr>
              <p:nvPr/>
            </p:nvSpPr>
            <p:spPr>
              <a:xfrm>
                <a:off x="4475553" y="4180796"/>
                <a:ext cx="1752174" cy="637995"/>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86E04A-2E3E-5F05-BFB5-C631133EDBA5}"/>
                  </a:ext>
                </a:extLst>
              </p:cNvPr>
              <p:cNvSpPr txBox="1"/>
              <p:nvPr/>
            </p:nvSpPr>
            <p:spPr>
              <a:xfrm>
                <a:off x="4475553" y="5032111"/>
                <a:ext cx="1752174" cy="632545"/>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𝑌𝑎𝑤</m:t>
                      </m:r>
                      <m:r>
                        <a:rPr lang="en-US" sz="1000" b="0" i="1" smtClean="0">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𝛹</m:t>
                          </m:r>
                        </m:sub>
                      </m:sSub>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1</m:t>
                          </m:r>
                        </m:num>
                        <m:den>
                          <m:r>
                            <a:rPr lang="el-GR" sz="1200" i="1">
                              <a:latin typeface="Cambria Math" panose="02040503050406030204" pitchFamily="18" charset="0"/>
                            </a:rPr>
                            <m:t>2</m:t>
                          </m:r>
                          <m:r>
                            <a:rPr lang="el-GR" sz="1200" i="1">
                              <a:latin typeface="Cambria Math" panose="02040503050406030204" pitchFamily="18" charset="0"/>
                            </a:rPr>
                            <m:t>𝜋</m:t>
                          </m:r>
                        </m:den>
                      </m:f>
                      <m:rad>
                        <m:radPr>
                          <m:degHide m:val="on"/>
                          <m:ctrlPr>
                            <a:rPr lang="en-US" sz="1200" i="1">
                              <a:latin typeface="Cambria Math" panose="02040503050406030204" pitchFamily="18" charset="0"/>
                            </a:rPr>
                          </m:ctrlPr>
                        </m:radPr>
                        <m:deg/>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𝛹</m:t>
                                  </m:r>
                                </m:sub>
                              </m:sSub>
                            </m:num>
                            <m:den>
                              <m:sSub>
                                <m:sSubPr>
                                  <m:ctrlPr>
                                    <a:rPr lang="en-US" sz="1200" i="1">
                                      <a:latin typeface="Cambria Math" panose="02040503050406030204" pitchFamily="18" charset="0"/>
                                    </a:rPr>
                                  </m:ctrlPr>
                                </m:sSubPr>
                                <m:e>
                                  <m:r>
                                    <a:rPr lang="el-GR" sz="1200" i="1">
                                      <a:latin typeface="Cambria Math" panose="02040503050406030204" pitchFamily="18" charset="0"/>
                                    </a:rPr>
                                    <m:t>𝐼</m:t>
                                  </m:r>
                                </m:e>
                                <m:sub>
                                  <m:r>
                                    <a:rPr lang="el-GR" sz="1200" i="1">
                                      <a:latin typeface="Cambria Math" panose="02040503050406030204" pitchFamily="18" charset="0"/>
                                    </a:rPr>
                                    <m:t>𝑍</m:t>
                                  </m:r>
                                </m:sub>
                              </m:sSub>
                            </m:den>
                          </m:f>
                        </m:e>
                      </m:rad>
                    </m:oMath>
                  </m:oMathPara>
                </a14:m>
                <a:endParaRPr lang="en-US" sz="100" dirty="0">
                  <a:solidFill>
                    <a:schemeClr val="tx1"/>
                  </a:solidFill>
                </a:endParaRPr>
              </a:p>
            </p:txBody>
          </p:sp>
        </mc:Choice>
        <mc:Fallback xmlns="">
          <p:sp>
            <p:nvSpPr>
              <p:cNvPr id="5" name="TextBox 4">
                <a:extLst>
                  <a:ext uri="{FF2B5EF4-FFF2-40B4-BE49-F238E27FC236}">
                    <a16:creationId xmlns:a16="http://schemas.microsoft.com/office/drawing/2014/main" id="{5A86E04A-2E3E-5F05-BFB5-C631133EDBA5}"/>
                  </a:ext>
                </a:extLst>
              </p:cNvPr>
              <p:cNvSpPr txBox="1">
                <a:spLocks noRot="1" noChangeAspect="1" noMove="1" noResize="1" noEditPoints="1" noAdjustHandles="1" noChangeArrowheads="1" noChangeShapeType="1" noTextEdit="1"/>
              </p:cNvSpPr>
              <p:nvPr/>
            </p:nvSpPr>
            <p:spPr>
              <a:xfrm>
                <a:off x="4475553" y="5032111"/>
                <a:ext cx="1752174" cy="632545"/>
              </a:xfrm>
              <a:prstGeom prst="rect">
                <a:avLst/>
              </a:prstGeom>
              <a:blipFill>
                <a:blip r:embed="rId8"/>
                <a:stretch>
                  <a:fillRect/>
                </a:stretch>
              </a:blipFill>
              <a:ln>
                <a:solidFill>
                  <a:schemeClr val="tx1"/>
                </a:solidFill>
              </a:ln>
            </p:spPr>
            <p:txBody>
              <a:bodyPr/>
              <a:lstStyle/>
              <a:p>
                <a:r>
                  <a:rPr lang="en-US">
                    <a:noFill/>
                  </a:rPr>
                  <a:t> </a:t>
                </a:r>
              </a:p>
            </p:txBody>
          </p:sp>
        </mc:Fallback>
      </mc:AlternateContent>
      <p:pic>
        <p:nvPicPr>
          <p:cNvPr id="10" name="Εικόνα 9">
            <a:extLst>
              <a:ext uri="{FF2B5EF4-FFF2-40B4-BE49-F238E27FC236}">
                <a16:creationId xmlns:a16="http://schemas.microsoft.com/office/drawing/2014/main" id="{EC13EC02-7497-7289-ED0F-663EE725DCD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65922" y="3794123"/>
            <a:ext cx="4610225" cy="2458676"/>
          </a:xfrm>
          <a:prstGeom prst="rect">
            <a:avLst/>
          </a:prstGeom>
          <a:noFill/>
          <a:ln>
            <a:noFill/>
          </a:ln>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B89FE57-AF81-ADFD-470F-AA5707311C6B}"/>
                  </a:ext>
                </a:extLst>
              </p:cNvPr>
              <p:cNvSpPr txBox="1"/>
              <p:nvPr/>
            </p:nvSpPr>
            <p:spPr>
              <a:xfrm>
                <a:off x="4329078" y="5891916"/>
                <a:ext cx="2256968" cy="276999"/>
              </a:xfrm>
              <a:prstGeom prst="rect">
                <a:avLst/>
              </a:prstGeom>
              <a:noFill/>
              <a:ln>
                <a:solidFill>
                  <a:schemeClr val="tx1"/>
                </a:solidFill>
              </a:ln>
            </p:spPr>
            <p:txBody>
              <a:bodyPr wrap="square">
                <a:spAutoFit/>
              </a:bodyPr>
              <a:lstStyle/>
              <a:p>
                <a:r>
                  <a:rPr lang="en-US" sz="1000" b="0" dirty="0">
                    <a:latin typeface="Times New Roman" panose="02020603050405020304" pitchFamily="18" charset="0"/>
                    <a:cs typeface="Times New Roman" panose="02020603050405020304" pitchFamily="18" charset="0"/>
                  </a:rPr>
                  <a:t>S</a:t>
                </a:r>
                <a14:m>
                  <m:oMath xmlns:m="http://schemas.openxmlformats.org/officeDocument/2006/math">
                    <m:r>
                      <m:rPr>
                        <m:sty m:val="p"/>
                      </m:rPr>
                      <a:rPr lang="en-US" sz="1000" b="0" i="0" smtClean="0">
                        <a:latin typeface="Cambria Math" panose="02040503050406030204" pitchFamily="18" charset="0"/>
                      </a:rPr>
                      <m:t>ymmetrical</m:t>
                    </m:r>
                    <m:r>
                      <a:rPr lang="en-US" sz="1000" b="0" i="0" smtClean="0">
                        <a:latin typeface="Cambria Math" panose="02040503050406030204" pitchFamily="18" charset="0"/>
                      </a:rPr>
                      <m:t> </m:t>
                    </m:r>
                    <m:r>
                      <m:rPr>
                        <m:sty m:val="p"/>
                      </m:rPr>
                      <a:rPr lang="en-US" sz="1000" b="0" i="0" smtClean="0">
                        <a:latin typeface="Cambria Math" panose="02040503050406030204" pitchFamily="18" charset="0"/>
                      </a:rPr>
                      <m:t>stiffness</m:t>
                    </m:r>
                    <m:r>
                      <a:rPr lang="en-US" sz="1000" b="0" i="1" smtClean="0">
                        <a:latin typeface="Cambria Math" panose="02040503050406030204" pitchFamily="18" charset="0"/>
                      </a:rPr>
                      <m:t>:</m:t>
                    </m:r>
                    <m:sSub>
                      <m:sSubPr>
                        <m:ctrlPr>
                          <a:rPr lang="en-US" sz="120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𝐾</m:t>
                        </m:r>
                      </m:e>
                      <m:sub>
                        <m:r>
                          <a:rPr lang="el-GR" sz="1200" i="1">
                            <a:solidFill>
                              <a:srgbClr val="FF0000"/>
                            </a:solidFill>
                            <a:latin typeface="Cambria Math" panose="02040503050406030204" pitchFamily="18" charset="0"/>
                          </a:rPr>
                          <m:t>𝛹</m:t>
                        </m:r>
                      </m:sub>
                    </m:sSub>
                    <m:r>
                      <a:rPr lang="el-GR" sz="1200" i="1">
                        <a:solidFill>
                          <a:srgbClr val="FF0000"/>
                        </a:solidFill>
                        <a:latin typeface="Cambria Math" panose="02040503050406030204" pitchFamily="18" charset="0"/>
                      </a:rPr>
                      <m:t>=</m:t>
                    </m:r>
                    <m:sSub>
                      <m:sSubPr>
                        <m:ctrlPr>
                          <a:rPr lang="en-US" sz="1200" b="0" i="1" smtClean="0">
                            <a:solidFill>
                              <a:srgbClr val="FF0000"/>
                            </a:solidFill>
                            <a:latin typeface="Cambria Math" panose="02040503050406030204" pitchFamily="18" charset="0"/>
                          </a:rPr>
                        </m:ctrlPr>
                      </m:sSubPr>
                      <m:e>
                        <m:r>
                          <a:rPr lang="en-US" sz="1200" b="0" i="1" smtClean="0">
                            <a:solidFill>
                              <a:srgbClr val="FF0000"/>
                            </a:solidFill>
                            <a:latin typeface="Cambria Math" panose="02040503050406030204" pitchFamily="18" charset="0"/>
                          </a:rPr>
                          <m:t>𝐾</m:t>
                        </m:r>
                      </m:e>
                      <m:sub>
                        <m:r>
                          <m:rPr>
                            <m:sty m:val="p"/>
                          </m:rPr>
                          <a:rPr lang="el-GR" sz="1200" b="0" i="0" smtClean="0">
                            <a:solidFill>
                              <a:srgbClr val="FF0000"/>
                            </a:solidFill>
                            <a:latin typeface="Cambria Math" panose="02040503050406030204" pitchFamily="18" charset="0"/>
                          </a:rPr>
                          <m:t>Θ</m:t>
                        </m:r>
                      </m:sub>
                    </m:sSub>
                  </m:oMath>
                </a14:m>
                <a:endParaRPr lang="en-US" sz="100" dirty="0">
                  <a:solidFill>
                    <a:schemeClr val="tx1"/>
                  </a:solidFill>
                </a:endParaRPr>
              </a:p>
            </p:txBody>
          </p:sp>
        </mc:Choice>
        <mc:Fallback>
          <p:sp>
            <p:nvSpPr>
              <p:cNvPr id="12" name="TextBox 11">
                <a:extLst>
                  <a:ext uri="{FF2B5EF4-FFF2-40B4-BE49-F238E27FC236}">
                    <a16:creationId xmlns:a16="http://schemas.microsoft.com/office/drawing/2014/main" id="{AB89FE57-AF81-ADFD-470F-AA5707311C6B}"/>
                  </a:ext>
                </a:extLst>
              </p:cNvPr>
              <p:cNvSpPr txBox="1">
                <a:spLocks noRot="1" noChangeAspect="1" noMove="1" noResize="1" noEditPoints="1" noAdjustHandles="1" noChangeArrowheads="1" noChangeShapeType="1" noTextEdit="1"/>
              </p:cNvSpPr>
              <p:nvPr/>
            </p:nvSpPr>
            <p:spPr>
              <a:xfrm>
                <a:off x="4329078" y="5891916"/>
                <a:ext cx="2256968" cy="276999"/>
              </a:xfrm>
              <a:prstGeom prst="rect">
                <a:avLst/>
              </a:prstGeom>
              <a:blipFill>
                <a:blip r:embed="rId10"/>
                <a:stretch>
                  <a:fillRect b="-4255"/>
                </a:stretch>
              </a:blipFill>
              <a:ln>
                <a:solidFill>
                  <a:schemeClr val="tx1"/>
                </a:solidFill>
              </a:ln>
            </p:spPr>
            <p:txBody>
              <a:bodyPr/>
              <a:lstStyle/>
              <a:p>
                <a:r>
                  <a:rPr lang="en-US">
                    <a:noFill/>
                  </a:rPr>
                  <a:t> </a:t>
                </a:r>
              </a:p>
            </p:txBody>
          </p:sp>
        </mc:Fallback>
      </mc:AlternateContent>
      <p:sp>
        <p:nvSpPr>
          <p:cNvPr id="14" name="Ορθογώνιο 13">
            <a:extLst>
              <a:ext uri="{FF2B5EF4-FFF2-40B4-BE49-F238E27FC236}">
                <a16:creationId xmlns:a16="http://schemas.microsoft.com/office/drawing/2014/main" id="{6748E739-880F-424E-4731-06360E7FC432}"/>
              </a:ext>
            </a:extLst>
          </p:cNvPr>
          <p:cNvSpPr/>
          <p:nvPr/>
        </p:nvSpPr>
        <p:spPr>
          <a:xfrm>
            <a:off x="1447532" y="5877395"/>
            <a:ext cx="54864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C2E3274-5106-DC1D-A17B-688A92DD4597}"/>
              </a:ext>
            </a:extLst>
          </p:cNvPr>
          <p:cNvSpPr txBox="1"/>
          <p:nvPr/>
        </p:nvSpPr>
        <p:spPr>
          <a:xfrm>
            <a:off x="487680" y="75546"/>
            <a:ext cx="121920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PARAMETRIC STABILITY ANALYSIS</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WHIRL FLUTTER</a:t>
            </a:r>
            <a:r>
              <a:rPr lang="el-GR" sz="3200" b="1" dirty="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Ορθογώνιο 15">
                <a:extLst>
                  <a:ext uri="{FF2B5EF4-FFF2-40B4-BE49-F238E27FC236}">
                    <a16:creationId xmlns:a16="http://schemas.microsoft.com/office/drawing/2014/main" id="{02C97A83-C79F-DEE7-28CF-CD129471D3E0}"/>
                  </a:ext>
                </a:extLst>
              </p:cNvPr>
              <p:cNvSpPr/>
              <p:nvPr/>
            </p:nvSpPr>
            <p:spPr>
              <a:xfrm>
                <a:off x="9335137" y="1307159"/>
                <a:ext cx="1260528" cy="13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500" b="1" i="1" smtClean="0">
                          <a:solidFill>
                            <a:schemeClr val="tx1"/>
                          </a:solidFill>
                          <a:latin typeface="Cambria Math" panose="02040503050406030204" pitchFamily="18" charset="0"/>
                          <a:cs typeface="Times New Roman" panose="02020603050405020304" pitchFamily="18" charset="0"/>
                        </a:rPr>
                        <m:t>𝑺𝒕𝒂𝒃𝒊𝒍𝒊𝒕𝒚</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𝒃𝒐𝒖𝒏𝒅𝒂𝒓𝒊𝒆𝒔</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𝑾𝒉𝒊𝒓𝒍</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𝑭𝒍𝒖𝒕𝒕𝒆𝒓</m:t>
                      </m:r>
                    </m:oMath>
                  </m:oMathPara>
                </a14:m>
                <a:endParaRPr lang="en-US" sz="5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16" name="Ορθογώνιο 15">
                <a:extLst>
                  <a:ext uri="{FF2B5EF4-FFF2-40B4-BE49-F238E27FC236}">
                    <a16:creationId xmlns:a16="http://schemas.microsoft.com/office/drawing/2014/main" id="{02C97A83-C79F-DEE7-28CF-CD129471D3E0}"/>
                  </a:ext>
                </a:extLst>
              </p:cNvPr>
              <p:cNvSpPr>
                <a:spLocks noRot="1" noChangeAspect="1" noMove="1" noResize="1" noEditPoints="1" noAdjustHandles="1" noChangeArrowheads="1" noChangeShapeType="1" noTextEdit="1"/>
              </p:cNvSpPr>
              <p:nvPr/>
            </p:nvSpPr>
            <p:spPr>
              <a:xfrm>
                <a:off x="9335137" y="1307159"/>
                <a:ext cx="1260528" cy="131012"/>
              </a:xfrm>
              <a:prstGeom prst="rect">
                <a:avLst/>
              </a:prstGeom>
              <a:blipFill>
                <a:blip r:embed="rId11"/>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Ορθογώνιο 16">
                <a:extLst>
                  <a:ext uri="{FF2B5EF4-FFF2-40B4-BE49-F238E27FC236}">
                    <a16:creationId xmlns:a16="http://schemas.microsoft.com/office/drawing/2014/main" id="{0DB0D4A6-0BDD-3E82-E050-E064EF4ED408}"/>
                  </a:ext>
                </a:extLst>
              </p:cNvPr>
              <p:cNvSpPr/>
              <p:nvPr/>
            </p:nvSpPr>
            <p:spPr>
              <a:xfrm>
                <a:off x="5311777" y="1339833"/>
                <a:ext cx="1260528" cy="13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500" b="1" i="1" smtClean="0">
                          <a:solidFill>
                            <a:schemeClr val="tx1"/>
                          </a:solidFill>
                          <a:latin typeface="Cambria Math" panose="02040503050406030204" pitchFamily="18" charset="0"/>
                          <a:cs typeface="Times New Roman" panose="02020603050405020304" pitchFamily="18" charset="0"/>
                        </a:rPr>
                        <m:t>𝑺𝒕𝒂𝒃𝒊𝒍𝒊𝒕𝒚</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𝒃𝒐𝒖𝒏𝒅𝒂𝒓𝒊𝒆𝒔</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𝑾𝒉𝒊𝒓𝒍</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𝑭𝒍𝒖𝒕𝒕𝒆𝒓</m:t>
                      </m:r>
                    </m:oMath>
                  </m:oMathPara>
                </a14:m>
                <a:endParaRPr lang="en-US" sz="5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17" name="Ορθογώνιο 16">
                <a:extLst>
                  <a:ext uri="{FF2B5EF4-FFF2-40B4-BE49-F238E27FC236}">
                    <a16:creationId xmlns:a16="http://schemas.microsoft.com/office/drawing/2014/main" id="{0DB0D4A6-0BDD-3E82-E050-E064EF4ED408}"/>
                  </a:ext>
                </a:extLst>
              </p:cNvPr>
              <p:cNvSpPr>
                <a:spLocks noRot="1" noChangeAspect="1" noMove="1" noResize="1" noEditPoints="1" noAdjustHandles="1" noChangeArrowheads="1" noChangeShapeType="1" noTextEdit="1"/>
              </p:cNvSpPr>
              <p:nvPr/>
            </p:nvSpPr>
            <p:spPr>
              <a:xfrm>
                <a:off x="5311777" y="1339833"/>
                <a:ext cx="1260528" cy="131012"/>
              </a:xfrm>
              <a:prstGeom prst="rect">
                <a:avLst/>
              </a:prstGeom>
              <a:blipFill>
                <a:blip r:embed="rId12"/>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Ορθογώνιο 17">
                <a:extLst>
                  <a:ext uri="{FF2B5EF4-FFF2-40B4-BE49-F238E27FC236}">
                    <a16:creationId xmlns:a16="http://schemas.microsoft.com/office/drawing/2014/main" id="{18CBCB56-FAD4-4CA5-20C5-0B2FABAFB4A8}"/>
                  </a:ext>
                </a:extLst>
              </p:cNvPr>
              <p:cNvSpPr/>
              <p:nvPr/>
            </p:nvSpPr>
            <p:spPr>
              <a:xfrm>
                <a:off x="8571786" y="3794123"/>
                <a:ext cx="2198495" cy="1164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 xmlns:m="http://schemas.openxmlformats.org/officeDocument/2006/math">
                    <m:r>
                      <a:rPr lang="en-US" sz="500" b="1" i="1" smtClean="0">
                        <a:solidFill>
                          <a:schemeClr val="tx1"/>
                        </a:solidFill>
                        <a:latin typeface="Cambria Math" panose="02040503050406030204" pitchFamily="18" charset="0"/>
                        <a:cs typeface="Times New Roman" panose="02020603050405020304" pitchFamily="18" charset="0"/>
                      </a:rPr>
                      <m:t>𝑺𝒕𝒂𝒃𝒊𝒍𝒊𝒕𝒚</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𝒃𝒐𝒖𝒏𝒅𝒂𝒓𝒊𝒆𝒔</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𝑾𝒉𝒊𝒓𝒍</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𝑭𝒍𝒖𝒕𝒕𝒆𝒓</m:t>
                    </m:r>
                  </m:oMath>
                </a14:m>
                <a:r>
                  <a:rPr lang="en-US" sz="500" b="1" dirty="0">
                    <a:solidFill>
                      <a:schemeClr val="tx1"/>
                    </a:solidFill>
                    <a:latin typeface="Times New Roman" panose="02020603050405020304" pitchFamily="18" charset="0"/>
                    <a:cs typeface="Times New Roman" panose="02020603050405020304" pitchFamily="18" charset="0"/>
                  </a:rPr>
                  <a:t> For different C [Nm s rad^(-1)]</a:t>
                </a:r>
              </a:p>
            </p:txBody>
          </p:sp>
        </mc:Choice>
        <mc:Fallback>
          <p:sp>
            <p:nvSpPr>
              <p:cNvPr id="18" name="Ορθογώνιο 17">
                <a:extLst>
                  <a:ext uri="{FF2B5EF4-FFF2-40B4-BE49-F238E27FC236}">
                    <a16:creationId xmlns:a16="http://schemas.microsoft.com/office/drawing/2014/main" id="{18CBCB56-FAD4-4CA5-20C5-0B2FABAFB4A8}"/>
                  </a:ext>
                </a:extLst>
              </p:cNvPr>
              <p:cNvSpPr>
                <a:spLocks noRot="1" noChangeAspect="1" noMove="1" noResize="1" noEditPoints="1" noAdjustHandles="1" noChangeArrowheads="1" noChangeShapeType="1" noTextEdit="1"/>
              </p:cNvSpPr>
              <p:nvPr/>
            </p:nvSpPr>
            <p:spPr>
              <a:xfrm>
                <a:off x="8571786" y="3794123"/>
                <a:ext cx="2198495" cy="116488"/>
              </a:xfrm>
              <a:prstGeom prst="rect">
                <a:avLst/>
              </a:prstGeom>
              <a:blipFill>
                <a:blip r:embed="rId13"/>
                <a:stretch>
                  <a:fillRect b="-4545"/>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Ορθογώνιο 18">
                <a:extLst>
                  <a:ext uri="{FF2B5EF4-FFF2-40B4-BE49-F238E27FC236}">
                    <a16:creationId xmlns:a16="http://schemas.microsoft.com/office/drawing/2014/main" id="{8A77EC65-6C85-2BD5-3CE5-BA89974D4AF4}"/>
                  </a:ext>
                </a:extLst>
              </p:cNvPr>
              <p:cNvSpPr/>
              <p:nvPr/>
            </p:nvSpPr>
            <p:spPr>
              <a:xfrm>
                <a:off x="9321381" y="6110671"/>
                <a:ext cx="871558" cy="1164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500" b="1" i="1" smtClean="0">
                          <a:solidFill>
                            <a:schemeClr val="tx1"/>
                          </a:solidFill>
                          <a:latin typeface="Cambria Math" panose="02040503050406030204" pitchFamily="18" charset="0"/>
                          <a:cs typeface="Times New Roman" panose="02020603050405020304" pitchFamily="18" charset="0"/>
                        </a:rPr>
                        <m:t>𝑳𝒆𝒏𝒈𝒕𝒉</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𝑹𝒂𝒕𝒊𝒐</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𝒂</m:t>
                      </m:r>
                      <m:r>
                        <a:rPr lang="en-US" sz="500" b="1" i="1" smtClean="0">
                          <a:solidFill>
                            <a:schemeClr val="tx1"/>
                          </a:solidFill>
                          <a:latin typeface="Cambria Math" panose="02040503050406030204" pitchFamily="18" charset="0"/>
                          <a:cs typeface="Times New Roman" panose="02020603050405020304" pitchFamily="18" charset="0"/>
                        </a:rPr>
                        <m:t>/</m:t>
                      </m:r>
                      <m:r>
                        <a:rPr lang="en-US" sz="500" b="1" i="1" smtClean="0">
                          <a:solidFill>
                            <a:schemeClr val="tx1"/>
                          </a:solidFill>
                          <a:latin typeface="Cambria Math" panose="02040503050406030204" pitchFamily="18" charset="0"/>
                          <a:cs typeface="Times New Roman" panose="02020603050405020304" pitchFamily="18" charset="0"/>
                        </a:rPr>
                        <m:t>𝑹</m:t>
                      </m:r>
                    </m:oMath>
                  </m:oMathPara>
                </a14:m>
                <a:endParaRPr lang="en-US" sz="5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19" name="Ορθογώνιο 18">
                <a:extLst>
                  <a:ext uri="{FF2B5EF4-FFF2-40B4-BE49-F238E27FC236}">
                    <a16:creationId xmlns:a16="http://schemas.microsoft.com/office/drawing/2014/main" id="{8A77EC65-6C85-2BD5-3CE5-BA89974D4AF4}"/>
                  </a:ext>
                </a:extLst>
              </p:cNvPr>
              <p:cNvSpPr>
                <a:spLocks noRot="1" noChangeAspect="1" noMove="1" noResize="1" noEditPoints="1" noAdjustHandles="1" noChangeArrowheads="1" noChangeShapeType="1" noTextEdit="1"/>
              </p:cNvSpPr>
              <p:nvPr/>
            </p:nvSpPr>
            <p:spPr>
              <a:xfrm>
                <a:off x="9321381" y="6110671"/>
                <a:ext cx="871558" cy="116488"/>
              </a:xfrm>
              <a:prstGeom prst="rect">
                <a:avLst/>
              </a:prstGeom>
              <a:blipFill>
                <a:blip r:embed="rId1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Ορθογώνιο 19">
                <a:extLst>
                  <a:ext uri="{FF2B5EF4-FFF2-40B4-BE49-F238E27FC236}">
                    <a16:creationId xmlns:a16="http://schemas.microsoft.com/office/drawing/2014/main" id="{ACD2CBBD-1EDC-CE99-6D87-06440009FE20}"/>
                  </a:ext>
                </a:extLst>
              </p:cNvPr>
              <p:cNvSpPr/>
              <p:nvPr/>
            </p:nvSpPr>
            <p:spPr>
              <a:xfrm>
                <a:off x="9374720" y="3572725"/>
                <a:ext cx="988479" cy="13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500" b="1" i="1" smtClean="0">
                          <a:solidFill>
                            <a:schemeClr val="tx1"/>
                          </a:solidFill>
                          <a:latin typeface="Cambria Math" panose="02040503050406030204" pitchFamily="18" charset="0"/>
                          <a:cs typeface="Times New Roman" panose="02020603050405020304" pitchFamily="18" charset="0"/>
                        </a:rPr>
                        <m:t>𝑰𝒏𝒅𝒆𝒑𝒆𝒏𝒅𝒂𝒏𝒕</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𝒀𝒂𝒘</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𝒇𝒓𝒆𝒒𝒖𝒆𝒏𝒄𝒚</m:t>
                      </m:r>
                      <m:r>
                        <a:rPr lang="en-US" sz="500" b="1" i="1" smtClean="0">
                          <a:solidFill>
                            <a:schemeClr val="tx1"/>
                          </a:solidFill>
                          <a:latin typeface="Cambria Math" panose="02040503050406030204" pitchFamily="18" charset="0"/>
                          <a:cs typeface="Times New Roman" panose="02020603050405020304" pitchFamily="18" charset="0"/>
                        </a:rPr>
                        <m:t> </m:t>
                      </m:r>
                    </m:oMath>
                  </m:oMathPara>
                </a14:m>
                <a:endParaRPr lang="en-US" sz="5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20" name="Ορθογώνιο 19">
                <a:extLst>
                  <a:ext uri="{FF2B5EF4-FFF2-40B4-BE49-F238E27FC236}">
                    <a16:creationId xmlns:a16="http://schemas.microsoft.com/office/drawing/2014/main" id="{ACD2CBBD-1EDC-CE99-6D87-06440009FE20}"/>
                  </a:ext>
                </a:extLst>
              </p:cNvPr>
              <p:cNvSpPr>
                <a:spLocks noRot="1" noChangeAspect="1" noMove="1" noResize="1" noEditPoints="1" noAdjustHandles="1" noChangeArrowheads="1" noChangeShapeType="1" noTextEdit="1"/>
              </p:cNvSpPr>
              <p:nvPr/>
            </p:nvSpPr>
            <p:spPr>
              <a:xfrm>
                <a:off x="9374720" y="3572725"/>
                <a:ext cx="988479" cy="131012"/>
              </a:xfrm>
              <a:prstGeom prst="rect">
                <a:avLst/>
              </a:prstGeom>
              <a:blipFill>
                <a:blip r:embed="rId15"/>
                <a:stretch>
                  <a:fillRect r="-1829"/>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Ορθογώνιο 20">
                <a:extLst>
                  <a:ext uri="{FF2B5EF4-FFF2-40B4-BE49-F238E27FC236}">
                    <a16:creationId xmlns:a16="http://schemas.microsoft.com/office/drawing/2014/main" id="{11007021-B1A6-1318-92A9-C98FB4047A2B}"/>
                  </a:ext>
                </a:extLst>
              </p:cNvPr>
              <p:cNvSpPr/>
              <p:nvPr/>
            </p:nvSpPr>
            <p:spPr>
              <a:xfrm>
                <a:off x="5100746" y="3572725"/>
                <a:ext cx="988479" cy="1310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500" b="1" i="1" smtClean="0">
                          <a:solidFill>
                            <a:schemeClr val="tx1"/>
                          </a:solidFill>
                          <a:latin typeface="Cambria Math" panose="02040503050406030204" pitchFamily="18" charset="0"/>
                          <a:cs typeface="Times New Roman" panose="02020603050405020304" pitchFamily="18" charset="0"/>
                        </a:rPr>
                        <m:t>𝑰𝒏𝒅𝒆𝒑𝒆𝒏𝒅𝒂𝒏𝒕</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𝒀𝒂𝒘</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𝒇𝒓𝒆𝒒𝒖𝒆𝒏𝒄𝒚</m:t>
                      </m:r>
                      <m:r>
                        <a:rPr lang="en-US" sz="500" b="1" i="1" smtClean="0">
                          <a:solidFill>
                            <a:schemeClr val="tx1"/>
                          </a:solidFill>
                          <a:latin typeface="Cambria Math" panose="02040503050406030204" pitchFamily="18" charset="0"/>
                          <a:cs typeface="Times New Roman" panose="02020603050405020304" pitchFamily="18" charset="0"/>
                        </a:rPr>
                        <m:t> </m:t>
                      </m:r>
                    </m:oMath>
                  </m:oMathPara>
                </a14:m>
                <a:endParaRPr lang="en-US" sz="5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21" name="Ορθογώνιο 20">
                <a:extLst>
                  <a:ext uri="{FF2B5EF4-FFF2-40B4-BE49-F238E27FC236}">
                    <a16:creationId xmlns:a16="http://schemas.microsoft.com/office/drawing/2014/main" id="{11007021-B1A6-1318-92A9-C98FB4047A2B}"/>
                  </a:ext>
                </a:extLst>
              </p:cNvPr>
              <p:cNvSpPr>
                <a:spLocks noRot="1" noChangeAspect="1" noMove="1" noResize="1" noEditPoints="1" noAdjustHandles="1" noChangeArrowheads="1" noChangeShapeType="1" noTextEdit="1"/>
              </p:cNvSpPr>
              <p:nvPr/>
            </p:nvSpPr>
            <p:spPr>
              <a:xfrm>
                <a:off x="5100746" y="3572725"/>
                <a:ext cx="988479" cy="131012"/>
              </a:xfrm>
              <a:prstGeom prst="rect">
                <a:avLst/>
              </a:prstGeom>
              <a:blipFill>
                <a:blip r:embed="rId15"/>
                <a:stretch>
                  <a:fillRect r="-1829"/>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Ορθογώνιο 21">
                <a:extLst>
                  <a:ext uri="{FF2B5EF4-FFF2-40B4-BE49-F238E27FC236}">
                    <a16:creationId xmlns:a16="http://schemas.microsoft.com/office/drawing/2014/main" id="{9A885430-3219-583C-380D-5542F0473675}"/>
                  </a:ext>
                </a:extLst>
              </p:cNvPr>
              <p:cNvSpPr/>
              <p:nvPr/>
            </p:nvSpPr>
            <p:spPr>
              <a:xfrm rot="16200000">
                <a:off x="3233293" y="2667610"/>
                <a:ext cx="1051471" cy="1288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500" b="1" i="1" smtClean="0">
                          <a:solidFill>
                            <a:schemeClr val="tx1"/>
                          </a:solidFill>
                          <a:latin typeface="Cambria Math" panose="02040503050406030204" pitchFamily="18" charset="0"/>
                          <a:cs typeface="Times New Roman" panose="02020603050405020304" pitchFamily="18" charset="0"/>
                        </a:rPr>
                        <m:t>𝑰𝒏𝒅𝒆𝒑𝒆𝒏𝒅𝒂𝒏𝒕</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𝑷𝒊𝒕𝒄𝒉</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𝒇𝒓𝒆𝒒𝒖𝒆𝒏𝒄𝒚</m:t>
                      </m:r>
                      <m:r>
                        <a:rPr lang="en-US" sz="500" b="1" i="1" smtClean="0">
                          <a:solidFill>
                            <a:schemeClr val="tx1"/>
                          </a:solidFill>
                          <a:latin typeface="Cambria Math" panose="02040503050406030204" pitchFamily="18" charset="0"/>
                          <a:cs typeface="Times New Roman" panose="02020603050405020304" pitchFamily="18" charset="0"/>
                        </a:rPr>
                        <m:t> </m:t>
                      </m:r>
                    </m:oMath>
                  </m:oMathPara>
                </a14:m>
                <a:endParaRPr lang="en-US" sz="5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22" name="Ορθογώνιο 21">
                <a:extLst>
                  <a:ext uri="{FF2B5EF4-FFF2-40B4-BE49-F238E27FC236}">
                    <a16:creationId xmlns:a16="http://schemas.microsoft.com/office/drawing/2014/main" id="{9A885430-3219-583C-380D-5542F0473675}"/>
                  </a:ext>
                </a:extLst>
              </p:cNvPr>
              <p:cNvSpPr>
                <a:spLocks noRot="1" noChangeAspect="1" noMove="1" noResize="1" noEditPoints="1" noAdjustHandles="1" noChangeArrowheads="1" noChangeShapeType="1" noTextEdit="1"/>
              </p:cNvSpPr>
              <p:nvPr/>
            </p:nvSpPr>
            <p:spPr>
              <a:xfrm rot="16200000">
                <a:off x="3233293" y="2667610"/>
                <a:ext cx="1051471" cy="128873"/>
              </a:xfrm>
              <a:prstGeom prst="rect">
                <a:avLst/>
              </a:prstGeom>
              <a:blipFill>
                <a:blip r:embed="rId1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Ορθογώνιο 22">
                <a:extLst>
                  <a:ext uri="{FF2B5EF4-FFF2-40B4-BE49-F238E27FC236}">
                    <a16:creationId xmlns:a16="http://schemas.microsoft.com/office/drawing/2014/main" id="{107DB7C8-A39A-89DE-05E5-F36156FF3B72}"/>
                  </a:ext>
                </a:extLst>
              </p:cNvPr>
              <p:cNvSpPr/>
              <p:nvPr/>
            </p:nvSpPr>
            <p:spPr>
              <a:xfrm rot="16200000">
                <a:off x="7386260" y="2653420"/>
                <a:ext cx="1051471" cy="1288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500" b="1" i="1" smtClean="0">
                          <a:solidFill>
                            <a:schemeClr val="tx1"/>
                          </a:solidFill>
                          <a:latin typeface="Cambria Math" panose="02040503050406030204" pitchFamily="18" charset="0"/>
                          <a:cs typeface="Times New Roman" panose="02020603050405020304" pitchFamily="18" charset="0"/>
                        </a:rPr>
                        <m:t>𝑰𝒏𝒅𝒆𝒑𝒆𝒏𝒅𝒂𝒏𝒕</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𝑷𝒊𝒕𝒄𝒉</m:t>
                      </m:r>
                      <m:r>
                        <a:rPr lang="en-US" sz="500" b="1" i="1" smtClean="0">
                          <a:solidFill>
                            <a:schemeClr val="tx1"/>
                          </a:solidFill>
                          <a:latin typeface="Cambria Math" panose="02040503050406030204" pitchFamily="18" charset="0"/>
                          <a:cs typeface="Times New Roman" panose="02020603050405020304" pitchFamily="18" charset="0"/>
                        </a:rPr>
                        <m:t> </m:t>
                      </m:r>
                      <m:r>
                        <a:rPr lang="en-US" sz="500" b="1" i="1" smtClean="0">
                          <a:solidFill>
                            <a:schemeClr val="tx1"/>
                          </a:solidFill>
                          <a:latin typeface="Cambria Math" panose="02040503050406030204" pitchFamily="18" charset="0"/>
                          <a:cs typeface="Times New Roman" panose="02020603050405020304" pitchFamily="18" charset="0"/>
                        </a:rPr>
                        <m:t>𝒇𝒓𝒆𝒒𝒖𝒆𝒏𝒄𝒚</m:t>
                      </m:r>
                      <m:r>
                        <a:rPr lang="en-US" sz="500" b="1" i="1" smtClean="0">
                          <a:solidFill>
                            <a:schemeClr val="tx1"/>
                          </a:solidFill>
                          <a:latin typeface="Cambria Math" panose="02040503050406030204" pitchFamily="18" charset="0"/>
                          <a:cs typeface="Times New Roman" panose="02020603050405020304" pitchFamily="18" charset="0"/>
                        </a:rPr>
                        <m:t> </m:t>
                      </m:r>
                    </m:oMath>
                  </m:oMathPara>
                </a14:m>
                <a:endParaRPr lang="en-US" sz="5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23" name="Ορθογώνιο 22">
                <a:extLst>
                  <a:ext uri="{FF2B5EF4-FFF2-40B4-BE49-F238E27FC236}">
                    <a16:creationId xmlns:a16="http://schemas.microsoft.com/office/drawing/2014/main" id="{107DB7C8-A39A-89DE-05E5-F36156FF3B72}"/>
                  </a:ext>
                </a:extLst>
              </p:cNvPr>
              <p:cNvSpPr>
                <a:spLocks noRot="1" noChangeAspect="1" noMove="1" noResize="1" noEditPoints="1" noAdjustHandles="1" noChangeArrowheads="1" noChangeShapeType="1" noTextEdit="1"/>
              </p:cNvSpPr>
              <p:nvPr/>
            </p:nvSpPr>
            <p:spPr>
              <a:xfrm rot="16200000">
                <a:off x="7386260" y="2653420"/>
                <a:ext cx="1051471" cy="128873"/>
              </a:xfrm>
              <a:prstGeom prst="rect">
                <a:avLst/>
              </a:prstGeom>
              <a:blipFill>
                <a:blip r:embed="rId17"/>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65328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59F61B7-0456-BF49-962B-54F8B9050773}"/>
                  </a:ext>
                </a:extLst>
              </p:cNvPr>
              <p:cNvSpPr txBox="1"/>
              <p:nvPr/>
            </p:nvSpPr>
            <p:spPr>
              <a:xfrm>
                <a:off x="915012" y="1841184"/>
                <a:ext cx="4103316" cy="30078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𝛩</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𝛹</m:t>
                          </m:r>
                        </m:sub>
                      </m:sSub>
                      <m:r>
                        <a:rPr lang="el-GR" sz="1200" i="1">
                          <a:latin typeface="Cambria Math" panose="02040503050406030204" pitchFamily="18" charset="0"/>
                        </a:rPr>
                        <m:t>=162.8 </m:t>
                      </m:r>
                      <m:r>
                        <a:rPr lang="el-GR" sz="1200" i="1">
                          <a:latin typeface="Cambria Math" panose="02040503050406030204" pitchFamily="18" charset="0"/>
                        </a:rPr>
                        <m:t>𝐻𝑧</m:t>
                      </m:r>
                      <m:r>
                        <a:rPr lang="el-GR" sz="1200" i="1">
                          <a:latin typeface="Cambria Math" panose="02040503050406030204" pitchFamily="18" charset="0"/>
                        </a:rPr>
                        <m:t>  , </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𝛩</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𝛹</m:t>
                              </m:r>
                            </m:sub>
                          </m:sSub>
                          <m:r>
                            <a:rPr lang="el-GR" sz="1200" i="1">
                              <a:latin typeface="Cambria Math" panose="02040503050406030204" pitchFamily="18" charset="0"/>
                            </a:rPr>
                            <m:t>=1050 </m:t>
                          </m:r>
                          <m:d>
                            <m:dPr>
                              <m:begChr m:val="["/>
                              <m:endChr m:val="]"/>
                              <m:ctrlPr>
                                <a:rPr lang="en-US" sz="1200" i="1">
                                  <a:latin typeface="Cambria Math" panose="02040503050406030204" pitchFamily="18" charset="0"/>
                                </a:rPr>
                              </m:ctrlPr>
                            </m:dPr>
                            <m:e>
                              <m:r>
                                <a:rPr lang="el-GR" sz="1200" i="1">
                                  <a:latin typeface="Cambria Math" panose="02040503050406030204" pitchFamily="18" charset="0"/>
                                </a:rPr>
                                <m:t>𝑘</m:t>
                              </m:r>
                              <m:r>
                                <a:rPr lang="el-GR" sz="1200" i="1">
                                  <a:latin typeface="Cambria Math" panose="02040503050406030204" pitchFamily="18" charset="0"/>
                                </a:rPr>
                                <m:t>𝛮</m:t>
                              </m:r>
                              <m:r>
                                <a:rPr lang="el-GR" sz="1200" i="1">
                                  <a:latin typeface="Cambria Math" panose="02040503050406030204" pitchFamily="18" charset="0"/>
                                </a:rPr>
                                <m:t>𝑚</m:t>
                              </m:r>
                              <m:r>
                                <a:rPr lang="el-GR" sz="1200" i="1">
                                  <a:latin typeface="Cambria Math" panose="02040503050406030204" pitchFamily="18" charset="0"/>
                                </a:rPr>
                                <m:t> </m:t>
                              </m:r>
                              <m:r>
                                <a:rPr lang="el-GR" sz="1200" i="1">
                                  <a:latin typeface="Cambria Math" panose="02040503050406030204" pitchFamily="18" charset="0"/>
                                </a:rPr>
                                <m:t>𝑟𝑎</m:t>
                              </m:r>
                              <m:sSup>
                                <m:sSupPr>
                                  <m:ctrlPr>
                                    <a:rPr lang="en-US" sz="1200" i="1">
                                      <a:latin typeface="Cambria Math" panose="02040503050406030204" pitchFamily="18" charset="0"/>
                                    </a:rPr>
                                  </m:ctrlPr>
                                </m:sSupPr>
                                <m:e>
                                  <m:r>
                                    <a:rPr lang="el-GR" sz="1200" i="1">
                                      <a:latin typeface="Cambria Math" panose="02040503050406030204" pitchFamily="18" charset="0"/>
                                    </a:rPr>
                                    <m:t>𝑑</m:t>
                                  </m:r>
                                </m:e>
                                <m:sup>
                                  <m:r>
                                    <a:rPr lang="el-GR" sz="1200" i="1">
                                      <a:latin typeface="Cambria Math" panose="02040503050406030204" pitchFamily="18" charset="0"/>
                                    </a:rPr>
                                    <m:t>−1</m:t>
                                  </m:r>
                                </m:sup>
                              </m:sSup>
                            </m:e>
                          </m:d>
                        </m:e>
                      </m:d>
                    </m:oMath>
                  </m:oMathPara>
                </a14:m>
                <a:endParaRPr lang="en-US" dirty="0"/>
              </a:p>
            </p:txBody>
          </p:sp>
        </mc:Choice>
        <mc:Fallback xmlns="">
          <p:sp>
            <p:nvSpPr>
              <p:cNvPr id="3" name="TextBox 2">
                <a:extLst>
                  <a:ext uri="{FF2B5EF4-FFF2-40B4-BE49-F238E27FC236}">
                    <a16:creationId xmlns:a16="http://schemas.microsoft.com/office/drawing/2014/main" id="{559F61B7-0456-BF49-962B-54F8B9050773}"/>
                  </a:ext>
                </a:extLst>
              </p:cNvPr>
              <p:cNvSpPr txBox="1">
                <a:spLocks noRot="1" noChangeAspect="1" noMove="1" noResize="1" noEditPoints="1" noAdjustHandles="1" noChangeArrowheads="1" noChangeShapeType="1" noTextEdit="1"/>
              </p:cNvSpPr>
              <p:nvPr/>
            </p:nvSpPr>
            <p:spPr>
              <a:xfrm>
                <a:off x="915012" y="1841184"/>
                <a:ext cx="4103316" cy="300788"/>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FB8725EB-86B5-2E03-10D9-42F0FCE2368A}"/>
              </a:ext>
            </a:extLst>
          </p:cNvPr>
          <p:cNvSpPr txBox="1"/>
          <p:nvPr/>
        </p:nvSpPr>
        <p:spPr>
          <a:xfrm>
            <a:off x="1597028" y="1408979"/>
            <a:ext cx="4061637" cy="307777"/>
          </a:xfrm>
          <a:prstGeom prst="rect">
            <a:avLst/>
          </a:prstGeom>
          <a:noFill/>
        </p:spPr>
        <p:txBody>
          <a:bodyPr wrap="square" rtlCol="0">
            <a:spAutoFit/>
          </a:bodyPr>
          <a:lstStyle/>
          <a:p>
            <a:r>
              <a:rPr lang="en-US" sz="1400" b="1" u="sng" dirty="0">
                <a:latin typeface="Times New Roman" panose="02020603050405020304" pitchFamily="18" charset="0"/>
                <a:ea typeface="Calibri" panose="020F0502020204030204" pitchFamily="34" charset="0"/>
              </a:rPr>
              <a:t>Stable </a:t>
            </a:r>
            <a:r>
              <a:rPr lang="el-GR" sz="1400" b="1" u="sng" dirty="0">
                <a:latin typeface="Times New Roman" panose="02020603050405020304" pitchFamily="18" charset="0"/>
                <a:ea typeface="Calibri" panose="020F0502020204030204" pitchFamily="34" charset="0"/>
              </a:rPr>
              <a:t> </a:t>
            </a:r>
            <a:r>
              <a:rPr lang="en-US" sz="1400" b="1" u="sng" dirty="0">
                <a:latin typeface="Times New Roman" panose="02020603050405020304" pitchFamily="18" charset="0"/>
                <a:ea typeface="Calibri" panose="020F0502020204030204" pitchFamily="34" charset="0"/>
              </a:rPr>
              <a:t>Operation Area </a:t>
            </a:r>
            <a:endParaRPr lang="en-US" sz="1400" dirty="0">
              <a:effectLst/>
              <a:latin typeface="Calibri" panose="020F0502020204030204" pitchFamily="34"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58E8A5-39B9-7E61-345D-4CE64995D5E7}"/>
                  </a:ext>
                </a:extLst>
              </p:cNvPr>
              <p:cNvSpPr txBox="1"/>
              <p:nvPr/>
            </p:nvSpPr>
            <p:spPr>
              <a:xfrm>
                <a:off x="7173672" y="1841184"/>
                <a:ext cx="4103316" cy="30078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𝛩</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𝛹</m:t>
                          </m:r>
                        </m:sub>
                      </m:sSub>
                      <m:r>
                        <a:rPr lang="el-GR" sz="1200" i="1">
                          <a:latin typeface="Cambria Math" panose="02040503050406030204" pitchFamily="18" charset="0"/>
                        </a:rPr>
                        <m:t>=32.61 </m:t>
                      </m:r>
                      <m:r>
                        <a:rPr lang="el-GR" sz="1200" i="1">
                          <a:latin typeface="Cambria Math" panose="02040503050406030204" pitchFamily="18" charset="0"/>
                        </a:rPr>
                        <m:t>𝐻𝑧</m:t>
                      </m:r>
                      <m:r>
                        <a:rPr lang="el-GR" sz="1200" i="1">
                          <a:latin typeface="Cambria Math" panose="02040503050406030204" pitchFamily="18" charset="0"/>
                        </a:rPr>
                        <m:t>  , </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𝛩</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𝛹</m:t>
                              </m:r>
                            </m:sub>
                          </m:sSub>
                          <m:r>
                            <a:rPr lang="el-GR" sz="1200" i="1">
                              <a:latin typeface="Cambria Math" panose="02040503050406030204" pitchFamily="18" charset="0"/>
                            </a:rPr>
                            <m:t>=42 </m:t>
                          </m:r>
                          <m:d>
                            <m:dPr>
                              <m:begChr m:val="["/>
                              <m:endChr m:val="]"/>
                              <m:ctrlPr>
                                <a:rPr lang="en-US" sz="1200" i="1">
                                  <a:latin typeface="Cambria Math" panose="02040503050406030204" pitchFamily="18" charset="0"/>
                                </a:rPr>
                              </m:ctrlPr>
                            </m:dPr>
                            <m:e>
                              <m:r>
                                <a:rPr lang="el-GR" sz="1200" i="1">
                                  <a:latin typeface="Cambria Math" panose="02040503050406030204" pitchFamily="18" charset="0"/>
                                </a:rPr>
                                <m:t>𝑘</m:t>
                              </m:r>
                              <m:r>
                                <a:rPr lang="el-GR" sz="1200" i="1">
                                  <a:latin typeface="Cambria Math" panose="02040503050406030204" pitchFamily="18" charset="0"/>
                                </a:rPr>
                                <m:t>𝛮</m:t>
                              </m:r>
                              <m:r>
                                <a:rPr lang="el-GR" sz="1200" i="1">
                                  <a:latin typeface="Cambria Math" panose="02040503050406030204" pitchFamily="18" charset="0"/>
                                </a:rPr>
                                <m:t>𝑚</m:t>
                              </m:r>
                              <m:r>
                                <a:rPr lang="el-GR" sz="1200" i="1">
                                  <a:latin typeface="Cambria Math" panose="02040503050406030204" pitchFamily="18" charset="0"/>
                                </a:rPr>
                                <m:t> </m:t>
                              </m:r>
                              <m:r>
                                <a:rPr lang="el-GR" sz="1200" i="1">
                                  <a:latin typeface="Cambria Math" panose="02040503050406030204" pitchFamily="18" charset="0"/>
                                </a:rPr>
                                <m:t>𝑟𝑎</m:t>
                              </m:r>
                              <m:sSup>
                                <m:sSupPr>
                                  <m:ctrlPr>
                                    <a:rPr lang="en-US" sz="1200" i="1">
                                      <a:latin typeface="Cambria Math" panose="02040503050406030204" pitchFamily="18" charset="0"/>
                                    </a:rPr>
                                  </m:ctrlPr>
                                </m:sSupPr>
                                <m:e>
                                  <m:r>
                                    <a:rPr lang="el-GR" sz="1200" i="1">
                                      <a:latin typeface="Cambria Math" panose="02040503050406030204" pitchFamily="18" charset="0"/>
                                    </a:rPr>
                                    <m:t>𝑑</m:t>
                                  </m:r>
                                </m:e>
                                <m:sup>
                                  <m:r>
                                    <a:rPr lang="el-GR" sz="1200" i="1">
                                      <a:latin typeface="Cambria Math" panose="02040503050406030204" pitchFamily="18" charset="0"/>
                                    </a:rPr>
                                    <m:t>−1</m:t>
                                  </m:r>
                                </m:sup>
                              </m:sSup>
                            </m:e>
                          </m:d>
                        </m:e>
                      </m:d>
                    </m:oMath>
                  </m:oMathPara>
                </a14:m>
                <a:endParaRPr lang="en-US" dirty="0"/>
              </a:p>
            </p:txBody>
          </p:sp>
        </mc:Choice>
        <mc:Fallback xmlns="">
          <p:sp>
            <p:nvSpPr>
              <p:cNvPr id="15" name="TextBox 14">
                <a:extLst>
                  <a:ext uri="{FF2B5EF4-FFF2-40B4-BE49-F238E27FC236}">
                    <a16:creationId xmlns:a16="http://schemas.microsoft.com/office/drawing/2014/main" id="{D358E8A5-39B9-7E61-345D-4CE64995D5E7}"/>
                  </a:ext>
                </a:extLst>
              </p:cNvPr>
              <p:cNvSpPr txBox="1">
                <a:spLocks noRot="1" noChangeAspect="1" noMove="1" noResize="1" noEditPoints="1" noAdjustHandles="1" noChangeArrowheads="1" noChangeShapeType="1" noTextEdit="1"/>
              </p:cNvSpPr>
              <p:nvPr/>
            </p:nvSpPr>
            <p:spPr>
              <a:xfrm>
                <a:off x="7173672" y="1841184"/>
                <a:ext cx="4103316" cy="300788"/>
              </a:xfrm>
              <a:prstGeom prst="rect">
                <a:avLst/>
              </a:prstGeom>
              <a:blipFill>
                <a:blip r:embed="rId8"/>
                <a:stretch>
                  <a:fillRect/>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5EBAF5E6-FCD2-C720-2DE6-BD3474720BF5}"/>
              </a:ext>
            </a:extLst>
          </p:cNvPr>
          <p:cNvSpPr txBox="1"/>
          <p:nvPr/>
        </p:nvSpPr>
        <p:spPr>
          <a:xfrm>
            <a:off x="7878838" y="1466869"/>
            <a:ext cx="4061637" cy="307777"/>
          </a:xfrm>
          <a:prstGeom prst="rect">
            <a:avLst/>
          </a:prstGeom>
          <a:noFill/>
        </p:spPr>
        <p:txBody>
          <a:bodyPr wrap="square" rtlCol="0">
            <a:spAutoFit/>
          </a:bodyPr>
          <a:lstStyle/>
          <a:p>
            <a:r>
              <a:rPr lang="en-US" sz="1400" b="1" u="sng" dirty="0">
                <a:latin typeface="Times New Roman" panose="02020603050405020304" pitchFamily="18" charset="0"/>
                <a:ea typeface="Calibri" panose="020F0502020204030204" pitchFamily="34" charset="0"/>
              </a:rPr>
              <a:t>Operation Area Whirl Flutter</a:t>
            </a:r>
            <a:endParaRPr lang="en-US" sz="1400" dirty="0">
              <a:effectLst/>
              <a:latin typeface="Calibri" panose="020F0502020204030204" pitchFamily="34" charset="0"/>
              <a:ea typeface="Calibri" panose="020F0502020204030204" pitchFamily="34" charset="0"/>
            </a:endParaRPr>
          </a:p>
        </p:txBody>
      </p:sp>
      <p:pic>
        <p:nvPicPr>
          <p:cNvPr id="17" name="stable_Trim">
            <a:hlinkClick r:id="" action="ppaction://media"/>
            <a:extLst>
              <a:ext uri="{FF2B5EF4-FFF2-40B4-BE49-F238E27FC236}">
                <a16:creationId xmlns:a16="http://schemas.microsoft.com/office/drawing/2014/main" id="{DD26397D-AA6A-4A8D-053F-BD7C6AA12B5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5098" y="2320435"/>
            <a:ext cx="5842421" cy="3970117"/>
          </a:xfrm>
          <a:prstGeom prst="rect">
            <a:avLst/>
          </a:prstGeom>
        </p:spPr>
      </p:pic>
      <p:pic>
        <p:nvPicPr>
          <p:cNvPr id="18" name="whirl flutter">
            <a:hlinkClick r:id="" action="ppaction://media"/>
            <a:extLst>
              <a:ext uri="{FF2B5EF4-FFF2-40B4-BE49-F238E27FC236}">
                <a16:creationId xmlns:a16="http://schemas.microsoft.com/office/drawing/2014/main" id="{382D03CE-8E79-31A5-2075-C3A949B1217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338846" y="2322408"/>
            <a:ext cx="5778056" cy="3968144"/>
          </a:xfrm>
          <a:prstGeom prst="rect">
            <a:avLst/>
          </a:prstGeom>
        </p:spPr>
      </p:pic>
      <p:sp>
        <p:nvSpPr>
          <p:cNvPr id="19" name="TextBox 18">
            <a:extLst>
              <a:ext uri="{FF2B5EF4-FFF2-40B4-BE49-F238E27FC236}">
                <a16:creationId xmlns:a16="http://schemas.microsoft.com/office/drawing/2014/main" id="{CE192CDD-851B-DA6B-CF47-508C4BD35133}"/>
              </a:ext>
            </a:extLst>
          </p:cNvPr>
          <p:cNvSpPr txBox="1"/>
          <p:nvPr/>
        </p:nvSpPr>
        <p:spPr>
          <a:xfrm>
            <a:off x="148532" y="916143"/>
            <a:ext cx="2843270"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Response plots</a:t>
            </a:r>
          </a:p>
        </p:txBody>
      </p:sp>
      <p:sp>
        <p:nvSpPr>
          <p:cNvPr id="4" name="TextBox 3">
            <a:extLst>
              <a:ext uri="{FF2B5EF4-FFF2-40B4-BE49-F238E27FC236}">
                <a16:creationId xmlns:a16="http://schemas.microsoft.com/office/drawing/2014/main" id="{F937D8EB-6FBA-78A8-713E-18002C2122FB}"/>
              </a:ext>
            </a:extLst>
          </p:cNvPr>
          <p:cNvSpPr txBox="1"/>
          <p:nvPr/>
        </p:nvSpPr>
        <p:spPr>
          <a:xfrm>
            <a:off x="487680" y="75546"/>
            <a:ext cx="121920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PARAMETRIC STABILITY ANALYSIS</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WHIRL FLUTTER</a:t>
            </a:r>
            <a:r>
              <a:rPr lang="el-GR" sz="3200" b="1" dirty="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880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00"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5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1" repeatCount="indefinite" fill="hold" display="0">
                  <p:stCondLst>
                    <p:cond delay="indefinite"/>
                  </p:stCondLst>
                </p:cTn>
                <p:tgtEl>
                  <p:spTgt spid="17"/>
                </p:tgtEl>
              </p:cMediaNode>
            </p:video>
            <p:seq concurrent="1" nextAc="seek">
              <p:cTn id="12" restart="whenNotActive" fill="hold" evtFilter="cancelBubble" nodeType="interactiveSeq">
                <p:stCondLst>
                  <p:cond evt="onClick" delay="0">
                    <p:tgtEl>
                      <p:spTgt spid="1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7"/>
                                        </p:tgtEl>
                                      </p:cBhvr>
                                    </p:cmd>
                                  </p:childTnLst>
                                </p:cTn>
                              </p:par>
                            </p:childTnLst>
                          </p:cTn>
                        </p:par>
                      </p:childTnLst>
                    </p:cTn>
                  </p:par>
                </p:childTnLst>
              </p:cTn>
              <p:nextCondLst>
                <p:cond evt="onClick" delay="0">
                  <p:tgtEl>
                    <p:spTgt spid="17"/>
                  </p:tgtEl>
                </p:cond>
              </p:nextCondLst>
            </p:seq>
            <p:video>
              <p:cMediaNode vol="80000" showWhenStopped="0">
                <p:cTn id="17" repeatCount="indefinite" fill="hold" display="0">
                  <p:stCondLst>
                    <p:cond delay="indefinite"/>
                  </p:stCondLst>
                </p:cTn>
                <p:tgtEl>
                  <p:spTgt spid="18"/>
                </p:tgtEl>
              </p:cMediaNode>
            </p:video>
            <p:seq concurrent="1" nextAc="seek">
              <p:cTn id="18" restart="whenNotActive" fill="hold" evtFilter="cancelBubble" nodeType="interactiveSeq">
                <p:stCondLst>
                  <p:cond evt="onClick" delay="0">
                    <p:tgtEl>
                      <p:spTgt spid="1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8A22AD-59FD-6A8F-E2C8-C60A678BFF79}"/>
              </a:ext>
            </a:extLst>
          </p:cNvPr>
          <p:cNvSpPr txBox="1"/>
          <p:nvPr/>
        </p:nvSpPr>
        <p:spPr>
          <a:xfrm>
            <a:off x="487680" y="75546"/>
            <a:ext cx="121920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PARAMETRIC STABILITY ANALYSIS</a:t>
            </a:r>
            <a:r>
              <a:rPr lang="el-GR" sz="32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WHIRL FLUTTER</a:t>
            </a:r>
            <a:r>
              <a:rPr lang="el-GR" sz="3200" b="1" dirty="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7FB926-040F-BE66-9A52-D9EDEBBBFD22}"/>
                  </a:ext>
                </a:extLst>
              </p:cNvPr>
              <p:cNvSpPr txBox="1"/>
              <p:nvPr/>
            </p:nvSpPr>
            <p:spPr>
              <a:xfrm>
                <a:off x="662942" y="1879388"/>
                <a:ext cx="4103316" cy="30078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𝛩</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𝛹</m:t>
                          </m:r>
                        </m:sub>
                      </m:sSub>
                      <m:r>
                        <a:rPr lang="el-GR" sz="1200" i="1">
                          <a:latin typeface="Cambria Math" panose="02040503050406030204" pitchFamily="18" charset="0"/>
                        </a:rPr>
                        <m:t>=162.8 </m:t>
                      </m:r>
                      <m:r>
                        <a:rPr lang="el-GR" sz="1200" i="1">
                          <a:latin typeface="Cambria Math" panose="02040503050406030204" pitchFamily="18" charset="0"/>
                        </a:rPr>
                        <m:t>𝐻𝑧</m:t>
                      </m:r>
                      <m:r>
                        <a:rPr lang="el-GR" sz="1200" i="1">
                          <a:latin typeface="Cambria Math" panose="02040503050406030204" pitchFamily="18" charset="0"/>
                        </a:rPr>
                        <m:t>  , </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𝛩</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𝛹</m:t>
                              </m:r>
                            </m:sub>
                          </m:sSub>
                          <m:r>
                            <a:rPr lang="el-GR" sz="1200" i="1">
                              <a:latin typeface="Cambria Math" panose="02040503050406030204" pitchFamily="18" charset="0"/>
                            </a:rPr>
                            <m:t>=1050 </m:t>
                          </m:r>
                          <m:d>
                            <m:dPr>
                              <m:begChr m:val="["/>
                              <m:endChr m:val="]"/>
                              <m:ctrlPr>
                                <a:rPr lang="en-US" sz="1200" i="1">
                                  <a:latin typeface="Cambria Math" panose="02040503050406030204" pitchFamily="18" charset="0"/>
                                </a:rPr>
                              </m:ctrlPr>
                            </m:dPr>
                            <m:e>
                              <m:r>
                                <a:rPr lang="el-GR" sz="1200" i="1">
                                  <a:latin typeface="Cambria Math" panose="02040503050406030204" pitchFamily="18" charset="0"/>
                                </a:rPr>
                                <m:t>𝑘</m:t>
                              </m:r>
                              <m:r>
                                <a:rPr lang="el-GR" sz="1200" i="1">
                                  <a:latin typeface="Cambria Math" panose="02040503050406030204" pitchFamily="18" charset="0"/>
                                </a:rPr>
                                <m:t>𝛮</m:t>
                              </m:r>
                              <m:r>
                                <a:rPr lang="el-GR" sz="1200" i="1">
                                  <a:latin typeface="Cambria Math" panose="02040503050406030204" pitchFamily="18" charset="0"/>
                                </a:rPr>
                                <m:t>𝑚</m:t>
                              </m:r>
                              <m:r>
                                <a:rPr lang="el-GR" sz="1200" i="1">
                                  <a:latin typeface="Cambria Math" panose="02040503050406030204" pitchFamily="18" charset="0"/>
                                </a:rPr>
                                <m:t> </m:t>
                              </m:r>
                              <m:r>
                                <a:rPr lang="el-GR" sz="1200" i="1">
                                  <a:latin typeface="Cambria Math" panose="02040503050406030204" pitchFamily="18" charset="0"/>
                                </a:rPr>
                                <m:t>𝑟𝑎</m:t>
                              </m:r>
                              <m:sSup>
                                <m:sSupPr>
                                  <m:ctrlPr>
                                    <a:rPr lang="en-US" sz="1200" i="1">
                                      <a:latin typeface="Cambria Math" panose="02040503050406030204" pitchFamily="18" charset="0"/>
                                    </a:rPr>
                                  </m:ctrlPr>
                                </m:sSupPr>
                                <m:e>
                                  <m:r>
                                    <a:rPr lang="el-GR" sz="1200" i="1">
                                      <a:latin typeface="Cambria Math" panose="02040503050406030204" pitchFamily="18" charset="0"/>
                                    </a:rPr>
                                    <m:t>𝑑</m:t>
                                  </m:r>
                                </m:e>
                                <m:sup>
                                  <m:r>
                                    <a:rPr lang="el-GR" sz="1200" i="1">
                                      <a:latin typeface="Cambria Math" panose="02040503050406030204" pitchFamily="18" charset="0"/>
                                    </a:rPr>
                                    <m:t>−1</m:t>
                                  </m:r>
                                </m:sup>
                              </m:sSup>
                            </m:e>
                          </m:d>
                        </m:e>
                      </m:d>
                    </m:oMath>
                  </m:oMathPara>
                </a14:m>
                <a:endParaRPr lang="en-US" dirty="0"/>
              </a:p>
            </p:txBody>
          </p:sp>
        </mc:Choice>
        <mc:Fallback xmlns="">
          <p:sp>
            <p:nvSpPr>
              <p:cNvPr id="9" name="TextBox 8">
                <a:extLst>
                  <a:ext uri="{FF2B5EF4-FFF2-40B4-BE49-F238E27FC236}">
                    <a16:creationId xmlns:a16="http://schemas.microsoft.com/office/drawing/2014/main" id="{F07FB926-040F-BE66-9A52-D9EDEBBBFD22}"/>
                  </a:ext>
                </a:extLst>
              </p:cNvPr>
              <p:cNvSpPr txBox="1">
                <a:spLocks noRot="1" noChangeAspect="1" noMove="1" noResize="1" noEditPoints="1" noAdjustHandles="1" noChangeArrowheads="1" noChangeShapeType="1" noTextEdit="1"/>
              </p:cNvSpPr>
              <p:nvPr/>
            </p:nvSpPr>
            <p:spPr>
              <a:xfrm>
                <a:off x="662942" y="1879388"/>
                <a:ext cx="4103316" cy="300788"/>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D9C300-5FD5-7368-8DD9-9A07414BDE97}"/>
                  </a:ext>
                </a:extLst>
              </p:cNvPr>
              <p:cNvSpPr txBox="1"/>
              <p:nvPr/>
            </p:nvSpPr>
            <p:spPr>
              <a:xfrm>
                <a:off x="7145436" y="1879388"/>
                <a:ext cx="4103316" cy="30078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𝛩</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𝜔</m:t>
                          </m:r>
                        </m:e>
                        <m:sub>
                          <m:r>
                            <a:rPr lang="el-GR" sz="1200" i="1">
                              <a:latin typeface="Cambria Math" panose="02040503050406030204" pitchFamily="18" charset="0"/>
                            </a:rPr>
                            <m:t>𝛹</m:t>
                          </m:r>
                        </m:sub>
                      </m:sSub>
                      <m:r>
                        <a:rPr lang="el-GR" sz="1200" i="1">
                          <a:latin typeface="Cambria Math" panose="02040503050406030204" pitchFamily="18" charset="0"/>
                        </a:rPr>
                        <m:t>=32.61 </m:t>
                      </m:r>
                      <m:r>
                        <a:rPr lang="el-GR" sz="1200" i="1">
                          <a:latin typeface="Cambria Math" panose="02040503050406030204" pitchFamily="18" charset="0"/>
                        </a:rPr>
                        <m:t>𝐻𝑧</m:t>
                      </m:r>
                      <m:r>
                        <a:rPr lang="el-GR" sz="1200" i="1">
                          <a:latin typeface="Cambria Math" panose="02040503050406030204" pitchFamily="18" charset="0"/>
                        </a:rPr>
                        <m:t>  , </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𝛩</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𝛫</m:t>
                              </m:r>
                            </m:e>
                            <m:sub>
                              <m:r>
                                <a:rPr lang="el-GR" sz="1200" i="1">
                                  <a:latin typeface="Cambria Math" panose="02040503050406030204" pitchFamily="18" charset="0"/>
                                </a:rPr>
                                <m:t>𝛹</m:t>
                              </m:r>
                            </m:sub>
                          </m:sSub>
                          <m:r>
                            <a:rPr lang="el-GR" sz="1200" i="1">
                              <a:latin typeface="Cambria Math" panose="02040503050406030204" pitchFamily="18" charset="0"/>
                            </a:rPr>
                            <m:t>=42 </m:t>
                          </m:r>
                          <m:d>
                            <m:dPr>
                              <m:begChr m:val="["/>
                              <m:endChr m:val="]"/>
                              <m:ctrlPr>
                                <a:rPr lang="en-US" sz="1200" i="1">
                                  <a:latin typeface="Cambria Math" panose="02040503050406030204" pitchFamily="18" charset="0"/>
                                </a:rPr>
                              </m:ctrlPr>
                            </m:dPr>
                            <m:e>
                              <m:r>
                                <a:rPr lang="el-GR" sz="1200" i="1">
                                  <a:latin typeface="Cambria Math" panose="02040503050406030204" pitchFamily="18" charset="0"/>
                                </a:rPr>
                                <m:t>𝑘</m:t>
                              </m:r>
                              <m:r>
                                <a:rPr lang="el-GR" sz="1200" i="1">
                                  <a:latin typeface="Cambria Math" panose="02040503050406030204" pitchFamily="18" charset="0"/>
                                </a:rPr>
                                <m:t>𝛮</m:t>
                              </m:r>
                              <m:r>
                                <a:rPr lang="el-GR" sz="1200" i="1">
                                  <a:latin typeface="Cambria Math" panose="02040503050406030204" pitchFamily="18" charset="0"/>
                                </a:rPr>
                                <m:t>𝑚</m:t>
                              </m:r>
                              <m:r>
                                <a:rPr lang="el-GR" sz="1200" i="1">
                                  <a:latin typeface="Cambria Math" panose="02040503050406030204" pitchFamily="18" charset="0"/>
                                </a:rPr>
                                <m:t> </m:t>
                              </m:r>
                              <m:r>
                                <a:rPr lang="el-GR" sz="1200" i="1">
                                  <a:latin typeface="Cambria Math" panose="02040503050406030204" pitchFamily="18" charset="0"/>
                                </a:rPr>
                                <m:t>𝑟𝑎</m:t>
                              </m:r>
                              <m:sSup>
                                <m:sSupPr>
                                  <m:ctrlPr>
                                    <a:rPr lang="en-US" sz="1200" i="1">
                                      <a:latin typeface="Cambria Math" panose="02040503050406030204" pitchFamily="18" charset="0"/>
                                    </a:rPr>
                                  </m:ctrlPr>
                                </m:sSupPr>
                                <m:e>
                                  <m:r>
                                    <a:rPr lang="el-GR" sz="1200" i="1">
                                      <a:latin typeface="Cambria Math" panose="02040503050406030204" pitchFamily="18" charset="0"/>
                                    </a:rPr>
                                    <m:t>𝑑</m:t>
                                  </m:r>
                                </m:e>
                                <m:sup>
                                  <m:r>
                                    <a:rPr lang="el-GR" sz="1200" i="1">
                                      <a:latin typeface="Cambria Math" panose="02040503050406030204" pitchFamily="18" charset="0"/>
                                    </a:rPr>
                                    <m:t>−1</m:t>
                                  </m:r>
                                </m:sup>
                              </m:sSup>
                            </m:e>
                          </m:d>
                        </m:e>
                      </m:d>
                    </m:oMath>
                  </m:oMathPara>
                </a14:m>
                <a:endParaRPr lang="en-US" dirty="0"/>
              </a:p>
            </p:txBody>
          </p:sp>
        </mc:Choice>
        <mc:Fallback xmlns="">
          <p:sp>
            <p:nvSpPr>
              <p:cNvPr id="10" name="TextBox 9">
                <a:extLst>
                  <a:ext uri="{FF2B5EF4-FFF2-40B4-BE49-F238E27FC236}">
                    <a16:creationId xmlns:a16="http://schemas.microsoft.com/office/drawing/2014/main" id="{CBD9C300-5FD5-7368-8DD9-9A07414BDE97}"/>
                  </a:ext>
                </a:extLst>
              </p:cNvPr>
              <p:cNvSpPr txBox="1">
                <a:spLocks noRot="1" noChangeAspect="1" noMove="1" noResize="1" noEditPoints="1" noAdjustHandles="1" noChangeArrowheads="1" noChangeShapeType="1" noTextEdit="1"/>
              </p:cNvSpPr>
              <p:nvPr/>
            </p:nvSpPr>
            <p:spPr>
              <a:xfrm>
                <a:off x="7145436" y="1879388"/>
                <a:ext cx="4103316" cy="300788"/>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1891CB9C-0FC3-BD80-D375-A3CADD373955}"/>
              </a:ext>
            </a:extLst>
          </p:cNvPr>
          <p:cNvSpPr txBox="1"/>
          <p:nvPr/>
        </p:nvSpPr>
        <p:spPr>
          <a:xfrm>
            <a:off x="961778" y="1449779"/>
            <a:ext cx="4061637" cy="307777"/>
          </a:xfrm>
          <a:prstGeom prst="rect">
            <a:avLst/>
          </a:prstGeom>
          <a:noFill/>
        </p:spPr>
        <p:txBody>
          <a:bodyPr wrap="square" rtlCol="0">
            <a:spAutoFit/>
          </a:bodyPr>
          <a:lstStyle/>
          <a:p>
            <a:r>
              <a:rPr lang="en-US" sz="1400" b="1" u="sng" dirty="0">
                <a:latin typeface="Times New Roman" panose="02020603050405020304" pitchFamily="18" charset="0"/>
                <a:ea typeface="Calibri" panose="020F0502020204030204" pitchFamily="34" charset="0"/>
              </a:rPr>
              <a:t>Neutral Stable Operation Area </a:t>
            </a:r>
            <a:endParaRPr lang="en-US" sz="1400" dirty="0">
              <a:effectLst/>
              <a:latin typeface="Calibri" panose="020F0502020204030204" pitchFamily="34" charset="0"/>
              <a:ea typeface="Calibri" panose="020F0502020204030204" pitchFamily="34" charset="0"/>
            </a:endParaRPr>
          </a:p>
        </p:txBody>
      </p:sp>
      <p:sp>
        <p:nvSpPr>
          <p:cNvPr id="12" name="TextBox 11">
            <a:extLst>
              <a:ext uri="{FF2B5EF4-FFF2-40B4-BE49-F238E27FC236}">
                <a16:creationId xmlns:a16="http://schemas.microsoft.com/office/drawing/2014/main" id="{83BBB464-544A-AFDC-585B-3BF5CEDF02C3}"/>
              </a:ext>
            </a:extLst>
          </p:cNvPr>
          <p:cNvSpPr txBox="1"/>
          <p:nvPr/>
        </p:nvSpPr>
        <p:spPr>
          <a:xfrm>
            <a:off x="7503363" y="1455557"/>
            <a:ext cx="4061637" cy="307777"/>
          </a:xfrm>
          <a:prstGeom prst="rect">
            <a:avLst/>
          </a:prstGeom>
          <a:noFill/>
        </p:spPr>
        <p:txBody>
          <a:bodyPr wrap="square" rtlCol="0">
            <a:spAutoFit/>
          </a:bodyPr>
          <a:lstStyle/>
          <a:p>
            <a:r>
              <a:rPr lang="en-US" sz="1400" b="1" u="sng" dirty="0">
                <a:latin typeface="Times New Roman" panose="02020603050405020304" pitchFamily="18" charset="0"/>
                <a:ea typeface="Calibri" panose="020F0502020204030204" pitchFamily="34" charset="0"/>
              </a:rPr>
              <a:t>Operation Area Static Divergence </a:t>
            </a:r>
            <a:endParaRPr lang="en-US" sz="1400" dirty="0">
              <a:effectLst/>
              <a:latin typeface="Calibri" panose="020F0502020204030204" pitchFamily="34" charset="0"/>
              <a:ea typeface="Calibri" panose="020F0502020204030204" pitchFamily="34" charset="0"/>
            </a:endParaRPr>
          </a:p>
        </p:txBody>
      </p:sp>
      <p:pic>
        <p:nvPicPr>
          <p:cNvPr id="13" name="Εικόνα 12">
            <a:extLst>
              <a:ext uri="{FF2B5EF4-FFF2-40B4-BE49-F238E27FC236}">
                <a16:creationId xmlns:a16="http://schemas.microsoft.com/office/drawing/2014/main" id="{6BE5A313-F40F-12D3-FAC3-084E5B32F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965133" y="2361235"/>
            <a:ext cx="6223009" cy="4120588"/>
          </a:xfrm>
          <a:prstGeom prst="rect">
            <a:avLst/>
          </a:prstGeom>
          <a:noFill/>
          <a:ln>
            <a:noFill/>
          </a:ln>
        </p:spPr>
      </p:pic>
      <p:pic>
        <p:nvPicPr>
          <p:cNvPr id="14" name="Εικόνα 13">
            <a:extLst>
              <a:ext uri="{FF2B5EF4-FFF2-40B4-BE49-F238E27FC236}">
                <a16:creationId xmlns:a16="http://schemas.microsoft.com/office/drawing/2014/main" id="{AFED74DD-50FF-BB75-A916-8A6C5C7927F2}"/>
              </a:ext>
            </a:extLst>
          </p:cNvPr>
          <p:cNvPicPr>
            <a:picLocks noChangeAspect="1"/>
          </p:cNvPicPr>
          <p:nvPr/>
        </p:nvPicPr>
        <p:blipFill rotWithShape="1">
          <a:blip r:embed="rId6">
            <a:extLst>
              <a:ext uri="{28A0092B-C50C-407E-A947-70E740481C1C}">
                <a14:useLocalDpi xmlns:a14="http://schemas.microsoft.com/office/drawing/2010/main" val="0"/>
              </a:ext>
            </a:extLst>
          </a:blip>
          <a:srcRect l="3831"/>
          <a:stretch/>
        </p:blipFill>
        <p:spPr bwMode="auto">
          <a:xfrm>
            <a:off x="0" y="2361235"/>
            <a:ext cx="5811401" cy="4120588"/>
          </a:xfrm>
          <a:prstGeom prst="rect">
            <a:avLst/>
          </a:prstGeom>
          <a:noFill/>
          <a:ln>
            <a:noFill/>
          </a:ln>
        </p:spPr>
      </p:pic>
      <p:sp>
        <p:nvSpPr>
          <p:cNvPr id="15" name="TextBox 14">
            <a:extLst>
              <a:ext uri="{FF2B5EF4-FFF2-40B4-BE49-F238E27FC236}">
                <a16:creationId xmlns:a16="http://schemas.microsoft.com/office/drawing/2014/main" id="{CBC2AE9D-BBF6-89E7-55B7-CD67ED064A33}"/>
              </a:ext>
            </a:extLst>
          </p:cNvPr>
          <p:cNvSpPr txBox="1"/>
          <p:nvPr/>
        </p:nvSpPr>
        <p:spPr>
          <a:xfrm>
            <a:off x="148532" y="916143"/>
            <a:ext cx="2843270"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Response plots </a:t>
            </a:r>
          </a:p>
        </p:txBody>
      </p:sp>
      <mc:AlternateContent xmlns:mc="http://schemas.openxmlformats.org/markup-compatibility/2006">
        <mc:Choice xmlns:a14="http://schemas.microsoft.com/office/drawing/2010/main" Requires="a14">
          <p:sp>
            <p:nvSpPr>
              <p:cNvPr id="2" name="Ορθογώνιο 1">
                <a:extLst>
                  <a:ext uri="{FF2B5EF4-FFF2-40B4-BE49-F238E27FC236}">
                    <a16:creationId xmlns:a16="http://schemas.microsoft.com/office/drawing/2014/main" id="{A3A4F795-EFDA-D794-B242-3CBC1327CD88}"/>
                  </a:ext>
                </a:extLst>
              </p:cNvPr>
              <p:cNvSpPr/>
              <p:nvPr/>
            </p:nvSpPr>
            <p:spPr>
              <a:xfrm>
                <a:off x="2136752" y="2425015"/>
                <a:ext cx="1710099" cy="228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700" b="1" i="1" smtClean="0">
                          <a:solidFill>
                            <a:schemeClr val="tx1"/>
                          </a:solidFill>
                          <a:latin typeface="Cambria Math" panose="02040503050406030204" pitchFamily="18" charset="0"/>
                          <a:cs typeface="Times New Roman" panose="02020603050405020304" pitchFamily="18" charset="0"/>
                        </a:rPr>
                        <m:t>𝑵𝒆𝒖𝒕𝒓𝒂𝒍</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𝑺𝒕𝒂𝒃𝒍𝒆</m:t>
                      </m:r>
                      <m:r>
                        <a:rPr lang="en-US" sz="700" b="1" i="1" smtClean="0">
                          <a:solidFill>
                            <a:schemeClr val="tx1"/>
                          </a:solidFill>
                          <a:latin typeface="Cambria Math" panose="02040503050406030204" pitchFamily="18" charset="0"/>
                          <a:cs typeface="Times New Roman" panose="02020603050405020304" pitchFamily="18" charset="0"/>
                        </a:rPr>
                        <m:t>:</m:t>
                      </m:r>
                      <m:r>
                        <a:rPr lang="en-US" sz="700" b="1" i="1" smtClean="0">
                          <a:solidFill>
                            <a:schemeClr val="tx1"/>
                          </a:solidFill>
                          <a:latin typeface="Cambria Math" panose="02040503050406030204" pitchFamily="18" charset="0"/>
                          <a:cs typeface="Times New Roman" panose="02020603050405020304" pitchFamily="18" charset="0"/>
                        </a:rPr>
                        <m:t>𝑯𝒖</m:t>
                      </m:r>
                      <m:sSup>
                        <m:sSupPr>
                          <m:ctrlPr>
                            <a:rPr lang="en-US" sz="700" b="1" i="1" smtClean="0">
                              <a:solidFill>
                                <a:schemeClr val="tx1"/>
                              </a:solidFill>
                              <a:latin typeface="Cambria Math" panose="02040503050406030204" pitchFamily="18" charset="0"/>
                              <a:cs typeface="Times New Roman" panose="02020603050405020304" pitchFamily="18" charset="0"/>
                            </a:rPr>
                          </m:ctrlPr>
                        </m:sSupPr>
                        <m:e>
                          <m:r>
                            <a:rPr lang="en-US" sz="700" b="1" i="1" smtClean="0">
                              <a:solidFill>
                                <a:schemeClr val="tx1"/>
                              </a:solidFill>
                              <a:latin typeface="Cambria Math" panose="02040503050406030204" pitchFamily="18" charset="0"/>
                              <a:cs typeface="Times New Roman" panose="02020603050405020304" pitchFamily="18" charset="0"/>
                            </a:rPr>
                            <m:t>𝒃</m:t>
                          </m:r>
                        </m:e>
                        <m:sup>
                          <m:r>
                            <a:rPr lang="en-US" sz="700" b="1" i="1" smtClean="0">
                              <a:solidFill>
                                <a:schemeClr val="tx1"/>
                              </a:solidFill>
                              <a:latin typeface="Cambria Math" panose="02040503050406030204" pitchFamily="18" charset="0"/>
                              <a:cs typeface="Times New Roman" panose="02020603050405020304" pitchFamily="18" charset="0"/>
                            </a:rPr>
                            <m:t>′</m:t>
                          </m:r>
                        </m:sup>
                      </m:sSup>
                      <m:r>
                        <a:rPr lang="en-US" sz="700" b="1" i="1" smtClean="0">
                          <a:solidFill>
                            <a:schemeClr val="tx1"/>
                          </a:solidFill>
                          <a:latin typeface="Cambria Math" panose="02040503050406030204" pitchFamily="18" charset="0"/>
                          <a:cs typeface="Times New Roman" panose="02020603050405020304" pitchFamily="18" charset="0"/>
                        </a:rPr>
                        <m:t>𝒔</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𝒕𝒓𝒂𝒋𝒆𝒄𝒕𝒐𝒓𝒚</m:t>
                      </m:r>
                    </m:oMath>
                  </m:oMathPara>
                </a14:m>
                <a:endParaRPr lang="en-US" sz="7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2" name="Ορθογώνιο 1">
                <a:extLst>
                  <a:ext uri="{FF2B5EF4-FFF2-40B4-BE49-F238E27FC236}">
                    <a16:creationId xmlns:a16="http://schemas.microsoft.com/office/drawing/2014/main" id="{A3A4F795-EFDA-D794-B242-3CBC1327CD88}"/>
                  </a:ext>
                </a:extLst>
              </p:cNvPr>
              <p:cNvSpPr>
                <a:spLocks noRot="1" noChangeAspect="1" noMove="1" noResize="1" noEditPoints="1" noAdjustHandles="1" noChangeArrowheads="1" noChangeShapeType="1" noTextEdit="1"/>
              </p:cNvSpPr>
              <p:nvPr/>
            </p:nvSpPr>
            <p:spPr>
              <a:xfrm>
                <a:off x="2136752" y="2425015"/>
                <a:ext cx="1710099" cy="228844"/>
              </a:xfrm>
              <a:prstGeom prst="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Ορθογώνιο 2">
                <a:extLst>
                  <a:ext uri="{FF2B5EF4-FFF2-40B4-BE49-F238E27FC236}">
                    <a16:creationId xmlns:a16="http://schemas.microsoft.com/office/drawing/2014/main" id="{92CDE0D2-390C-451B-BACB-CF398D782EFA}"/>
                  </a:ext>
                </a:extLst>
              </p:cNvPr>
              <p:cNvSpPr/>
              <p:nvPr/>
            </p:nvSpPr>
            <p:spPr>
              <a:xfrm>
                <a:off x="7933674" y="2531348"/>
                <a:ext cx="2526840" cy="1792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700" b="1" i="1" smtClean="0">
                          <a:solidFill>
                            <a:schemeClr val="tx1"/>
                          </a:solidFill>
                          <a:latin typeface="Cambria Math" panose="02040503050406030204" pitchFamily="18" charset="0"/>
                          <a:cs typeface="Times New Roman" panose="02020603050405020304" pitchFamily="18" charset="0"/>
                        </a:rPr>
                        <m:t>𝑼𝒏𝒔𝒕𝒂𝒃𝒍𝒆</m:t>
                      </m:r>
                      <m:r>
                        <a:rPr lang="en-US" sz="700" b="1" i="1" smtClean="0">
                          <a:solidFill>
                            <a:schemeClr val="tx1"/>
                          </a:solidFill>
                          <a:latin typeface="Cambria Math" panose="02040503050406030204" pitchFamily="18" charset="0"/>
                          <a:cs typeface="Times New Roman" panose="02020603050405020304" pitchFamily="18" charset="0"/>
                        </a:rPr>
                        <m:t>:</m:t>
                      </m:r>
                      <m:r>
                        <a:rPr lang="en-US" sz="700" b="1" i="1" smtClean="0">
                          <a:solidFill>
                            <a:schemeClr val="tx1"/>
                          </a:solidFill>
                          <a:latin typeface="Cambria Math" panose="02040503050406030204" pitchFamily="18" charset="0"/>
                          <a:cs typeface="Times New Roman" panose="02020603050405020304" pitchFamily="18" charset="0"/>
                        </a:rPr>
                        <m:t>𝑯𝒖</m:t>
                      </m:r>
                      <m:sSup>
                        <m:sSupPr>
                          <m:ctrlPr>
                            <a:rPr lang="en-US" sz="700" b="1" i="1" smtClean="0">
                              <a:solidFill>
                                <a:schemeClr val="tx1"/>
                              </a:solidFill>
                              <a:latin typeface="Cambria Math" panose="02040503050406030204" pitchFamily="18" charset="0"/>
                              <a:cs typeface="Times New Roman" panose="02020603050405020304" pitchFamily="18" charset="0"/>
                            </a:rPr>
                          </m:ctrlPr>
                        </m:sSupPr>
                        <m:e>
                          <m:r>
                            <a:rPr lang="en-US" sz="700" b="1" i="1" smtClean="0">
                              <a:solidFill>
                                <a:schemeClr val="tx1"/>
                              </a:solidFill>
                              <a:latin typeface="Cambria Math" panose="02040503050406030204" pitchFamily="18" charset="0"/>
                              <a:cs typeface="Times New Roman" panose="02020603050405020304" pitchFamily="18" charset="0"/>
                            </a:rPr>
                            <m:t>𝒃</m:t>
                          </m:r>
                        </m:e>
                        <m:sup>
                          <m:r>
                            <a:rPr lang="en-US" sz="700" b="1" i="1" smtClean="0">
                              <a:solidFill>
                                <a:schemeClr val="tx1"/>
                              </a:solidFill>
                              <a:latin typeface="Cambria Math" panose="02040503050406030204" pitchFamily="18" charset="0"/>
                              <a:cs typeface="Times New Roman" panose="02020603050405020304" pitchFamily="18" charset="0"/>
                            </a:rPr>
                            <m:t>′</m:t>
                          </m:r>
                        </m:sup>
                      </m:sSup>
                      <m:r>
                        <a:rPr lang="en-US" sz="700" b="1" i="1" smtClean="0">
                          <a:solidFill>
                            <a:schemeClr val="tx1"/>
                          </a:solidFill>
                          <a:latin typeface="Cambria Math" panose="02040503050406030204" pitchFamily="18" charset="0"/>
                          <a:cs typeface="Times New Roman" panose="02020603050405020304" pitchFamily="18" charset="0"/>
                        </a:rPr>
                        <m:t>𝒔</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𝒕𝒓𝒂𝒋𝒆𝒄𝒕𝒐𝒓𝒚</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𝑺𝒕𝒂𝒕𝒊𝒄</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𝑫𝒊𝒗𝒆𝒓𝒈𝒆𝒏𝒄𝒆</m:t>
                      </m:r>
                    </m:oMath>
                  </m:oMathPara>
                </a14:m>
                <a:endParaRPr lang="en-US" sz="7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3" name="Ορθογώνιο 2">
                <a:extLst>
                  <a:ext uri="{FF2B5EF4-FFF2-40B4-BE49-F238E27FC236}">
                    <a16:creationId xmlns:a16="http://schemas.microsoft.com/office/drawing/2014/main" id="{92CDE0D2-390C-451B-BACB-CF398D782EFA}"/>
                  </a:ext>
                </a:extLst>
              </p:cNvPr>
              <p:cNvSpPr>
                <a:spLocks noRot="1" noChangeAspect="1" noMove="1" noResize="1" noEditPoints="1" noAdjustHandles="1" noChangeArrowheads="1" noChangeShapeType="1" noTextEdit="1"/>
              </p:cNvSpPr>
              <p:nvPr/>
            </p:nvSpPr>
            <p:spPr>
              <a:xfrm>
                <a:off x="7933674" y="2531348"/>
                <a:ext cx="2526840" cy="179241"/>
              </a:xfrm>
              <a:prstGeom prst="rect">
                <a:avLst/>
              </a:prstGeom>
              <a:blipFill>
                <a:blip r:embed="rId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Ορθογώνιο 3">
                <a:extLst>
                  <a:ext uri="{FF2B5EF4-FFF2-40B4-BE49-F238E27FC236}">
                    <a16:creationId xmlns:a16="http://schemas.microsoft.com/office/drawing/2014/main" id="{1AF628B8-6E98-8F79-0563-DD87AAEBCD35}"/>
                  </a:ext>
                </a:extLst>
              </p:cNvPr>
              <p:cNvSpPr/>
              <p:nvPr/>
            </p:nvSpPr>
            <p:spPr>
              <a:xfrm>
                <a:off x="8770374" y="6086272"/>
                <a:ext cx="999412" cy="1792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700" b="1" i="1" smtClean="0">
                          <a:solidFill>
                            <a:schemeClr val="tx1"/>
                          </a:solidFill>
                          <a:latin typeface="Cambria Math" panose="02040503050406030204" pitchFamily="18" charset="0"/>
                          <a:cs typeface="Times New Roman" panose="02020603050405020304" pitchFamily="18" charset="0"/>
                        </a:rPr>
                        <m:t>𝑫𝒊𝒔𝒑𝒍𝒂𝒄𝒆𝒎𝒆𝒏𝒕</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𝒀</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𝒎</m:t>
                      </m:r>
                      <m:r>
                        <a:rPr lang="en-US" sz="700" b="1" i="1" smtClean="0">
                          <a:solidFill>
                            <a:schemeClr val="tx1"/>
                          </a:solidFill>
                          <a:latin typeface="Cambria Math" panose="02040503050406030204" pitchFamily="18" charset="0"/>
                          <a:cs typeface="Times New Roman" panose="02020603050405020304" pitchFamily="18" charset="0"/>
                        </a:rPr>
                        <m:t>]</m:t>
                      </m:r>
                    </m:oMath>
                  </m:oMathPara>
                </a14:m>
                <a:endParaRPr lang="en-US" sz="7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4" name="Ορθογώνιο 3">
                <a:extLst>
                  <a:ext uri="{FF2B5EF4-FFF2-40B4-BE49-F238E27FC236}">
                    <a16:creationId xmlns:a16="http://schemas.microsoft.com/office/drawing/2014/main" id="{1AF628B8-6E98-8F79-0563-DD87AAEBCD35}"/>
                  </a:ext>
                </a:extLst>
              </p:cNvPr>
              <p:cNvSpPr>
                <a:spLocks noRot="1" noChangeAspect="1" noMove="1" noResize="1" noEditPoints="1" noAdjustHandles="1" noChangeArrowheads="1" noChangeShapeType="1" noTextEdit="1"/>
              </p:cNvSpPr>
              <p:nvPr/>
            </p:nvSpPr>
            <p:spPr>
              <a:xfrm>
                <a:off x="8770374" y="6086272"/>
                <a:ext cx="999412" cy="179241"/>
              </a:xfrm>
              <a:prstGeom prst="rect">
                <a:avLst/>
              </a:prstGeom>
              <a:blipFill>
                <a:blip r:embed="rId9"/>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Ορθογώνιο 4">
                <a:extLst>
                  <a:ext uri="{FF2B5EF4-FFF2-40B4-BE49-F238E27FC236}">
                    <a16:creationId xmlns:a16="http://schemas.microsoft.com/office/drawing/2014/main" id="{682225AC-C2A4-9AA2-2A6D-33AF446A51B3}"/>
                  </a:ext>
                </a:extLst>
              </p:cNvPr>
              <p:cNvSpPr/>
              <p:nvPr/>
            </p:nvSpPr>
            <p:spPr>
              <a:xfrm>
                <a:off x="2405994" y="5996651"/>
                <a:ext cx="999412" cy="1792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700" b="1" i="1" smtClean="0">
                          <a:solidFill>
                            <a:schemeClr val="tx1"/>
                          </a:solidFill>
                          <a:latin typeface="Cambria Math" panose="02040503050406030204" pitchFamily="18" charset="0"/>
                          <a:cs typeface="Times New Roman" panose="02020603050405020304" pitchFamily="18" charset="0"/>
                        </a:rPr>
                        <m:t>𝑫𝒊𝒔𝒑𝒍𝒂𝒄𝒆𝒎𝒆𝒏𝒕</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𝒀</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𝒎</m:t>
                      </m:r>
                      <m:r>
                        <a:rPr lang="en-US" sz="700" b="1" i="1" smtClean="0">
                          <a:solidFill>
                            <a:schemeClr val="tx1"/>
                          </a:solidFill>
                          <a:latin typeface="Cambria Math" panose="02040503050406030204" pitchFamily="18" charset="0"/>
                          <a:cs typeface="Times New Roman" panose="02020603050405020304" pitchFamily="18" charset="0"/>
                        </a:rPr>
                        <m:t>]</m:t>
                      </m:r>
                    </m:oMath>
                  </m:oMathPara>
                </a14:m>
                <a:endParaRPr lang="en-US" sz="7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5" name="Ορθογώνιο 4">
                <a:extLst>
                  <a:ext uri="{FF2B5EF4-FFF2-40B4-BE49-F238E27FC236}">
                    <a16:creationId xmlns:a16="http://schemas.microsoft.com/office/drawing/2014/main" id="{682225AC-C2A4-9AA2-2A6D-33AF446A51B3}"/>
                  </a:ext>
                </a:extLst>
              </p:cNvPr>
              <p:cNvSpPr>
                <a:spLocks noRot="1" noChangeAspect="1" noMove="1" noResize="1" noEditPoints="1" noAdjustHandles="1" noChangeArrowheads="1" noChangeShapeType="1" noTextEdit="1"/>
              </p:cNvSpPr>
              <p:nvPr/>
            </p:nvSpPr>
            <p:spPr>
              <a:xfrm>
                <a:off x="2405994" y="5996651"/>
                <a:ext cx="999412" cy="179241"/>
              </a:xfrm>
              <a:prstGeom prst="rect">
                <a:avLst/>
              </a:prstGeom>
              <a:blipFill>
                <a:blip r:embed="rId10"/>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Ορθογώνιο 6">
                <a:extLst>
                  <a:ext uri="{FF2B5EF4-FFF2-40B4-BE49-F238E27FC236}">
                    <a16:creationId xmlns:a16="http://schemas.microsoft.com/office/drawing/2014/main" id="{DDAE59B0-DD50-C3EC-55F6-F84D28B88656}"/>
                  </a:ext>
                </a:extLst>
              </p:cNvPr>
              <p:cNvSpPr/>
              <p:nvPr/>
            </p:nvSpPr>
            <p:spPr>
              <a:xfrm rot="16200000">
                <a:off x="5685915" y="4232891"/>
                <a:ext cx="999412" cy="1792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700" b="1" i="1" smtClean="0">
                          <a:solidFill>
                            <a:schemeClr val="tx1"/>
                          </a:solidFill>
                          <a:latin typeface="Cambria Math" panose="02040503050406030204" pitchFamily="18" charset="0"/>
                          <a:cs typeface="Times New Roman" panose="02020603050405020304" pitchFamily="18" charset="0"/>
                        </a:rPr>
                        <m:t>𝑫𝒊𝒔𝒑𝒍𝒂𝒄𝒆𝒎𝒆𝒏𝒕</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𝒁</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𝒎</m:t>
                      </m:r>
                      <m:r>
                        <a:rPr lang="en-US" sz="700" b="1" i="1" smtClean="0">
                          <a:solidFill>
                            <a:schemeClr val="tx1"/>
                          </a:solidFill>
                          <a:latin typeface="Cambria Math" panose="02040503050406030204" pitchFamily="18" charset="0"/>
                          <a:cs typeface="Times New Roman" panose="02020603050405020304" pitchFamily="18" charset="0"/>
                        </a:rPr>
                        <m:t>]</m:t>
                      </m:r>
                    </m:oMath>
                  </m:oMathPara>
                </a14:m>
                <a:endParaRPr lang="en-US" sz="7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7" name="Ορθογώνιο 6">
                <a:extLst>
                  <a:ext uri="{FF2B5EF4-FFF2-40B4-BE49-F238E27FC236}">
                    <a16:creationId xmlns:a16="http://schemas.microsoft.com/office/drawing/2014/main" id="{DDAE59B0-DD50-C3EC-55F6-F84D28B88656}"/>
                  </a:ext>
                </a:extLst>
              </p:cNvPr>
              <p:cNvSpPr>
                <a:spLocks noRot="1" noChangeAspect="1" noMove="1" noResize="1" noEditPoints="1" noAdjustHandles="1" noChangeArrowheads="1" noChangeShapeType="1" noTextEdit="1"/>
              </p:cNvSpPr>
              <p:nvPr/>
            </p:nvSpPr>
            <p:spPr>
              <a:xfrm rot="16200000">
                <a:off x="5685915" y="4232891"/>
                <a:ext cx="999412" cy="179241"/>
              </a:xfrm>
              <a:prstGeom prst="rect">
                <a:avLst/>
              </a:prstGeom>
              <a:blipFill>
                <a:blip r:embed="rId11"/>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Ορθογώνιο 15">
                <a:extLst>
                  <a:ext uri="{FF2B5EF4-FFF2-40B4-BE49-F238E27FC236}">
                    <a16:creationId xmlns:a16="http://schemas.microsoft.com/office/drawing/2014/main" id="{FF8636A6-530D-FDAA-75EA-62D6B7E1C184}"/>
                  </a:ext>
                </a:extLst>
              </p:cNvPr>
              <p:cNvSpPr/>
              <p:nvPr/>
            </p:nvSpPr>
            <p:spPr>
              <a:xfrm rot="16200000">
                <a:off x="-384302" y="4278369"/>
                <a:ext cx="999412" cy="1792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right"/>
                    </m:oMathParaPr>
                    <m:oMath xmlns:m="http://schemas.openxmlformats.org/officeDocument/2006/math">
                      <m:r>
                        <a:rPr lang="en-US" sz="700" b="1" i="1" smtClean="0">
                          <a:solidFill>
                            <a:schemeClr val="tx1"/>
                          </a:solidFill>
                          <a:latin typeface="Cambria Math" panose="02040503050406030204" pitchFamily="18" charset="0"/>
                          <a:cs typeface="Times New Roman" panose="02020603050405020304" pitchFamily="18" charset="0"/>
                        </a:rPr>
                        <m:t>𝑫𝒊𝒔𝒑𝒍𝒂𝒄𝒆𝒎𝒆𝒏𝒕</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𝒁</m:t>
                      </m:r>
                      <m:r>
                        <a:rPr lang="en-US" sz="700" b="1" i="1" smtClean="0">
                          <a:solidFill>
                            <a:schemeClr val="tx1"/>
                          </a:solidFill>
                          <a:latin typeface="Cambria Math" panose="02040503050406030204" pitchFamily="18" charset="0"/>
                          <a:cs typeface="Times New Roman" panose="02020603050405020304" pitchFamily="18" charset="0"/>
                        </a:rPr>
                        <m:t> [</m:t>
                      </m:r>
                      <m:r>
                        <a:rPr lang="en-US" sz="700" b="1" i="1" smtClean="0">
                          <a:solidFill>
                            <a:schemeClr val="tx1"/>
                          </a:solidFill>
                          <a:latin typeface="Cambria Math" panose="02040503050406030204" pitchFamily="18" charset="0"/>
                          <a:cs typeface="Times New Roman" panose="02020603050405020304" pitchFamily="18" charset="0"/>
                        </a:rPr>
                        <m:t>𝒎</m:t>
                      </m:r>
                      <m:r>
                        <a:rPr lang="en-US" sz="700" b="1" i="1" smtClean="0">
                          <a:solidFill>
                            <a:schemeClr val="tx1"/>
                          </a:solidFill>
                          <a:latin typeface="Cambria Math" panose="02040503050406030204" pitchFamily="18" charset="0"/>
                          <a:cs typeface="Times New Roman" panose="02020603050405020304" pitchFamily="18" charset="0"/>
                        </a:rPr>
                        <m:t>]</m:t>
                      </m:r>
                    </m:oMath>
                  </m:oMathPara>
                </a14:m>
                <a:endParaRPr lang="en-US" sz="7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16" name="Ορθογώνιο 15">
                <a:extLst>
                  <a:ext uri="{FF2B5EF4-FFF2-40B4-BE49-F238E27FC236}">
                    <a16:creationId xmlns:a16="http://schemas.microsoft.com/office/drawing/2014/main" id="{FF8636A6-530D-FDAA-75EA-62D6B7E1C184}"/>
                  </a:ext>
                </a:extLst>
              </p:cNvPr>
              <p:cNvSpPr>
                <a:spLocks noRot="1" noChangeAspect="1" noMove="1" noResize="1" noEditPoints="1" noAdjustHandles="1" noChangeArrowheads="1" noChangeShapeType="1" noTextEdit="1"/>
              </p:cNvSpPr>
              <p:nvPr/>
            </p:nvSpPr>
            <p:spPr>
              <a:xfrm rot="16200000">
                <a:off x="-384302" y="4278369"/>
                <a:ext cx="999412" cy="179241"/>
              </a:xfrm>
              <a:prstGeom prst="rect">
                <a:avLst/>
              </a:prstGeom>
              <a:blipFill>
                <a:blip r:embed="rId12"/>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85194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2ACBCD6C-FDF2-7D82-A47F-FD4858136AC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91107C-11AC-4D10-D9F2-891D7BBDADCD}"/>
              </a:ext>
            </a:extLst>
          </p:cNvPr>
          <p:cNvSpPr txBox="1"/>
          <p:nvPr/>
        </p:nvSpPr>
        <p:spPr>
          <a:xfrm>
            <a:off x="4241157" y="97021"/>
            <a:ext cx="370968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CONCLUSIONS</a:t>
            </a:r>
          </a:p>
        </p:txBody>
      </p:sp>
      <p:sp>
        <p:nvSpPr>
          <p:cNvPr id="4" name="TextBox 3">
            <a:extLst>
              <a:ext uri="{FF2B5EF4-FFF2-40B4-BE49-F238E27FC236}">
                <a16:creationId xmlns:a16="http://schemas.microsoft.com/office/drawing/2014/main" id="{BF57A5A3-7217-5905-4E1A-4440431F287F}"/>
              </a:ext>
            </a:extLst>
          </p:cNvPr>
          <p:cNvSpPr txBox="1"/>
          <p:nvPr/>
        </p:nvSpPr>
        <p:spPr>
          <a:xfrm>
            <a:off x="226378" y="1254700"/>
            <a:ext cx="9739423" cy="3807261"/>
          </a:xfrm>
          <a:prstGeom prst="rect">
            <a:avLst/>
          </a:prstGeom>
          <a:noFill/>
          <a:ln w="19050">
            <a:noFill/>
          </a:ln>
        </p:spPr>
        <p:txBody>
          <a:bodyPr wrap="square" rtlCol="0">
            <a:spAutoFit/>
          </a:bodyPr>
          <a:lstStyle/>
          <a:p>
            <a:pPr marL="514350" indent="-514350">
              <a:lnSpc>
                <a:spcPct val="250000"/>
              </a:lnSpc>
              <a:buFont typeface="+mj-lt"/>
              <a:buAutoNum type="arabicPeriod"/>
            </a:pPr>
            <a:r>
              <a:rPr lang="en-US" sz="2000" b="1" dirty="0">
                <a:latin typeface="Times New Roman" panose="02020603050405020304" pitchFamily="18" charset="0"/>
                <a:cs typeface="Times New Roman" panose="02020603050405020304" pitchFamily="18" charset="0"/>
              </a:rPr>
              <a:t>LARGE COMPUTATIONAL COST</a:t>
            </a:r>
            <a:endParaRPr lang="el-GR" sz="2000" b="1" dirty="0">
              <a:latin typeface="Times New Roman" panose="02020603050405020304" pitchFamily="18" charset="0"/>
              <a:cs typeface="Times New Roman" panose="02020603050405020304" pitchFamily="18" charset="0"/>
            </a:endParaRPr>
          </a:p>
          <a:p>
            <a:pPr marL="514350" indent="-514350">
              <a:lnSpc>
                <a:spcPct val="250000"/>
              </a:lnSpc>
              <a:buFont typeface="+mj-lt"/>
              <a:buAutoNum type="arabicPeriod"/>
            </a:pPr>
            <a:r>
              <a:rPr lang="en-US" sz="2000" b="1" dirty="0">
                <a:latin typeface="Times New Roman" panose="02020603050405020304" pitchFamily="18" charset="0"/>
                <a:cs typeface="Times New Roman" panose="02020603050405020304" pitchFamily="18" charset="0"/>
              </a:rPr>
              <a:t>IMPORTANCE OF DYNAMIC LOADING ON A STRUCTURE </a:t>
            </a:r>
          </a:p>
          <a:p>
            <a:pPr marL="514350" indent="-514350">
              <a:lnSpc>
                <a:spcPct val="250000"/>
              </a:lnSpc>
              <a:buFont typeface="+mj-lt"/>
              <a:buAutoNum type="arabicPeriod"/>
            </a:pPr>
            <a:r>
              <a:rPr lang="en-US" sz="2000" b="1" dirty="0">
                <a:latin typeface="Times New Roman" panose="02020603050405020304" pitchFamily="18" charset="0"/>
                <a:cs typeface="Times New Roman" panose="02020603050405020304" pitchFamily="18" charset="0"/>
              </a:rPr>
              <a:t>GYROSCOPIC STIFFENING</a:t>
            </a:r>
            <a:endParaRPr lang="el-GR" sz="2000" b="1" dirty="0">
              <a:latin typeface="Times New Roman" panose="02020603050405020304" pitchFamily="18" charset="0"/>
              <a:cs typeface="Times New Roman" panose="02020603050405020304" pitchFamily="18" charset="0"/>
            </a:endParaRPr>
          </a:p>
          <a:p>
            <a:pPr marL="514350" indent="-514350">
              <a:lnSpc>
                <a:spcPct val="250000"/>
              </a:lnSpc>
              <a:buFont typeface="+mj-lt"/>
              <a:buAutoNum type="arabicPeriod"/>
            </a:pPr>
            <a:r>
              <a:rPr lang="en-US" sz="2000" b="1" dirty="0">
                <a:latin typeface="Times New Roman" panose="02020603050405020304" pitchFamily="18" charset="0"/>
                <a:cs typeface="Times New Roman" panose="02020603050405020304" pitchFamily="18" charset="0"/>
              </a:rPr>
              <a:t>DIFFERENCES BETWEEN CFD - FSI</a:t>
            </a:r>
            <a:endParaRPr lang="el-GR" sz="2000" b="1" dirty="0">
              <a:latin typeface="Times New Roman" panose="02020603050405020304" pitchFamily="18" charset="0"/>
              <a:cs typeface="Times New Roman" panose="02020603050405020304" pitchFamily="18" charset="0"/>
            </a:endParaRPr>
          </a:p>
          <a:p>
            <a:pPr marL="514350" indent="-514350">
              <a:lnSpc>
                <a:spcPct val="250000"/>
              </a:lnSpc>
              <a:buFont typeface="+mj-lt"/>
              <a:buAutoNum type="arabicPeriod"/>
            </a:pPr>
            <a:r>
              <a:rPr lang="en-US" sz="2000" b="1" dirty="0">
                <a:latin typeface="Times New Roman" panose="02020603050405020304" pitchFamily="18" charset="0"/>
                <a:cs typeface="Times New Roman" panose="02020603050405020304" pitchFamily="18" charset="0"/>
              </a:rPr>
              <a:t>IMPORTANCE OF DYNAMIC INSTABILITES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1953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Ορθογώνιο 5">
            <a:extLst>
              <a:ext uri="{FF2B5EF4-FFF2-40B4-BE49-F238E27FC236}">
                <a16:creationId xmlns:a16="http://schemas.microsoft.com/office/drawing/2014/main" id="{F96DD738-967B-BD0F-B9A1-BA4E06F4FDD4}"/>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B08BAD-0467-9190-4D94-A70241673B63}"/>
              </a:ext>
            </a:extLst>
          </p:cNvPr>
          <p:cNvSpPr txBox="1"/>
          <p:nvPr/>
        </p:nvSpPr>
        <p:spPr>
          <a:xfrm>
            <a:off x="4495292" y="97021"/>
            <a:ext cx="320141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LITERATURE</a:t>
            </a:r>
          </a:p>
        </p:txBody>
      </p:sp>
      <p:graphicFrame>
        <p:nvGraphicFramePr>
          <p:cNvPr id="5" name="Πίνακας 4">
            <a:extLst>
              <a:ext uri="{FF2B5EF4-FFF2-40B4-BE49-F238E27FC236}">
                <a16:creationId xmlns:a16="http://schemas.microsoft.com/office/drawing/2014/main" id="{2F8445C3-ED98-1D31-8D57-7C31F86FC703}"/>
              </a:ext>
            </a:extLst>
          </p:cNvPr>
          <p:cNvGraphicFramePr>
            <a:graphicFrameLocks noGrp="1"/>
          </p:cNvGraphicFramePr>
          <p:nvPr>
            <p:extLst>
              <p:ext uri="{D42A27DB-BD31-4B8C-83A1-F6EECF244321}">
                <p14:modId xmlns:p14="http://schemas.microsoft.com/office/powerpoint/2010/main" val="3555680526"/>
              </p:ext>
            </p:extLst>
          </p:nvPr>
        </p:nvGraphicFramePr>
        <p:xfrm>
          <a:off x="333544" y="1345829"/>
          <a:ext cx="11495783" cy="4738180"/>
        </p:xfrm>
        <a:graphic>
          <a:graphicData uri="http://schemas.openxmlformats.org/drawingml/2006/table">
            <a:tbl>
              <a:tblPr>
                <a:tableStyleId>{5C22544A-7EE6-4342-B048-85BDC9FD1C3A}</a:tableStyleId>
              </a:tblPr>
              <a:tblGrid>
                <a:gridCol w="11495783">
                  <a:extLst>
                    <a:ext uri="{9D8B030D-6E8A-4147-A177-3AD203B41FA5}">
                      <a16:colId xmlns:a16="http://schemas.microsoft.com/office/drawing/2014/main" val="1255298914"/>
                    </a:ext>
                  </a:extLst>
                </a:gridCol>
              </a:tblGrid>
              <a:tr h="4351338">
                <a:tc>
                  <a:txBody>
                    <a:bodyPr/>
                    <a:lstStyle/>
                    <a:p>
                      <a:pPr marL="342900" marR="0" lvl="0" indent="-342900" algn="l">
                        <a:lnSpc>
                          <a:spcPct val="200000"/>
                        </a:lnSpc>
                        <a:spcBef>
                          <a:spcPts val="0"/>
                        </a:spcBef>
                        <a:spcAft>
                          <a:spcPts val="0"/>
                        </a:spcAft>
                        <a:buFont typeface="+mj-lt"/>
                        <a:buAutoNum type="arabicPeriod"/>
                      </a:pPr>
                      <a:r>
                        <a:rPr lang="el-GR" sz="1800" dirty="0">
                          <a:effectLst/>
                          <a:latin typeface="Times New Roman" panose="02020603050405020304" pitchFamily="18" charset="0"/>
                          <a:cs typeface="Times New Roman" panose="02020603050405020304" pitchFamily="18" charset="0"/>
                        </a:rPr>
                        <a:t>Σ. Νατσιάβας, Εφαρμοσμένη Δυναμική, Θεσσαλονίκη: ΖΗΤΗ, 1999.</a:t>
                      </a:r>
                      <a:endParaRPr lang="en-US" sz="1800" dirty="0">
                        <a:effectLst/>
                        <a:latin typeface="Times New Roman" panose="02020603050405020304" pitchFamily="18" charset="0"/>
                        <a:cs typeface="Times New Roman" panose="02020603050405020304" pitchFamily="18" charset="0"/>
                      </a:endParaRPr>
                    </a:p>
                    <a:p>
                      <a:pPr marL="342900" marR="0" lvl="0" indent="-342900" algn="l">
                        <a:lnSpc>
                          <a:spcPct val="200000"/>
                        </a:lnSpc>
                        <a:spcBef>
                          <a:spcPts val="0"/>
                        </a:spcBef>
                        <a:spcAft>
                          <a:spcPts val="0"/>
                        </a:spcAft>
                        <a:buFont typeface="+mj-lt"/>
                        <a:buAutoNum type="arabicPeriod"/>
                      </a:pPr>
                      <a:r>
                        <a:rPr lang="el-GR" sz="1800" dirty="0">
                          <a:effectLst/>
                          <a:latin typeface="Times New Roman" panose="02020603050405020304" pitchFamily="18" charset="0"/>
                          <a:cs typeface="Times New Roman" panose="02020603050405020304" pitchFamily="18" charset="0"/>
                        </a:rPr>
                        <a:t>Σ. Νατσιάβας, Ταλαντώσεις Μηχανικών Συστημάτων, Θεσσαλονίκη: ΖΗΤΗ, 2001.</a:t>
                      </a:r>
                      <a:endParaRPr lang="en-US" sz="1800" dirty="0">
                        <a:effectLst/>
                        <a:latin typeface="Times New Roman" panose="02020603050405020304" pitchFamily="18" charset="0"/>
                        <a:cs typeface="Times New Roman" panose="02020603050405020304" pitchFamily="18" charset="0"/>
                      </a:endParaRPr>
                    </a:p>
                    <a:p>
                      <a:pPr marL="342900" marR="0" lvl="0" indent="-342900" algn="l">
                        <a:lnSpc>
                          <a:spcPct val="200000"/>
                        </a:lnSpc>
                        <a:spcBef>
                          <a:spcPts val="0"/>
                        </a:spcBef>
                        <a:spcAft>
                          <a:spcPts val="800"/>
                        </a:spcAft>
                        <a:buFont typeface="+mj-lt"/>
                        <a:buAutoNum type="arabicPeriod"/>
                      </a:pPr>
                      <a:r>
                        <a:rPr lang="en-US" sz="1800" dirty="0">
                          <a:effectLst/>
                          <a:latin typeface="Times New Roman" panose="02020603050405020304" pitchFamily="18" charset="0"/>
                          <a:cs typeface="Times New Roman" panose="02020603050405020304" pitchFamily="18" charset="0"/>
                        </a:rPr>
                        <a:t>O.A.Bauchau, Flexible Multibody Dynamics, New York: Springer, 2011. </a:t>
                      </a:r>
                    </a:p>
                    <a:p>
                      <a:pPr marL="342900" marR="0" lvl="0" indent="-342900" algn="l">
                        <a:lnSpc>
                          <a:spcPct val="200000"/>
                        </a:lnSpc>
                        <a:spcBef>
                          <a:spcPts val="0"/>
                        </a:spcBef>
                        <a:spcAft>
                          <a:spcPts val="0"/>
                        </a:spcAft>
                        <a:buFont typeface="+mj-lt"/>
                        <a:buAutoNum type="arabicPeriod"/>
                      </a:pPr>
                      <a:r>
                        <a:rPr lang="en-US" sz="1800" dirty="0">
                          <a:effectLst/>
                          <a:latin typeface="Times New Roman" panose="02020603050405020304" pitchFamily="18" charset="0"/>
                          <a:cs typeface="Times New Roman" panose="02020603050405020304" pitchFamily="18" charset="0"/>
                        </a:rPr>
                        <a:t>R. Bielawa, Rotary Wing Structural Dynamics and Aeroelasticity, 2</a:t>
                      </a:r>
                      <a:r>
                        <a:rPr lang="en-US" sz="1800" baseline="30000" dirty="0">
                          <a:effectLst/>
                          <a:latin typeface="Times New Roman" panose="02020603050405020304" pitchFamily="18" charset="0"/>
                          <a:cs typeface="Times New Roman" panose="02020603050405020304" pitchFamily="18" charset="0"/>
                        </a:rPr>
                        <a:t>nd</a:t>
                      </a:r>
                      <a:r>
                        <a:rPr lang="en-US" sz="1800" dirty="0">
                          <a:effectLst/>
                          <a:latin typeface="Times New Roman" panose="02020603050405020304" pitchFamily="18" charset="0"/>
                          <a:cs typeface="Times New Roman" panose="02020603050405020304" pitchFamily="18" charset="0"/>
                        </a:rPr>
                        <a:t> edition, Reston, Virginia: American Institute of Aeronautics and Astronautics, 2006.</a:t>
                      </a:r>
                    </a:p>
                    <a:p>
                      <a:pPr marL="342900" marR="0" lvl="0" indent="-342900" algn="l">
                        <a:lnSpc>
                          <a:spcPct val="200000"/>
                        </a:lnSpc>
                        <a:spcBef>
                          <a:spcPts val="0"/>
                        </a:spcBef>
                        <a:spcAft>
                          <a:spcPts val="0"/>
                        </a:spcAft>
                        <a:buFont typeface="+mj-lt"/>
                        <a:buAutoNum type="arabicPeriod"/>
                      </a:pPr>
                      <a:r>
                        <a:rPr lang="en-US" sz="1800" dirty="0">
                          <a:effectLst/>
                          <a:latin typeface="Times New Roman" panose="02020603050405020304" pitchFamily="18" charset="0"/>
                          <a:cs typeface="Times New Roman" panose="02020603050405020304" pitchFamily="18" charset="0"/>
                        </a:rPr>
                        <a:t>J. Cercrdle, Whirl Flutter of Turboprop Aircraft Structures, Cambridge: ELSEVIER, 2015.</a:t>
                      </a:r>
                    </a:p>
                    <a:p>
                      <a:pPr marL="342900" marR="0" lvl="0" indent="-342900" algn="l">
                        <a:lnSpc>
                          <a:spcPct val="200000"/>
                        </a:lnSpc>
                        <a:spcBef>
                          <a:spcPts val="0"/>
                        </a:spcBef>
                        <a:spcAft>
                          <a:spcPts val="0"/>
                        </a:spcAft>
                        <a:buFont typeface="+mj-lt"/>
                        <a:buAutoNum type="arabicPeriod"/>
                      </a:pPr>
                      <a:r>
                        <a:rPr lang="en-US" sz="1800" dirty="0">
                          <a:effectLst/>
                          <a:latin typeface="Times New Roman" panose="02020603050405020304" pitchFamily="18" charset="0"/>
                          <a:cs typeface="Times New Roman" panose="02020603050405020304" pitchFamily="18" charset="0"/>
                        </a:rPr>
                        <a:t>G. Alvin Pierce, Dewey H. Hodges, Introduction to Structural Dynamics and Aeroelasticity, 2nd edition, New York: CAMBRIDGE UNIVERSITY PRESS, 2011</a:t>
                      </a:r>
                    </a:p>
                    <a:p>
                      <a:pPr marL="457200" marR="0" indent="0" algn="l">
                        <a:lnSpc>
                          <a:spcPct val="106000"/>
                        </a:lnSpc>
                        <a:spcBef>
                          <a:spcPts val="0"/>
                        </a:spcBef>
                        <a:spcAft>
                          <a:spcPts val="0"/>
                        </a:spcAft>
                        <a:buFont typeface="Arial" panose="020B0604020202020204" pitchFamily="34" charset="0"/>
                        <a:buNone/>
                      </a:pPr>
                      <a:endParaRPr lang="en-US" sz="1600" dirty="0">
                        <a:effectLst/>
                      </a:endParaRPr>
                    </a:p>
                  </a:txBody>
                  <a:tcPr marL="90473" marR="90473" marT="0" marB="0">
                    <a:solidFill>
                      <a:schemeClr val="bg1"/>
                    </a:solidFill>
                  </a:tcPr>
                </a:tc>
                <a:extLst>
                  <a:ext uri="{0D108BD9-81ED-4DB2-BD59-A6C34878D82A}">
                    <a16:rowId xmlns:a16="http://schemas.microsoft.com/office/drawing/2014/main" val="1994073455"/>
                  </a:ext>
                </a:extLst>
              </a:tr>
            </a:tbl>
          </a:graphicData>
        </a:graphic>
      </p:graphicFrame>
    </p:spTree>
    <p:extLst>
      <p:ext uri="{BB962C8B-B14F-4D97-AF65-F5344CB8AC3E}">
        <p14:creationId xmlns:p14="http://schemas.microsoft.com/office/powerpoint/2010/main" val="2594158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Εικόνα 9" descr="Εικόνα που περιέχει γρανάζι&#10;&#10;Περιγραφή που δημιουργήθηκε αυτόματα">
            <a:extLst>
              <a:ext uri="{FF2B5EF4-FFF2-40B4-BE49-F238E27FC236}">
                <a16:creationId xmlns:a16="http://schemas.microsoft.com/office/drawing/2014/main" id="{9F3AD414-17B1-0D3B-4728-44CC2166DF4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307909" y="1042555"/>
            <a:ext cx="11527479" cy="5430753"/>
          </a:xfrm>
          <a:prstGeom prst="rect">
            <a:avLst/>
          </a:prstGeom>
        </p:spPr>
      </p:pic>
      <p:sp>
        <p:nvSpPr>
          <p:cNvPr id="14" name="Ορθογώνιο 13">
            <a:extLst>
              <a:ext uri="{FF2B5EF4-FFF2-40B4-BE49-F238E27FC236}">
                <a16:creationId xmlns:a16="http://schemas.microsoft.com/office/drawing/2014/main" id="{7AACBF9D-68EB-0A32-2B43-A16A56186502}"/>
              </a:ext>
            </a:extLst>
          </p:cNvPr>
          <p:cNvSpPr/>
          <p:nvPr/>
        </p:nvSpPr>
        <p:spPr>
          <a:xfrm>
            <a:off x="0" y="-3501"/>
            <a:ext cx="12192000" cy="1077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a:extLst>
              <a:ext uri="{FF2B5EF4-FFF2-40B4-BE49-F238E27FC236}">
                <a16:creationId xmlns:a16="http://schemas.microsoft.com/office/drawing/2014/main" id="{1BDD2BBC-CC69-C483-20C7-7DBED1197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909" y="27660"/>
            <a:ext cx="1287625" cy="1014895"/>
          </a:xfrm>
          <a:prstGeom prst="rect">
            <a:avLst/>
          </a:prstGeom>
          <a:noFill/>
          <a:ln>
            <a:noFill/>
          </a:ln>
        </p:spPr>
      </p:pic>
      <p:sp>
        <p:nvSpPr>
          <p:cNvPr id="20" name="TextBox 19">
            <a:extLst>
              <a:ext uri="{FF2B5EF4-FFF2-40B4-BE49-F238E27FC236}">
                <a16:creationId xmlns:a16="http://schemas.microsoft.com/office/drawing/2014/main" id="{8737DBF6-2023-A4F0-71E4-F29C4CBEA471}"/>
              </a:ext>
            </a:extLst>
          </p:cNvPr>
          <p:cNvSpPr txBox="1"/>
          <p:nvPr/>
        </p:nvSpPr>
        <p:spPr>
          <a:xfrm>
            <a:off x="1825011" y="3156654"/>
            <a:ext cx="8310466"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THANK YOU FOR YOUT TIME AND ATTENTION !</a:t>
            </a:r>
          </a:p>
        </p:txBody>
      </p:sp>
      <p:cxnSp>
        <p:nvCxnSpPr>
          <p:cNvPr id="23" name="Ευθεία γραμμή σύνδεσης 22">
            <a:extLst>
              <a:ext uri="{FF2B5EF4-FFF2-40B4-BE49-F238E27FC236}">
                <a16:creationId xmlns:a16="http://schemas.microsoft.com/office/drawing/2014/main" id="{A1F5862B-A05D-C450-7751-666A6827A43E}"/>
              </a:ext>
            </a:extLst>
          </p:cNvPr>
          <p:cNvCxnSpPr>
            <a:cxnSpLocks/>
          </p:cNvCxnSpPr>
          <p:nvPr/>
        </p:nvCxnSpPr>
        <p:spPr>
          <a:xfrm>
            <a:off x="1727816" y="3004990"/>
            <a:ext cx="8310466"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Ευθεία γραμμή σύνδεσης 28">
            <a:extLst>
              <a:ext uri="{FF2B5EF4-FFF2-40B4-BE49-F238E27FC236}">
                <a16:creationId xmlns:a16="http://schemas.microsoft.com/office/drawing/2014/main" id="{33C5315E-3495-AE8E-7F87-7994771DEBD5}"/>
              </a:ext>
            </a:extLst>
          </p:cNvPr>
          <p:cNvCxnSpPr>
            <a:cxnSpLocks/>
          </p:cNvCxnSpPr>
          <p:nvPr/>
        </p:nvCxnSpPr>
        <p:spPr>
          <a:xfrm>
            <a:off x="1727816" y="4110761"/>
            <a:ext cx="8310466"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1CE0E8C-4D51-C86F-41BC-81E584CBFF83}"/>
              </a:ext>
            </a:extLst>
          </p:cNvPr>
          <p:cNvSpPr txBox="1"/>
          <p:nvPr/>
        </p:nvSpPr>
        <p:spPr>
          <a:xfrm>
            <a:off x="2556587" y="-3501"/>
            <a:ext cx="6640662" cy="1077218"/>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Aristotle University of Thessaloniki, Greece</a:t>
            </a:r>
            <a:endParaRPr lang="el-GR"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Faculty of Engineering</a:t>
            </a:r>
            <a:endParaRPr lang="el-GR"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Department of Mechanical Engineering</a:t>
            </a:r>
            <a:endParaRPr lang="el-GR" sz="1600" b="1"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Laboratory of</a:t>
            </a:r>
            <a:r>
              <a:rPr lang="el-GR" sz="16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MACHINE DYNAMICS</a:t>
            </a:r>
          </a:p>
        </p:txBody>
      </p:sp>
    </p:spTree>
    <p:extLst>
      <p:ext uri="{BB962C8B-B14F-4D97-AF65-F5344CB8AC3E}">
        <p14:creationId xmlns:p14="http://schemas.microsoft.com/office/powerpoint/2010/main" val="178065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FE8CE32-1833-BE55-E1C8-2FC94DB89CCA}"/>
              </a:ext>
            </a:extLst>
          </p:cNvPr>
          <p:cNvSpPr txBox="1"/>
          <p:nvPr/>
        </p:nvSpPr>
        <p:spPr>
          <a:xfrm>
            <a:off x="874563" y="3908188"/>
            <a:ext cx="4225150"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Aerodynamic loads </a:t>
            </a:r>
            <a:r>
              <a:rPr lang="el-GR" dirty="0">
                <a:latin typeface="Times New Roman" panose="02020603050405020304" pitchFamily="18" charset="0"/>
                <a:cs typeface="Times New Roman" panose="02020603050405020304" pitchFamily="18" charset="0"/>
              </a:rPr>
              <a:t>&amp; </a:t>
            </a:r>
            <a:r>
              <a:rPr lang="en-US" dirty="0">
                <a:latin typeface="Times New Roman" panose="02020603050405020304" pitchFamily="18" charset="0"/>
                <a:cs typeface="Times New Roman" panose="02020603050405020304" pitchFamily="18" charset="0"/>
              </a:rPr>
              <a:t>Spectral Analysis</a:t>
            </a:r>
            <a:r>
              <a:rPr lang="el-G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5EE5A2B-CD81-D761-32E1-99E8958257E4}"/>
              </a:ext>
            </a:extLst>
          </p:cNvPr>
          <p:cNvSpPr txBox="1"/>
          <p:nvPr/>
        </p:nvSpPr>
        <p:spPr>
          <a:xfrm>
            <a:off x="6510658" y="3890606"/>
            <a:ext cx="3966837"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Aeroelastic response</a:t>
            </a:r>
          </a:p>
        </p:txBody>
      </p:sp>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78CFCC8-B8A9-5221-2265-7EF784BE13D4}"/>
              </a:ext>
            </a:extLst>
          </p:cNvPr>
          <p:cNvSpPr txBox="1"/>
          <p:nvPr/>
        </p:nvSpPr>
        <p:spPr>
          <a:xfrm>
            <a:off x="2326799" y="-596414"/>
            <a:ext cx="8878283" cy="1296509"/>
          </a:xfrm>
          <a:prstGeom prst="rect">
            <a:avLst/>
          </a:prstGeom>
          <a:noFill/>
        </p:spPr>
        <p:txBody>
          <a:bodyPr wrap="square" rtlCol="0">
            <a:spAutoFit/>
          </a:bodyPr>
          <a:lstStyle/>
          <a:p>
            <a:pPr>
              <a:lnSpc>
                <a:spcPct val="300000"/>
              </a:lnSpc>
            </a:pPr>
            <a:r>
              <a:rPr lang="en-US" sz="3200" b="1" dirty="0">
                <a:latin typeface="Times New Roman" panose="02020603050405020304" pitchFamily="18" charset="0"/>
                <a:cs typeface="Times New Roman" panose="02020603050405020304" pitchFamily="18" charset="0"/>
              </a:rPr>
              <a:t>SUBJECT MATTER OF THE DIPLOMA</a:t>
            </a:r>
          </a:p>
        </p:txBody>
      </p:sp>
      <p:sp>
        <p:nvSpPr>
          <p:cNvPr id="8" name="TextBox 7">
            <a:extLst>
              <a:ext uri="{FF2B5EF4-FFF2-40B4-BE49-F238E27FC236}">
                <a16:creationId xmlns:a16="http://schemas.microsoft.com/office/drawing/2014/main" id="{84945D2F-6832-E76D-1B99-4BDF340D6C4B}"/>
              </a:ext>
            </a:extLst>
          </p:cNvPr>
          <p:cNvSpPr txBox="1"/>
          <p:nvPr/>
        </p:nvSpPr>
        <p:spPr>
          <a:xfrm>
            <a:off x="5906151" y="5363408"/>
            <a:ext cx="1719580" cy="369332"/>
          </a:xfrm>
          <a:prstGeom prst="rect">
            <a:avLst/>
          </a:prstGeom>
          <a:noFill/>
        </p:spPr>
        <p:txBody>
          <a:bodyPr wrap="square" rtlCol="0">
            <a:spAutoFit/>
          </a:bodyPr>
          <a:lstStyle/>
          <a:p>
            <a:r>
              <a:rPr lang="el-GR"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AADC6AC-A61B-9CD7-90DC-7F8541BBD7CC}"/>
              </a:ext>
            </a:extLst>
          </p:cNvPr>
          <p:cNvSpPr txBox="1"/>
          <p:nvPr/>
        </p:nvSpPr>
        <p:spPr>
          <a:xfrm>
            <a:off x="73039" y="2311270"/>
            <a:ext cx="801524"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Goal</a:t>
            </a:r>
          </a:p>
        </p:txBody>
      </p:sp>
      <p:cxnSp>
        <p:nvCxnSpPr>
          <p:cNvPr id="28" name="Ευθεία γραμμή σύνδεσης 27">
            <a:extLst>
              <a:ext uri="{FF2B5EF4-FFF2-40B4-BE49-F238E27FC236}">
                <a16:creationId xmlns:a16="http://schemas.microsoft.com/office/drawing/2014/main" id="{2985D94B-7CDC-BD9B-BCFA-A768EC877C3D}"/>
              </a:ext>
            </a:extLst>
          </p:cNvPr>
          <p:cNvCxnSpPr>
            <a:cxnSpLocks/>
          </p:cNvCxnSpPr>
          <p:nvPr/>
        </p:nvCxnSpPr>
        <p:spPr>
          <a:xfrm>
            <a:off x="6058164" y="2823595"/>
            <a:ext cx="0" cy="2814928"/>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8296FDA-27FD-903C-AB19-20CCE1FA5E17}"/>
              </a:ext>
            </a:extLst>
          </p:cNvPr>
          <p:cNvSpPr txBox="1"/>
          <p:nvPr/>
        </p:nvSpPr>
        <p:spPr>
          <a:xfrm>
            <a:off x="874563" y="3241786"/>
            <a:ext cx="5679442"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Design</a:t>
            </a:r>
            <a:r>
              <a:rPr lang="el-GR" dirty="0">
                <a:latin typeface="Times New Roman" panose="02020603050405020304" pitchFamily="18" charset="0"/>
                <a:cs typeface="Times New Roman" panose="02020603050405020304" pitchFamily="18" charset="0"/>
              </a:rPr>
              <a:t> &amp; </a:t>
            </a:r>
            <a:r>
              <a:rPr lang="en-US" dirty="0">
                <a:latin typeface="Times New Roman" panose="02020603050405020304" pitchFamily="18" charset="0"/>
                <a:cs typeface="Times New Roman" panose="02020603050405020304" pitchFamily="18" charset="0"/>
              </a:rPr>
              <a:t>Criteria</a:t>
            </a:r>
            <a:r>
              <a:rPr lang="el-G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2DB75BE-4F9F-4501-CEB0-4138259B9CF6}"/>
              </a:ext>
            </a:extLst>
          </p:cNvPr>
          <p:cNvSpPr txBox="1"/>
          <p:nvPr/>
        </p:nvSpPr>
        <p:spPr>
          <a:xfrm>
            <a:off x="6554005" y="3249396"/>
            <a:ext cx="6300476"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Modelling Process </a:t>
            </a:r>
          </a:p>
        </p:txBody>
      </p:sp>
      <p:sp>
        <p:nvSpPr>
          <p:cNvPr id="9" name="TextBox 8">
            <a:extLst>
              <a:ext uri="{FF2B5EF4-FFF2-40B4-BE49-F238E27FC236}">
                <a16:creationId xmlns:a16="http://schemas.microsoft.com/office/drawing/2014/main" id="{71D44D25-9C56-B311-92D8-A44B3A45158A}"/>
              </a:ext>
            </a:extLst>
          </p:cNvPr>
          <p:cNvSpPr txBox="1"/>
          <p:nvPr/>
        </p:nvSpPr>
        <p:spPr>
          <a:xfrm>
            <a:off x="874563" y="4574591"/>
            <a:ext cx="5681340"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Theoretical</a:t>
            </a:r>
            <a:r>
              <a:rPr lang="el-GR" dirty="0">
                <a:latin typeface="Times New Roman" panose="02020603050405020304" pitchFamily="18" charset="0"/>
                <a:cs typeface="Times New Roman" panose="02020603050405020304" pitchFamily="18" charset="0"/>
              </a:rPr>
              <a:t> &amp; </a:t>
            </a:r>
            <a:r>
              <a:rPr lang="en-US" dirty="0">
                <a:latin typeface="Times New Roman" panose="02020603050405020304" pitchFamily="18" charset="0"/>
                <a:cs typeface="Times New Roman" panose="02020603050405020304" pitchFamily="18" charset="0"/>
              </a:rPr>
              <a:t>Computational tools</a:t>
            </a:r>
          </a:p>
        </p:txBody>
      </p:sp>
      <p:sp>
        <p:nvSpPr>
          <p:cNvPr id="10" name="TextBox 9">
            <a:extLst>
              <a:ext uri="{FF2B5EF4-FFF2-40B4-BE49-F238E27FC236}">
                <a16:creationId xmlns:a16="http://schemas.microsoft.com/office/drawing/2014/main" id="{29A2BDA5-9049-5910-B66E-6473DEC2CF95}"/>
              </a:ext>
            </a:extLst>
          </p:cNvPr>
          <p:cNvSpPr txBox="1"/>
          <p:nvPr/>
        </p:nvSpPr>
        <p:spPr>
          <a:xfrm>
            <a:off x="6510658" y="4574591"/>
            <a:ext cx="5681342"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Gyroscopic Phenomena, Instability and Flutter</a:t>
            </a:r>
          </a:p>
        </p:txBody>
      </p:sp>
      <p:sp>
        <p:nvSpPr>
          <p:cNvPr id="12" name="TextBox 11">
            <a:extLst>
              <a:ext uri="{FF2B5EF4-FFF2-40B4-BE49-F238E27FC236}">
                <a16:creationId xmlns:a16="http://schemas.microsoft.com/office/drawing/2014/main" id="{FE11A118-5B8D-11F2-9AFD-E855591051CE}"/>
              </a:ext>
            </a:extLst>
          </p:cNvPr>
          <p:cNvSpPr txBox="1"/>
          <p:nvPr/>
        </p:nvSpPr>
        <p:spPr>
          <a:xfrm>
            <a:off x="73039" y="892771"/>
            <a:ext cx="2020570"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The Problem</a:t>
            </a:r>
          </a:p>
        </p:txBody>
      </p:sp>
      <p:sp>
        <p:nvSpPr>
          <p:cNvPr id="13" name="TextBox 12">
            <a:extLst>
              <a:ext uri="{FF2B5EF4-FFF2-40B4-BE49-F238E27FC236}">
                <a16:creationId xmlns:a16="http://schemas.microsoft.com/office/drawing/2014/main" id="{DAA794C7-D664-4D52-28A2-C125B915B6CF}"/>
              </a:ext>
            </a:extLst>
          </p:cNvPr>
          <p:cNvSpPr txBox="1"/>
          <p:nvPr/>
        </p:nvSpPr>
        <p:spPr>
          <a:xfrm>
            <a:off x="0" y="1510655"/>
            <a:ext cx="1384300" cy="369332"/>
          </a:xfrm>
          <a:prstGeom prst="rect">
            <a:avLst/>
          </a:prstGeom>
          <a:noFill/>
          <a:ln w="19050">
            <a:noFill/>
          </a:ln>
        </p:spPr>
        <p:txBody>
          <a:bodyPr wrap="square" rtlCol="0">
            <a:spAutoFit/>
          </a:bodyPr>
          <a:lstStyle/>
          <a:p>
            <a:r>
              <a:rPr lang="en-US" dirty="0">
                <a:latin typeface="Times New Roman" panose="02020603050405020304" pitchFamily="18" charset="0"/>
                <a:cs typeface="Times New Roman" panose="02020603050405020304" pitchFamily="18" charset="0"/>
              </a:rPr>
              <a:t>Design</a:t>
            </a:r>
            <a:r>
              <a:rPr lang="el-G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BBCC857-39FD-5FDD-2CBA-7A585584B15E}"/>
              </a:ext>
            </a:extLst>
          </p:cNvPr>
          <p:cNvSpPr txBox="1"/>
          <p:nvPr/>
        </p:nvSpPr>
        <p:spPr>
          <a:xfrm>
            <a:off x="1544983" y="1510655"/>
            <a:ext cx="3554730" cy="369332"/>
          </a:xfrm>
          <a:prstGeom prst="rect">
            <a:avLst/>
          </a:prstGeom>
          <a:noFill/>
          <a:ln w="19050">
            <a:noFill/>
          </a:ln>
        </p:spPr>
        <p:txBody>
          <a:bodyPr wrap="square" rtlCol="0">
            <a:spAutoFit/>
          </a:bodyPr>
          <a:lstStyle/>
          <a:p>
            <a:r>
              <a:rPr lang="en-US" dirty="0">
                <a:latin typeface="Times New Roman" panose="02020603050405020304" pitchFamily="18" charset="0"/>
                <a:cs typeface="Times New Roman" panose="02020603050405020304" pitchFamily="18" charset="0"/>
              </a:rPr>
              <a:t>Fluid – Mechanical Analysis (CFD)</a:t>
            </a:r>
            <a:r>
              <a:rPr lang="el-G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79F0740-4082-8B2F-4A73-5CD60F2FBE2E}"/>
              </a:ext>
            </a:extLst>
          </p:cNvPr>
          <p:cNvSpPr txBox="1"/>
          <p:nvPr/>
        </p:nvSpPr>
        <p:spPr>
          <a:xfrm>
            <a:off x="-2070180" y="4051153"/>
            <a:ext cx="1719580" cy="369332"/>
          </a:xfrm>
          <a:prstGeom prst="rect">
            <a:avLst/>
          </a:prstGeom>
          <a:noFill/>
        </p:spPr>
        <p:txBody>
          <a:bodyPr wrap="square" rtlCol="0">
            <a:spAutoFit/>
          </a:bodyPr>
          <a:lstStyle/>
          <a:p>
            <a:r>
              <a:rPr lang="el-GR"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5F59499-0765-8B55-E4B0-CC7E5E42898A}"/>
              </a:ext>
            </a:extLst>
          </p:cNvPr>
          <p:cNvSpPr txBox="1"/>
          <p:nvPr/>
        </p:nvSpPr>
        <p:spPr>
          <a:xfrm>
            <a:off x="8234114" y="1510655"/>
            <a:ext cx="4056380" cy="369332"/>
          </a:xfrm>
          <a:prstGeom prst="rect">
            <a:avLst/>
          </a:prstGeom>
          <a:noFill/>
          <a:ln w="19050">
            <a:noFill/>
          </a:ln>
        </p:spPr>
        <p:txBody>
          <a:bodyPr wrap="square" rtlCol="0">
            <a:spAutoFit/>
          </a:bodyPr>
          <a:lstStyle/>
          <a:p>
            <a:r>
              <a:rPr lang="en-US" dirty="0">
                <a:latin typeface="Times New Roman" panose="02020603050405020304" pitchFamily="18" charset="0"/>
                <a:cs typeface="Times New Roman" panose="02020603050405020304" pitchFamily="18" charset="0"/>
              </a:rPr>
              <a:t>Analysis for stability phenomena (WF)</a:t>
            </a:r>
            <a:r>
              <a:rPr lang="el-GR"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cxnSp>
        <p:nvCxnSpPr>
          <p:cNvPr id="22" name="Ευθύγραμμο βέλος σύνδεσης 21">
            <a:extLst>
              <a:ext uri="{FF2B5EF4-FFF2-40B4-BE49-F238E27FC236}">
                <a16:creationId xmlns:a16="http://schemas.microsoft.com/office/drawing/2014/main" id="{268C8C91-71F4-9787-EF89-402480848FD8}"/>
              </a:ext>
            </a:extLst>
          </p:cNvPr>
          <p:cNvCxnSpPr>
            <a:cxnSpLocks/>
          </p:cNvCxnSpPr>
          <p:nvPr/>
        </p:nvCxnSpPr>
        <p:spPr>
          <a:xfrm>
            <a:off x="1203862" y="1712835"/>
            <a:ext cx="406105"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Ευθύγραμμο βέλος σύνδεσης 24">
            <a:extLst>
              <a:ext uri="{FF2B5EF4-FFF2-40B4-BE49-F238E27FC236}">
                <a16:creationId xmlns:a16="http://schemas.microsoft.com/office/drawing/2014/main" id="{380E2598-1A4C-BF12-47BD-9DB5943C5E5A}"/>
              </a:ext>
            </a:extLst>
          </p:cNvPr>
          <p:cNvCxnSpPr>
            <a:cxnSpLocks/>
          </p:cNvCxnSpPr>
          <p:nvPr/>
        </p:nvCxnSpPr>
        <p:spPr>
          <a:xfrm>
            <a:off x="5075996" y="1726840"/>
            <a:ext cx="405998"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C389699-8315-7133-5CF8-28740A83DBC9}"/>
              </a:ext>
            </a:extLst>
          </p:cNvPr>
          <p:cNvSpPr txBox="1"/>
          <p:nvPr/>
        </p:nvSpPr>
        <p:spPr>
          <a:xfrm>
            <a:off x="5728790" y="1542174"/>
            <a:ext cx="3284217" cy="369332"/>
          </a:xfrm>
          <a:prstGeom prst="rect">
            <a:avLst/>
          </a:prstGeom>
          <a:noFill/>
          <a:ln w="19050">
            <a:noFill/>
          </a:ln>
        </p:spPr>
        <p:txBody>
          <a:bodyPr wrap="square" rtlCol="0">
            <a:spAutoFit/>
          </a:bodyPr>
          <a:lstStyle/>
          <a:p>
            <a:r>
              <a:rPr lang="en-US" dirty="0">
                <a:latin typeface="Times New Roman" panose="02020603050405020304" pitchFamily="18" charset="0"/>
                <a:cs typeface="Times New Roman" panose="02020603050405020304" pitchFamily="18" charset="0"/>
              </a:rPr>
              <a:t>Aeroelastic(FSI)</a:t>
            </a:r>
          </a:p>
        </p:txBody>
      </p:sp>
      <p:cxnSp>
        <p:nvCxnSpPr>
          <p:cNvPr id="31" name="Ευθύγραμμο βέλος σύνδεσης 30">
            <a:extLst>
              <a:ext uri="{FF2B5EF4-FFF2-40B4-BE49-F238E27FC236}">
                <a16:creationId xmlns:a16="http://schemas.microsoft.com/office/drawing/2014/main" id="{8C6CB172-AAF8-FC71-6F74-AB5C6F8A8B10}"/>
              </a:ext>
            </a:extLst>
          </p:cNvPr>
          <p:cNvCxnSpPr>
            <a:cxnSpLocks/>
          </p:cNvCxnSpPr>
          <p:nvPr/>
        </p:nvCxnSpPr>
        <p:spPr>
          <a:xfrm>
            <a:off x="7792548" y="1726840"/>
            <a:ext cx="405998"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8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4" grpId="0"/>
      <p:bldP spid="6"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78CFCC8-B8A9-5221-2265-7EF784BE13D4}"/>
              </a:ext>
            </a:extLst>
          </p:cNvPr>
          <p:cNvSpPr txBox="1"/>
          <p:nvPr/>
        </p:nvSpPr>
        <p:spPr>
          <a:xfrm>
            <a:off x="1008767" y="97021"/>
            <a:ext cx="1017446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DESIGN AND PROPELLER’S CHARACTERISTICS</a:t>
            </a:r>
          </a:p>
        </p:txBody>
      </p:sp>
      <p:sp>
        <p:nvSpPr>
          <p:cNvPr id="4" name="TextBox 3">
            <a:extLst>
              <a:ext uri="{FF2B5EF4-FFF2-40B4-BE49-F238E27FC236}">
                <a16:creationId xmlns:a16="http://schemas.microsoft.com/office/drawing/2014/main" id="{4274A16D-E352-5068-686E-343C392775E1}"/>
              </a:ext>
            </a:extLst>
          </p:cNvPr>
          <p:cNvSpPr txBox="1"/>
          <p:nvPr/>
        </p:nvSpPr>
        <p:spPr>
          <a:xfrm>
            <a:off x="33089" y="1776723"/>
            <a:ext cx="5681342"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Thrust Generator device</a:t>
            </a:r>
          </a:p>
        </p:txBody>
      </p:sp>
      <p:sp>
        <p:nvSpPr>
          <p:cNvPr id="6" name="TextBox 5">
            <a:extLst>
              <a:ext uri="{FF2B5EF4-FFF2-40B4-BE49-F238E27FC236}">
                <a16:creationId xmlns:a16="http://schemas.microsoft.com/office/drawing/2014/main" id="{A632ADD4-3184-B8B4-780F-78C0A60B23A7}"/>
              </a:ext>
            </a:extLst>
          </p:cNvPr>
          <p:cNvSpPr txBox="1"/>
          <p:nvPr/>
        </p:nvSpPr>
        <p:spPr>
          <a:xfrm>
            <a:off x="409961" y="1108407"/>
            <a:ext cx="1212361"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Propeller</a:t>
            </a:r>
          </a:p>
        </p:txBody>
      </p:sp>
      <p:sp>
        <p:nvSpPr>
          <p:cNvPr id="7" name="TextBox 6">
            <a:extLst>
              <a:ext uri="{FF2B5EF4-FFF2-40B4-BE49-F238E27FC236}">
                <a16:creationId xmlns:a16="http://schemas.microsoft.com/office/drawing/2014/main" id="{3A445EEE-71D7-0BE7-391B-49F49FF433F3}"/>
              </a:ext>
            </a:extLst>
          </p:cNvPr>
          <p:cNvSpPr txBox="1"/>
          <p:nvPr/>
        </p:nvSpPr>
        <p:spPr>
          <a:xfrm>
            <a:off x="409962" y="3134882"/>
            <a:ext cx="2444998"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Design Criteria</a:t>
            </a:r>
          </a:p>
        </p:txBody>
      </p:sp>
      <p:sp>
        <p:nvSpPr>
          <p:cNvPr id="8" name="TextBox 7">
            <a:extLst>
              <a:ext uri="{FF2B5EF4-FFF2-40B4-BE49-F238E27FC236}">
                <a16:creationId xmlns:a16="http://schemas.microsoft.com/office/drawing/2014/main" id="{6D0ACFBB-C8FA-D645-B9C6-19C1945A7E6B}"/>
              </a:ext>
            </a:extLst>
          </p:cNvPr>
          <p:cNvSpPr txBox="1"/>
          <p:nvPr/>
        </p:nvSpPr>
        <p:spPr>
          <a:xfrm>
            <a:off x="66178" y="2330808"/>
            <a:ext cx="5681342"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Buoyancy Surfaces</a:t>
            </a:r>
            <a:r>
              <a:rPr lang="el-G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Blades</a:t>
            </a:r>
            <a:r>
              <a:rPr lang="el-GR"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2" name="Εικόνα 11" descr="Εικόνα που περιέχει βέλος&#10;&#10;Περιγραφή που δημιουργήθηκε αυτόματα">
            <a:extLst>
              <a:ext uri="{FF2B5EF4-FFF2-40B4-BE49-F238E27FC236}">
                <a16:creationId xmlns:a16="http://schemas.microsoft.com/office/drawing/2014/main" id="{2D0F8111-E078-6A59-DB02-ABC5D271F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9222" y="922305"/>
            <a:ext cx="3652778" cy="2444851"/>
          </a:xfrm>
          <a:prstGeom prst="rect">
            <a:avLst/>
          </a:prstGeom>
        </p:spPr>
      </p:pic>
      <p:sp>
        <p:nvSpPr>
          <p:cNvPr id="15" name="TextBox 14">
            <a:extLst>
              <a:ext uri="{FF2B5EF4-FFF2-40B4-BE49-F238E27FC236}">
                <a16:creationId xmlns:a16="http://schemas.microsoft.com/office/drawing/2014/main" id="{AD8DD9B7-84DA-F542-9065-642101819335}"/>
              </a:ext>
            </a:extLst>
          </p:cNvPr>
          <p:cNvSpPr txBox="1"/>
          <p:nvPr/>
        </p:nvSpPr>
        <p:spPr>
          <a:xfrm>
            <a:off x="66178" y="3693243"/>
            <a:ext cx="5681342"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Variable pitch angle </a:t>
            </a:r>
          </a:p>
        </p:txBody>
      </p:sp>
      <p:sp>
        <p:nvSpPr>
          <p:cNvPr id="16" name="TextBox 15">
            <a:extLst>
              <a:ext uri="{FF2B5EF4-FFF2-40B4-BE49-F238E27FC236}">
                <a16:creationId xmlns:a16="http://schemas.microsoft.com/office/drawing/2014/main" id="{A02F8B21-D5D4-E953-F72D-8A1AA8FA4C25}"/>
              </a:ext>
            </a:extLst>
          </p:cNvPr>
          <p:cNvSpPr txBox="1"/>
          <p:nvPr/>
        </p:nvSpPr>
        <p:spPr>
          <a:xfrm>
            <a:off x="66178" y="4185096"/>
            <a:ext cx="5681342"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Airfoils</a:t>
            </a:r>
          </a:p>
        </p:txBody>
      </p:sp>
      <p:sp>
        <p:nvSpPr>
          <p:cNvPr id="17" name="TextBox 16">
            <a:extLst>
              <a:ext uri="{FF2B5EF4-FFF2-40B4-BE49-F238E27FC236}">
                <a16:creationId xmlns:a16="http://schemas.microsoft.com/office/drawing/2014/main" id="{CAD58B12-77A6-FE7C-8115-CD7D00E7EFA9}"/>
              </a:ext>
            </a:extLst>
          </p:cNvPr>
          <p:cNvSpPr txBox="1"/>
          <p:nvPr/>
        </p:nvSpPr>
        <p:spPr>
          <a:xfrm>
            <a:off x="66178" y="4676949"/>
            <a:ext cx="5681342"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Material</a:t>
            </a:r>
          </a:p>
        </p:txBody>
      </p:sp>
      <p:sp>
        <p:nvSpPr>
          <p:cNvPr id="18" name="TextBox 17">
            <a:extLst>
              <a:ext uri="{FF2B5EF4-FFF2-40B4-BE49-F238E27FC236}">
                <a16:creationId xmlns:a16="http://schemas.microsoft.com/office/drawing/2014/main" id="{F34BE386-A59D-AC07-E454-4295E1162324}"/>
              </a:ext>
            </a:extLst>
          </p:cNvPr>
          <p:cNvSpPr txBox="1"/>
          <p:nvPr/>
        </p:nvSpPr>
        <p:spPr>
          <a:xfrm>
            <a:off x="66178" y="5168802"/>
            <a:ext cx="5681342" cy="369332"/>
          </a:xfrm>
          <a:prstGeom prst="rect">
            <a:avLst/>
          </a:prstGeom>
          <a:noFill/>
          <a:ln w="19050">
            <a:noFill/>
          </a:ln>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Sufficient Dimensions</a:t>
            </a:r>
          </a:p>
        </p:txBody>
      </p:sp>
      <p:pic>
        <p:nvPicPr>
          <p:cNvPr id="21" name="Εικόνα 20">
            <a:extLst>
              <a:ext uri="{FF2B5EF4-FFF2-40B4-BE49-F238E27FC236}">
                <a16:creationId xmlns:a16="http://schemas.microsoft.com/office/drawing/2014/main" id="{209E7384-40CD-F173-0EC6-4AFB01C53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5499" y="3504214"/>
            <a:ext cx="2491861" cy="2570789"/>
          </a:xfrm>
          <a:prstGeom prst="rect">
            <a:avLst/>
          </a:prstGeom>
        </p:spPr>
      </p:pic>
      <p:pic>
        <p:nvPicPr>
          <p:cNvPr id="22" name="Picture 2">
            <a:extLst>
              <a:ext uri="{FF2B5EF4-FFF2-40B4-BE49-F238E27FC236}">
                <a16:creationId xmlns:a16="http://schemas.microsoft.com/office/drawing/2014/main" id="{EBE73226-3049-4DA5-A892-2B3D40C4FA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8936" y="3923999"/>
            <a:ext cx="4996886" cy="803972"/>
          </a:xfrm>
          <a:prstGeom prst="rect">
            <a:avLst/>
          </a:prstGeom>
        </p:spPr>
      </p:pic>
      <p:pic>
        <p:nvPicPr>
          <p:cNvPr id="23" name="Picture 4">
            <a:extLst>
              <a:ext uri="{FF2B5EF4-FFF2-40B4-BE49-F238E27FC236}">
                <a16:creationId xmlns:a16="http://schemas.microsoft.com/office/drawing/2014/main" id="{74A7109D-1A15-4985-96A2-DB8DF4038C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8937" y="5538134"/>
            <a:ext cx="4996885" cy="707241"/>
          </a:xfrm>
          <a:prstGeom prst="rect">
            <a:avLst/>
          </a:prstGeom>
        </p:spPr>
      </p:pic>
      <p:sp>
        <p:nvSpPr>
          <p:cNvPr id="24" name="TextBox 5">
            <a:extLst>
              <a:ext uri="{FF2B5EF4-FFF2-40B4-BE49-F238E27FC236}">
                <a16:creationId xmlns:a16="http://schemas.microsoft.com/office/drawing/2014/main" id="{9778D0FA-8CCA-4A47-8819-FB98749AF5B8}"/>
              </a:ext>
            </a:extLst>
          </p:cNvPr>
          <p:cNvSpPr txBox="1"/>
          <p:nvPr/>
        </p:nvSpPr>
        <p:spPr>
          <a:xfrm>
            <a:off x="8295382" y="4079035"/>
            <a:ext cx="1518249" cy="307777"/>
          </a:xfrm>
          <a:prstGeom prst="rect">
            <a:avLst/>
          </a:prstGeom>
          <a:noFill/>
        </p:spPr>
        <p:txBody>
          <a:bodyPr wrap="squar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Times New Roman" panose="02020603050405020304" pitchFamily="18" charset="0"/>
                <a:cs typeface="Times New Roman" panose="02020603050405020304" pitchFamily="18" charset="0"/>
              </a:rPr>
              <a:t>Clark Y Section</a:t>
            </a:r>
            <a:endParaRPr lang="el-GR" sz="1400" dirty="0">
              <a:latin typeface="Times New Roman" panose="02020603050405020304" pitchFamily="18" charset="0"/>
              <a:cs typeface="Times New Roman" panose="02020603050405020304" pitchFamily="18" charset="0"/>
            </a:endParaRPr>
          </a:p>
        </p:txBody>
      </p:sp>
      <p:sp>
        <p:nvSpPr>
          <p:cNvPr id="25" name="TextBox 6">
            <a:extLst>
              <a:ext uri="{FF2B5EF4-FFF2-40B4-BE49-F238E27FC236}">
                <a16:creationId xmlns:a16="http://schemas.microsoft.com/office/drawing/2014/main" id="{D718E1CE-2ECF-4B7E-B83D-D9DBBEC9D842}"/>
              </a:ext>
            </a:extLst>
          </p:cNvPr>
          <p:cNvSpPr txBox="1"/>
          <p:nvPr/>
        </p:nvSpPr>
        <p:spPr>
          <a:xfrm>
            <a:off x="8321040" y="5691432"/>
            <a:ext cx="1518249" cy="307777"/>
          </a:xfrm>
          <a:prstGeom prst="rect">
            <a:avLst/>
          </a:prstGeom>
          <a:noFill/>
        </p:spPr>
        <p:txBody>
          <a:bodyPr wrap="square" rtlCol="0">
            <a:spAutoFit/>
          </a:bodyPr>
          <a:ls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Times New Roman" panose="02020603050405020304" pitchFamily="18" charset="0"/>
                <a:cs typeface="Times New Roman" panose="02020603050405020304" pitchFamily="18" charset="0"/>
              </a:rPr>
              <a:t>R.A.F 6 Section</a:t>
            </a:r>
            <a:endParaRPr lang="el-G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12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p:bldP spid="15" grpId="0"/>
      <p:bldP spid="16" grpId="0"/>
      <p:bldP spid="17" grpId="0"/>
      <p:bldP spid="18"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Ορθογώνιο 3">
            <a:extLst>
              <a:ext uri="{FF2B5EF4-FFF2-40B4-BE49-F238E27FC236}">
                <a16:creationId xmlns:a16="http://schemas.microsoft.com/office/drawing/2014/main" id="{805D9FFF-B9F8-5E4A-E27F-01A7CD8DD385}"/>
              </a:ext>
            </a:extLst>
          </p:cNvPr>
          <p:cNvSpPr/>
          <p:nvPr/>
        </p:nvSpPr>
        <p:spPr>
          <a:xfrm>
            <a:off x="4160520" y="4015740"/>
            <a:ext cx="1165860" cy="384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1C4909-A26D-3651-F107-690DE5EAD002}"/>
              </a:ext>
            </a:extLst>
          </p:cNvPr>
          <p:cNvSpPr txBox="1"/>
          <p:nvPr/>
        </p:nvSpPr>
        <p:spPr>
          <a:xfrm>
            <a:off x="216922" y="927375"/>
            <a:ext cx="2363718"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Propeller Design</a:t>
            </a:r>
          </a:p>
        </p:txBody>
      </p:sp>
      <p:pic>
        <p:nvPicPr>
          <p:cNvPr id="8" name="Εικόνα 7">
            <a:extLst>
              <a:ext uri="{FF2B5EF4-FFF2-40B4-BE49-F238E27FC236}">
                <a16:creationId xmlns:a16="http://schemas.microsoft.com/office/drawing/2014/main" id="{2CC8E539-1DB2-E7DE-3B5F-BFC1F6F99B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169" y="1550707"/>
            <a:ext cx="5943831" cy="4159213"/>
          </a:xfrm>
          <a:prstGeom prst="rect">
            <a:avLst/>
          </a:prstGeom>
          <a:noFill/>
          <a:ln>
            <a:noFill/>
          </a:ln>
        </p:spPr>
      </p:pic>
      <p:graphicFrame>
        <p:nvGraphicFramePr>
          <p:cNvPr id="15" name="Γράφημα 14">
            <a:extLst>
              <a:ext uri="{FF2B5EF4-FFF2-40B4-BE49-F238E27FC236}">
                <a16:creationId xmlns:a16="http://schemas.microsoft.com/office/drawing/2014/main" id="{CA1994CA-948C-82FE-C5F2-CBB2DBA8C702}"/>
              </a:ext>
            </a:extLst>
          </p:cNvPr>
          <p:cNvGraphicFramePr/>
          <p:nvPr>
            <p:extLst>
              <p:ext uri="{D42A27DB-BD31-4B8C-83A1-F6EECF244321}">
                <p14:modId xmlns:p14="http://schemas.microsoft.com/office/powerpoint/2010/main" val="2530369183"/>
              </p:ext>
            </p:extLst>
          </p:nvPr>
        </p:nvGraphicFramePr>
        <p:xfrm>
          <a:off x="-54824" y="1550707"/>
          <a:ext cx="6231873" cy="4159213"/>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a14="http://schemas.microsoft.com/office/drawing/2010/main" Requires="a14">
          <p:graphicFrame>
            <p:nvGraphicFramePr>
              <p:cNvPr id="19" name="Πίνακας 19">
                <a:extLst>
                  <a:ext uri="{FF2B5EF4-FFF2-40B4-BE49-F238E27FC236}">
                    <a16:creationId xmlns:a16="http://schemas.microsoft.com/office/drawing/2014/main" id="{5CB510EB-EF7C-48B4-7BD7-C82A5A4CC3E3}"/>
                  </a:ext>
                </a:extLst>
              </p:cNvPr>
              <p:cNvGraphicFramePr>
                <a:graphicFrameLocks noGrp="1"/>
              </p:cNvGraphicFramePr>
              <p:nvPr>
                <p:extLst>
                  <p:ext uri="{D42A27DB-BD31-4B8C-83A1-F6EECF244321}">
                    <p14:modId xmlns:p14="http://schemas.microsoft.com/office/powerpoint/2010/main" val="1407508708"/>
                  </p:ext>
                </p:extLst>
              </p:nvPr>
            </p:nvGraphicFramePr>
            <p:xfrm>
              <a:off x="237074" y="5760720"/>
              <a:ext cx="10057074" cy="1000259"/>
            </p:xfrm>
            <a:graphic>
              <a:graphicData uri="http://schemas.openxmlformats.org/drawingml/2006/table">
                <a:tbl>
                  <a:tblPr firstRow="1" bandRow="1">
                    <a:tableStyleId>{5C22544A-7EE6-4342-B048-85BDC9FD1C3A}</a:tableStyleId>
                  </a:tblPr>
                  <a:tblGrid>
                    <a:gridCol w="1769414">
                      <a:extLst>
                        <a:ext uri="{9D8B030D-6E8A-4147-A177-3AD203B41FA5}">
                          <a16:colId xmlns:a16="http://schemas.microsoft.com/office/drawing/2014/main" val="2629146774"/>
                        </a:ext>
                      </a:extLst>
                    </a:gridCol>
                    <a:gridCol w="1657532">
                      <a:extLst>
                        <a:ext uri="{9D8B030D-6E8A-4147-A177-3AD203B41FA5}">
                          <a16:colId xmlns:a16="http://schemas.microsoft.com/office/drawing/2014/main" val="3576661998"/>
                        </a:ext>
                      </a:extLst>
                    </a:gridCol>
                    <a:gridCol w="1657532">
                      <a:extLst>
                        <a:ext uri="{9D8B030D-6E8A-4147-A177-3AD203B41FA5}">
                          <a16:colId xmlns:a16="http://schemas.microsoft.com/office/drawing/2014/main" val="2042359885"/>
                        </a:ext>
                      </a:extLst>
                    </a:gridCol>
                    <a:gridCol w="1657532">
                      <a:extLst>
                        <a:ext uri="{9D8B030D-6E8A-4147-A177-3AD203B41FA5}">
                          <a16:colId xmlns:a16="http://schemas.microsoft.com/office/drawing/2014/main" val="3636728008"/>
                        </a:ext>
                      </a:extLst>
                    </a:gridCol>
                    <a:gridCol w="1657532">
                      <a:extLst>
                        <a:ext uri="{9D8B030D-6E8A-4147-A177-3AD203B41FA5}">
                          <a16:colId xmlns:a16="http://schemas.microsoft.com/office/drawing/2014/main" val="2123715313"/>
                        </a:ext>
                      </a:extLst>
                    </a:gridCol>
                    <a:gridCol w="1657532">
                      <a:extLst>
                        <a:ext uri="{9D8B030D-6E8A-4147-A177-3AD203B41FA5}">
                          <a16:colId xmlns:a16="http://schemas.microsoft.com/office/drawing/2014/main" val="3161722154"/>
                        </a:ext>
                      </a:extLst>
                    </a:gridCol>
                  </a:tblGrid>
                  <a:tr h="52791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ysClr val="windowText" lastClr="000000"/>
                              </a:solidFill>
                              <a:latin typeface="Times New Roman" panose="02020603050405020304" pitchFamily="18" charset="0"/>
                              <a:cs typeface="Times New Roman" panose="02020603050405020304" pitchFamily="18" charset="0"/>
                            </a:rPr>
                            <a:t>Mechanical properties</a:t>
                          </a:r>
                          <a:r>
                            <a:rPr lang="el-GR" sz="1400" b="1" dirty="0">
                              <a:solidFill>
                                <a:sysClr val="windowText" lastClr="000000"/>
                              </a:solidFill>
                              <a:latin typeface="Times New Roman" panose="02020603050405020304" pitchFamily="18" charset="0"/>
                              <a:cs typeface="Times New Roman" panose="02020603050405020304" pitchFamily="18" charset="0"/>
                            </a:rPr>
                            <a:t> </a:t>
                          </a:r>
                          <a:r>
                            <a:rPr lang="en-US" sz="1400" b="1" dirty="0">
                              <a:solidFill>
                                <a:sysClr val="windowText" lastClr="000000"/>
                              </a:solidFill>
                              <a:latin typeface="Times New Roman" panose="02020603050405020304" pitchFamily="18" charset="0"/>
                              <a:cs typeface="Times New Roman" panose="02020603050405020304" pitchFamily="18" charset="0"/>
                            </a:rPr>
                            <a:t>Aluminum alloy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l-GR" sz="1400" b="0" dirty="0">
                              <a:solidFill>
                                <a:schemeClr val="tx1"/>
                              </a:solidFill>
                              <a:effectLst/>
                              <a:latin typeface="Times New Roman" panose="02020603050405020304" pitchFamily="18" charset="0"/>
                              <a:cs typeface="Times New Roman" panose="02020603050405020304" pitchFamily="18" charset="0"/>
                            </a:rPr>
                            <a:t>Young ’s</a:t>
                          </a:r>
                          <a:r>
                            <a:rPr lang="en-US" sz="1400" b="0" dirty="0">
                              <a:solidFill>
                                <a:schemeClr val="tx1"/>
                              </a:solidFill>
                              <a:effectLst/>
                              <a:latin typeface="Times New Roman" panose="02020603050405020304" pitchFamily="18" charset="0"/>
                              <a:cs typeface="Times New Roman" panose="02020603050405020304" pitchFamily="18" charset="0"/>
                            </a:rPr>
                            <a:t> </a:t>
                          </a:r>
                          <a:r>
                            <a:rPr lang="el-GR" sz="1400" b="0" dirty="0">
                              <a:solidFill>
                                <a:schemeClr val="tx1"/>
                              </a:solidFill>
                              <a:effectLst/>
                              <a:latin typeface="Times New Roman" panose="02020603050405020304" pitchFamily="18" charset="0"/>
                              <a:cs typeface="Times New Roman" panose="02020603050405020304" pitchFamily="18" charset="0"/>
                            </a:rPr>
                            <a:t>Modulus</a:t>
                          </a:r>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l-GR" sz="1400" b="0" dirty="0">
                              <a:solidFill>
                                <a:schemeClr val="tx1"/>
                              </a:solidFill>
                              <a:effectLst/>
                              <a:latin typeface="Times New Roman" panose="02020603050405020304" pitchFamily="18" charset="0"/>
                              <a:cs typeface="Times New Roman" panose="02020603050405020304" pitchFamily="18" charset="0"/>
                            </a:rPr>
                            <a:t>Poisson</a:t>
                          </a:r>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Tensile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Tensile Strength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1290375"/>
                      </a:ext>
                    </a:extLst>
                  </a:tr>
                  <a:tr h="472345">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l-GR" sz="1200" smtClean="0">
                                    <a:effectLst/>
                                    <a:latin typeface="Cambria Math" panose="02040503050406030204" pitchFamily="18" charset="0"/>
                                  </a:rPr>
                                  <m:t>𝜌</m:t>
                                </m:r>
                                <m:r>
                                  <a:rPr lang="el-GR" sz="1200" smtClean="0">
                                    <a:effectLst/>
                                    <a:latin typeface="Cambria Math" panose="02040503050406030204" pitchFamily="18" charset="0"/>
                                  </a:rPr>
                                  <m:t>=2770 </m:t>
                                </m:r>
                                <m:d>
                                  <m:dPr>
                                    <m:begChr m:val="["/>
                                    <m:endChr m:val="]"/>
                                    <m:ctrlPr>
                                      <a:rPr lang="en-US" sz="1200" i="1">
                                        <a:effectLst/>
                                        <a:latin typeface="Cambria Math" panose="02040503050406030204" pitchFamily="18" charset="0"/>
                                      </a:rPr>
                                    </m:ctrlPr>
                                  </m:dPr>
                                  <m:e>
                                    <m:r>
                                      <a:rPr lang="en-US" sz="1200" b="0" i="1" smtClean="0">
                                        <a:effectLst/>
                                        <a:latin typeface="Cambria Math" panose="02040503050406030204" pitchFamily="18" charset="0"/>
                                      </a:rPr>
                                      <m:t>𝐾𝑔</m:t>
                                    </m:r>
                                    <m:r>
                                      <a:rPr lang="en-US" sz="1200" b="0" i="1" smtClean="0">
                                        <a:effectLst/>
                                        <a:latin typeface="Cambria Math" panose="02040503050406030204" pitchFamily="18" charset="0"/>
                                      </a:rPr>
                                      <m:t>/</m:t>
                                    </m:r>
                                    <m:sSup>
                                      <m:sSupPr>
                                        <m:ctrlPr>
                                          <a:rPr lang="en-US" sz="1200" b="0" i="1" smtClean="0">
                                            <a:effectLst/>
                                            <a:latin typeface="Cambria Math" panose="02040503050406030204" pitchFamily="18" charset="0"/>
                                          </a:rPr>
                                        </m:ctrlPr>
                                      </m:sSupPr>
                                      <m:e>
                                        <m:r>
                                          <a:rPr lang="en-US" sz="1200" b="0" i="1" smtClean="0">
                                            <a:effectLst/>
                                            <a:latin typeface="Cambria Math" panose="02040503050406030204" pitchFamily="18" charset="0"/>
                                          </a:rPr>
                                          <m:t>𝑚</m:t>
                                        </m:r>
                                      </m:e>
                                      <m:sup>
                                        <m:r>
                                          <a:rPr lang="en-US" sz="1200" b="0" i="1" smtClean="0">
                                            <a:effectLst/>
                                            <a:latin typeface="Cambria Math" panose="02040503050406030204" pitchFamily="18" charset="0"/>
                                          </a:rPr>
                                          <m:t>3</m:t>
                                        </m:r>
                                      </m:sup>
                                    </m:sSup>
                                  </m:e>
                                </m:d>
                              </m:oMath>
                            </m:oMathPara>
                          </a14:m>
                          <a:endParaRPr lang="en-US" sz="1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l-GR" sz="1200" smtClean="0">
                                    <a:effectLst/>
                                    <a:latin typeface="Cambria Math" panose="02040503050406030204" pitchFamily="18" charset="0"/>
                                  </a:rPr>
                                  <m:t>𝛦</m:t>
                                </m:r>
                                <m:r>
                                  <a:rPr lang="el-GR" sz="1200" smtClean="0">
                                    <a:effectLst/>
                                    <a:latin typeface="Cambria Math" panose="02040503050406030204" pitchFamily="18" charset="0"/>
                                  </a:rPr>
                                  <m:t>= 71 [</m:t>
                                </m:r>
                                <m:r>
                                  <a:rPr lang="el-GR" sz="1200" smtClean="0">
                                    <a:effectLst/>
                                    <a:latin typeface="Cambria Math" panose="02040503050406030204" pitchFamily="18" charset="0"/>
                                  </a:rPr>
                                  <m:t>𝐺𝑃𝑎</m:t>
                                </m:r>
                                <m:r>
                                  <a:rPr lang="el-GR" sz="1200" smtClean="0">
                                    <a:effectLst/>
                                    <a:latin typeface="Cambria Math" panose="02040503050406030204" pitchFamily="18" charset="0"/>
                                  </a:rPr>
                                  <m:t>]</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l-GR" sz="1200" smtClean="0">
                                    <a:effectLst/>
                                    <a:latin typeface="Cambria Math" panose="02040503050406030204" pitchFamily="18" charset="0"/>
                                  </a:rPr>
                                  <m:t>𝜈</m:t>
                                </m:r>
                                <m:r>
                                  <a:rPr lang="el-GR" sz="1200" smtClean="0">
                                    <a:effectLst/>
                                    <a:latin typeface="Cambria Math" panose="02040503050406030204" pitchFamily="18" charset="0"/>
                                  </a:rPr>
                                  <m:t>= 0.33</m:t>
                                </m:r>
                              </m:oMath>
                            </m:oMathPara>
                          </a14:m>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effectLst/>
                                        <a:latin typeface="Cambria Math" panose="02040503050406030204" pitchFamily="18" charset="0"/>
                                      </a:rPr>
                                    </m:ctrlPr>
                                  </m:sSubPr>
                                  <m:e>
                                    <m:r>
                                      <a:rPr lang="el-GR" sz="1200">
                                        <a:effectLst/>
                                        <a:latin typeface="Cambria Math" panose="02040503050406030204" pitchFamily="18" charset="0"/>
                                      </a:rPr>
                                      <m:t>𝜎</m:t>
                                    </m:r>
                                  </m:e>
                                  <m:sub>
                                    <m:r>
                                      <a:rPr lang="el-GR" sz="1200">
                                        <a:effectLst/>
                                        <a:latin typeface="Cambria Math" panose="02040503050406030204" pitchFamily="18" charset="0"/>
                                      </a:rPr>
                                      <m:t>𝛿</m:t>
                                    </m:r>
                                  </m:sub>
                                </m:sSub>
                                <m:r>
                                  <a:rPr lang="el-GR" sz="1200">
                                    <a:effectLst/>
                                    <a:latin typeface="Cambria Math" panose="02040503050406030204" pitchFamily="18" charset="0"/>
                                  </a:rPr>
                                  <m:t>=280</m:t>
                                </m:r>
                                <m:d>
                                  <m:dPr>
                                    <m:begChr m:val="["/>
                                    <m:endChr m:val="]"/>
                                    <m:ctrlPr>
                                      <a:rPr lang="en-US" sz="1200" i="1">
                                        <a:effectLst/>
                                        <a:latin typeface="Cambria Math" panose="02040503050406030204" pitchFamily="18" charset="0"/>
                                      </a:rPr>
                                    </m:ctrlPr>
                                  </m:dPr>
                                  <m:e>
                                    <m:r>
                                      <a:rPr lang="en-US" sz="1200" b="0" i="1" smtClean="0">
                                        <a:effectLst/>
                                        <a:latin typeface="Cambria Math" panose="02040503050406030204" pitchFamily="18" charset="0"/>
                                      </a:rPr>
                                      <m:t>𝑁</m:t>
                                    </m:r>
                                    <m:r>
                                      <a:rPr lang="en-US" sz="1200" b="0" i="1" smtClean="0">
                                        <a:effectLst/>
                                        <a:latin typeface="Cambria Math" panose="02040503050406030204" pitchFamily="18" charset="0"/>
                                      </a:rPr>
                                      <m:t>/</m:t>
                                    </m:r>
                                    <m:r>
                                      <a:rPr lang="en-US" sz="1200" b="0" i="1" smtClean="0">
                                        <a:effectLst/>
                                        <a:latin typeface="Cambria Math" panose="02040503050406030204" pitchFamily="18" charset="0"/>
                                      </a:rPr>
                                      <m:t>𝑚</m:t>
                                    </m:r>
                                    <m:sSup>
                                      <m:sSupPr>
                                        <m:ctrlPr>
                                          <a:rPr lang="en-US" sz="1200" b="0" i="1" smtClean="0">
                                            <a:effectLst/>
                                            <a:latin typeface="Cambria Math" panose="02040503050406030204" pitchFamily="18" charset="0"/>
                                          </a:rPr>
                                        </m:ctrlPr>
                                      </m:sSupPr>
                                      <m:e>
                                        <m:r>
                                          <a:rPr lang="en-US" sz="1200" b="0" i="1" smtClean="0">
                                            <a:effectLst/>
                                            <a:latin typeface="Cambria Math" panose="02040503050406030204" pitchFamily="18" charset="0"/>
                                          </a:rPr>
                                          <m:t>𝑚</m:t>
                                        </m:r>
                                      </m:e>
                                      <m:sup>
                                        <m:r>
                                          <a:rPr lang="en-US" sz="1200" b="0" i="1" smtClean="0">
                                            <a:effectLst/>
                                            <a:latin typeface="Cambria Math" panose="02040503050406030204" pitchFamily="18" charset="0"/>
                                          </a:rPr>
                                          <m:t>2</m:t>
                                        </m:r>
                                      </m:sup>
                                    </m:sSup>
                                  </m:e>
                                </m:d>
                              </m:oMath>
                            </m:oMathPara>
                          </a14:m>
                          <a:endParaRPr lang="en-US" sz="1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i="1" smtClean="0">
                                        <a:effectLst/>
                                        <a:latin typeface="Cambria Math" panose="02040503050406030204" pitchFamily="18" charset="0"/>
                                      </a:rPr>
                                    </m:ctrlPr>
                                  </m:sSubPr>
                                  <m:e>
                                    <m:r>
                                      <a:rPr lang="el-GR" sz="1200">
                                        <a:effectLst/>
                                        <a:latin typeface="Cambria Math" panose="02040503050406030204" pitchFamily="18" charset="0"/>
                                      </a:rPr>
                                      <m:t>𝜎</m:t>
                                    </m:r>
                                  </m:e>
                                  <m:sub>
                                    <m:r>
                                      <a:rPr lang="el-GR" sz="1200">
                                        <a:effectLst/>
                                        <a:latin typeface="Cambria Math" panose="02040503050406030204" pitchFamily="18" charset="0"/>
                                      </a:rPr>
                                      <m:t>𝜊</m:t>
                                    </m:r>
                                  </m:sub>
                                </m:sSub>
                                <m:r>
                                  <a:rPr lang="el-GR" sz="1200">
                                    <a:effectLst/>
                                    <a:latin typeface="Cambria Math" panose="02040503050406030204" pitchFamily="18" charset="0"/>
                                  </a:rPr>
                                  <m:t>=310</m:t>
                                </m:r>
                                <m:d>
                                  <m:dPr>
                                    <m:begChr m:val="["/>
                                    <m:endChr m:val="]"/>
                                    <m:ctrlPr>
                                      <a:rPr lang="en-US" sz="1200" i="1">
                                        <a:effectLst/>
                                        <a:latin typeface="Cambria Math" panose="02040503050406030204" pitchFamily="18" charset="0"/>
                                      </a:rPr>
                                    </m:ctrlPr>
                                  </m:dPr>
                                  <m:e>
                                    <m:r>
                                      <a:rPr lang="en-US" sz="1200" b="0" i="1" smtClean="0">
                                        <a:effectLst/>
                                        <a:latin typeface="Cambria Math" panose="02040503050406030204" pitchFamily="18" charset="0"/>
                                      </a:rPr>
                                      <m:t>𝑁</m:t>
                                    </m:r>
                                    <m:r>
                                      <a:rPr lang="en-US" sz="1200" b="0" i="1" smtClean="0">
                                        <a:effectLst/>
                                        <a:latin typeface="Cambria Math" panose="02040503050406030204" pitchFamily="18" charset="0"/>
                                      </a:rPr>
                                      <m:t>/</m:t>
                                    </m:r>
                                    <m:r>
                                      <a:rPr lang="en-US" sz="1200" b="0" i="1" smtClean="0">
                                        <a:effectLst/>
                                        <a:latin typeface="Cambria Math" panose="02040503050406030204" pitchFamily="18" charset="0"/>
                                      </a:rPr>
                                      <m:t>𝑚</m:t>
                                    </m:r>
                                    <m:sSup>
                                      <m:sSupPr>
                                        <m:ctrlPr>
                                          <a:rPr lang="en-US" sz="1200" b="0" i="1" smtClean="0">
                                            <a:effectLst/>
                                            <a:latin typeface="Cambria Math" panose="02040503050406030204" pitchFamily="18" charset="0"/>
                                          </a:rPr>
                                        </m:ctrlPr>
                                      </m:sSupPr>
                                      <m:e>
                                        <m:r>
                                          <a:rPr lang="en-US" sz="1200" b="0" i="1" smtClean="0">
                                            <a:effectLst/>
                                            <a:latin typeface="Cambria Math" panose="02040503050406030204" pitchFamily="18" charset="0"/>
                                          </a:rPr>
                                          <m:t>𝑚</m:t>
                                        </m:r>
                                      </m:e>
                                      <m:sup>
                                        <m:r>
                                          <a:rPr lang="en-US" sz="1200" b="0" i="1" smtClean="0">
                                            <a:effectLst/>
                                            <a:latin typeface="Cambria Math" panose="02040503050406030204" pitchFamily="18" charset="0"/>
                                          </a:rPr>
                                          <m:t>2</m:t>
                                        </m:r>
                                      </m:sup>
                                    </m:sSup>
                                  </m:e>
                                </m:d>
                              </m:oMath>
                            </m:oMathPara>
                          </a14:m>
                          <a:endParaRPr lang="en-US" sz="12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0259661"/>
                      </a:ext>
                    </a:extLst>
                  </a:tr>
                </a:tbl>
              </a:graphicData>
            </a:graphic>
          </p:graphicFrame>
        </mc:Choice>
        <mc:Fallback>
          <p:graphicFrame>
            <p:nvGraphicFramePr>
              <p:cNvPr id="19" name="Πίνακας 19">
                <a:extLst>
                  <a:ext uri="{FF2B5EF4-FFF2-40B4-BE49-F238E27FC236}">
                    <a16:creationId xmlns:a16="http://schemas.microsoft.com/office/drawing/2014/main" id="{5CB510EB-EF7C-48B4-7BD7-C82A5A4CC3E3}"/>
                  </a:ext>
                </a:extLst>
              </p:cNvPr>
              <p:cNvGraphicFramePr>
                <a:graphicFrameLocks noGrp="1"/>
              </p:cNvGraphicFramePr>
              <p:nvPr>
                <p:extLst>
                  <p:ext uri="{D42A27DB-BD31-4B8C-83A1-F6EECF244321}">
                    <p14:modId xmlns:p14="http://schemas.microsoft.com/office/powerpoint/2010/main" val="1407508708"/>
                  </p:ext>
                </p:extLst>
              </p:nvPr>
            </p:nvGraphicFramePr>
            <p:xfrm>
              <a:off x="237074" y="5760720"/>
              <a:ext cx="10057074" cy="1000259"/>
            </p:xfrm>
            <a:graphic>
              <a:graphicData uri="http://schemas.openxmlformats.org/drawingml/2006/table">
                <a:tbl>
                  <a:tblPr firstRow="1" bandRow="1">
                    <a:tableStyleId>{5C22544A-7EE6-4342-B048-85BDC9FD1C3A}</a:tableStyleId>
                  </a:tblPr>
                  <a:tblGrid>
                    <a:gridCol w="1769414">
                      <a:extLst>
                        <a:ext uri="{9D8B030D-6E8A-4147-A177-3AD203B41FA5}">
                          <a16:colId xmlns:a16="http://schemas.microsoft.com/office/drawing/2014/main" val="2629146774"/>
                        </a:ext>
                      </a:extLst>
                    </a:gridCol>
                    <a:gridCol w="1657532">
                      <a:extLst>
                        <a:ext uri="{9D8B030D-6E8A-4147-A177-3AD203B41FA5}">
                          <a16:colId xmlns:a16="http://schemas.microsoft.com/office/drawing/2014/main" val="3576661998"/>
                        </a:ext>
                      </a:extLst>
                    </a:gridCol>
                    <a:gridCol w="1657532">
                      <a:extLst>
                        <a:ext uri="{9D8B030D-6E8A-4147-A177-3AD203B41FA5}">
                          <a16:colId xmlns:a16="http://schemas.microsoft.com/office/drawing/2014/main" val="2042359885"/>
                        </a:ext>
                      </a:extLst>
                    </a:gridCol>
                    <a:gridCol w="1657532">
                      <a:extLst>
                        <a:ext uri="{9D8B030D-6E8A-4147-A177-3AD203B41FA5}">
                          <a16:colId xmlns:a16="http://schemas.microsoft.com/office/drawing/2014/main" val="3636728008"/>
                        </a:ext>
                      </a:extLst>
                    </a:gridCol>
                    <a:gridCol w="1657532">
                      <a:extLst>
                        <a:ext uri="{9D8B030D-6E8A-4147-A177-3AD203B41FA5}">
                          <a16:colId xmlns:a16="http://schemas.microsoft.com/office/drawing/2014/main" val="2123715313"/>
                        </a:ext>
                      </a:extLst>
                    </a:gridCol>
                    <a:gridCol w="1657532">
                      <a:extLst>
                        <a:ext uri="{9D8B030D-6E8A-4147-A177-3AD203B41FA5}">
                          <a16:colId xmlns:a16="http://schemas.microsoft.com/office/drawing/2014/main" val="3161722154"/>
                        </a:ext>
                      </a:extLst>
                    </a:gridCol>
                  </a:tblGrid>
                  <a:tr h="52791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ysClr val="windowText" lastClr="000000"/>
                              </a:solidFill>
                              <a:latin typeface="Times New Roman" panose="02020603050405020304" pitchFamily="18" charset="0"/>
                              <a:cs typeface="Times New Roman" panose="02020603050405020304" pitchFamily="18" charset="0"/>
                            </a:rPr>
                            <a:t>Mechanical properties</a:t>
                          </a:r>
                          <a:r>
                            <a:rPr lang="el-GR" sz="1400" b="1" dirty="0">
                              <a:solidFill>
                                <a:sysClr val="windowText" lastClr="000000"/>
                              </a:solidFill>
                              <a:latin typeface="Times New Roman" panose="02020603050405020304" pitchFamily="18" charset="0"/>
                              <a:cs typeface="Times New Roman" panose="02020603050405020304" pitchFamily="18" charset="0"/>
                            </a:rPr>
                            <a:t> </a:t>
                          </a:r>
                          <a:r>
                            <a:rPr lang="en-US" sz="1400" b="1" dirty="0">
                              <a:solidFill>
                                <a:sysClr val="windowText" lastClr="000000"/>
                              </a:solidFill>
                              <a:latin typeface="Times New Roman" panose="02020603050405020304" pitchFamily="18" charset="0"/>
                              <a:cs typeface="Times New Roman" panose="02020603050405020304" pitchFamily="18" charset="0"/>
                            </a:rPr>
                            <a:t>Aluminum alloy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l-GR" sz="1400" b="0" dirty="0">
                              <a:solidFill>
                                <a:schemeClr val="tx1"/>
                              </a:solidFill>
                              <a:effectLst/>
                              <a:latin typeface="Times New Roman" panose="02020603050405020304" pitchFamily="18" charset="0"/>
                              <a:cs typeface="Times New Roman" panose="02020603050405020304" pitchFamily="18" charset="0"/>
                            </a:rPr>
                            <a:t>Young ’s</a:t>
                          </a:r>
                          <a:r>
                            <a:rPr lang="en-US" sz="1400" b="0" dirty="0">
                              <a:solidFill>
                                <a:schemeClr val="tx1"/>
                              </a:solidFill>
                              <a:effectLst/>
                              <a:latin typeface="Times New Roman" panose="02020603050405020304" pitchFamily="18" charset="0"/>
                              <a:cs typeface="Times New Roman" panose="02020603050405020304" pitchFamily="18" charset="0"/>
                            </a:rPr>
                            <a:t> </a:t>
                          </a:r>
                          <a:r>
                            <a:rPr lang="el-GR" sz="1400" b="0" dirty="0">
                              <a:solidFill>
                                <a:schemeClr val="tx1"/>
                              </a:solidFill>
                              <a:effectLst/>
                              <a:latin typeface="Times New Roman" panose="02020603050405020304" pitchFamily="18" charset="0"/>
                              <a:cs typeface="Times New Roman" panose="02020603050405020304" pitchFamily="18" charset="0"/>
                            </a:rPr>
                            <a:t>Modulus</a:t>
                          </a:r>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l-GR" sz="1400" b="0" dirty="0">
                              <a:solidFill>
                                <a:schemeClr val="tx1"/>
                              </a:solidFill>
                              <a:effectLst/>
                              <a:latin typeface="Times New Roman" panose="02020603050405020304" pitchFamily="18" charset="0"/>
                              <a:cs typeface="Times New Roman" panose="02020603050405020304" pitchFamily="18" charset="0"/>
                            </a:rPr>
                            <a:t>Poisson</a:t>
                          </a:r>
                          <a:endParaRPr 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Tensile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Tensile Strength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1290375"/>
                      </a:ext>
                    </a:extLst>
                  </a:tr>
                  <a:tr h="472345">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6593" t="-114103" r="-399267" b="-256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7353" t="-114103" r="-300735" b="-256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7353" t="-114103" r="-200735" b="-256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07353" t="-114103" r="-100735" b="-2564"/>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7353" t="-114103" r="-735" b="-2564"/>
                          </a:stretch>
                        </a:blipFill>
                      </a:tcPr>
                    </a:tc>
                    <a:extLst>
                      <a:ext uri="{0D108BD9-81ED-4DB2-BD59-A6C34878D82A}">
                        <a16:rowId xmlns:a16="http://schemas.microsoft.com/office/drawing/2014/main" val="590259661"/>
                      </a:ext>
                    </a:extLst>
                  </a:tr>
                </a:tbl>
              </a:graphicData>
            </a:graphic>
          </p:graphicFrame>
        </mc:Fallback>
      </mc:AlternateContent>
      <p:sp>
        <p:nvSpPr>
          <p:cNvPr id="3" name="TextBox 2">
            <a:extLst>
              <a:ext uri="{FF2B5EF4-FFF2-40B4-BE49-F238E27FC236}">
                <a16:creationId xmlns:a16="http://schemas.microsoft.com/office/drawing/2014/main" id="{AAAC595D-D194-58D6-A8E9-06317E5107FB}"/>
              </a:ext>
            </a:extLst>
          </p:cNvPr>
          <p:cNvSpPr txBox="1"/>
          <p:nvPr/>
        </p:nvSpPr>
        <p:spPr>
          <a:xfrm>
            <a:off x="1008767" y="97021"/>
            <a:ext cx="1017446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DESIGN AND PROPELLER’S CHARACTERISTICS</a:t>
            </a:r>
          </a:p>
        </p:txBody>
      </p:sp>
    </p:spTree>
    <p:extLst>
      <p:ext uri="{BB962C8B-B14F-4D97-AF65-F5344CB8AC3E}">
        <p14:creationId xmlns:p14="http://schemas.microsoft.com/office/powerpoint/2010/main" val="414198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Εικόνα 183">
            <a:extLst>
              <a:ext uri="{FF2B5EF4-FFF2-40B4-BE49-F238E27FC236}">
                <a16:creationId xmlns:a16="http://schemas.microsoft.com/office/drawing/2014/main" id="{14E818D6-9BC1-40BE-1FBB-5146B0405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74" y="2079958"/>
            <a:ext cx="5512690" cy="4139641"/>
          </a:xfrm>
          <a:prstGeom prst="rect">
            <a:avLst/>
          </a:prstGeom>
        </p:spPr>
      </p:pic>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77EA9DC-D22C-EB82-63F8-28C32C58C3E2}"/>
              </a:ext>
            </a:extLst>
          </p:cNvPr>
          <p:cNvSpPr txBox="1"/>
          <p:nvPr/>
        </p:nvSpPr>
        <p:spPr>
          <a:xfrm>
            <a:off x="216922" y="927375"/>
            <a:ext cx="2800598"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Characteristics</a:t>
            </a:r>
            <a:r>
              <a:rPr lang="el-GR" b="1" dirty="0">
                <a:latin typeface="Times New Roman" panose="02020603050405020304" pitchFamily="18" charset="0"/>
                <a:cs typeface="Times New Roman" panose="02020603050405020304" pitchFamily="18" charset="0"/>
              </a:rPr>
              <a:t> &amp; </a:t>
            </a:r>
            <a:r>
              <a:rPr lang="en-US" b="1" dirty="0">
                <a:latin typeface="Times New Roman" panose="02020603050405020304" pitchFamily="18" charset="0"/>
                <a:cs typeface="Times New Roman" panose="02020603050405020304" pitchFamily="18" charset="0"/>
              </a:rPr>
              <a:t>Forces</a:t>
            </a:r>
          </a:p>
        </p:txBody>
      </p:sp>
      <p:pic>
        <p:nvPicPr>
          <p:cNvPr id="52" name="Picture 14">
            <a:extLst>
              <a:ext uri="{FF2B5EF4-FFF2-40B4-BE49-F238E27FC236}">
                <a16:creationId xmlns:a16="http://schemas.microsoft.com/office/drawing/2014/main" id="{77890A64-72DF-78AB-C6C3-068D9B333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0784" y="4149779"/>
            <a:ext cx="5440102" cy="2239549"/>
          </a:xfrm>
          <a:prstGeom prst="rect">
            <a:avLst/>
          </a:prstGeom>
        </p:spPr>
      </p:pic>
      <p:sp>
        <p:nvSpPr>
          <p:cNvPr id="53" name="TextBox 52">
            <a:extLst>
              <a:ext uri="{FF2B5EF4-FFF2-40B4-BE49-F238E27FC236}">
                <a16:creationId xmlns:a16="http://schemas.microsoft.com/office/drawing/2014/main" id="{CAD8C3BB-6648-4F3F-1526-5B3D471F4FBD}"/>
              </a:ext>
            </a:extLst>
          </p:cNvPr>
          <p:cNvSpPr txBox="1"/>
          <p:nvPr/>
        </p:nvSpPr>
        <p:spPr>
          <a:xfrm>
            <a:off x="7803302" y="4820838"/>
            <a:ext cx="1079591" cy="276999"/>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l-GR" sz="1200" b="1" dirty="0">
                <a:solidFill>
                  <a:srgbClr val="C00000"/>
                </a:solidFill>
              </a:rPr>
              <a:t>Ροπή </a:t>
            </a:r>
            <a:r>
              <a:rPr lang="en-US" sz="1200" b="1" dirty="0">
                <a:solidFill>
                  <a:srgbClr val="C00000"/>
                </a:solidFill>
              </a:rPr>
              <a:t>M </a:t>
            </a:r>
            <a:endParaRPr lang="el-GR" sz="1200" b="1" dirty="0">
              <a:solidFill>
                <a:srgbClr val="C00000"/>
              </a:solidFill>
            </a:endParaRPr>
          </a:p>
        </p:txBody>
      </p:sp>
      <p:sp>
        <p:nvSpPr>
          <p:cNvPr id="54" name="TextBox 53">
            <a:extLst>
              <a:ext uri="{FF2B5EF4-FFF2-40B4-BE49-F238E27FC236}">
                <a16:creationId xmlns:a16="http://schemas.microsoft.com/office/drawing/2014/main" id="{1DBD08BA-3E51-A64E-27C1-9122CA987142}"/>
              </a:ext>
            </a:extLst>
          </p:cNvPr>
          <p:cNvSpPr txBox="1"/>
          <p:nvPr/>
        </p:nvSpPr>
        <p:spPr>
          <a:xfrm>
            <a:off x="6827558" y="5781404"/>
            <a:ext cx="975744" cy="307777"/>
          </a:xfrm>
          <a:prstGeom prst="rect">
            <a:avLst/>
          </a:prstGeom>
          <a:noFill/>
          <a:ln w="28575">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l-GR" sz="1400" b="1" dirty="0">
                <a:solidFill>
                  <a:srgbClr val="00B050"/>
                </a:solidFill>
              </a:rPr>
              <a:t>Ώση Τ</a:t>
            </a:r>
          </a:p>
        </p:txBody>
      </p:sp>
      <p:cxnSp>
        <p:nvCxnSpPr>
          <p:cNvPr id="171" name="Ευθύγραμμο βέλος σύνδεσης 170">
            <a:extLst>
              <a:ext uri="{FF2B5EF4-FFF2-40B4-BE49-F238E27FC236}">
                <a16:creationId xmlns:a16="http://schemas.microsoft.com/office/drawing/2014/main" id="{E3E37655-B24D-89C7-19D7-21C8CBD7713F}"/>
              </a:ext>
            </a:extLst>
          </p:cNvPr>
          <p:cNvCxnSpPr>
            <a:cxnSpLocks/>
          </p:cNvCxnSpPr>
          <p:nvPr/>
        </p:nvCxnSpPr>
        <p:spPr>
          <a:xfrm flipV="1">
            <a:off x="1948672" y="4126036"/>
            <a:ext cx="0" cy="10576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Ευθύγραμμο βέλος σύνδεσης 171">
            <a:extLst>
              <a:ext uri="{FF2B5EF4-FFF2-40B4-BE49-F238E27FC236}">
                <a16:creationId xmlns:a16="http://schemas.microsoft.com/office/drawing/2014/main" id="{9BB499C4-33EE-D7C6-CBFD-AAE3CED8047A}"/>
              </a:ext>
            </a:extLst>
          </p:cNvPr>
          <p:cNvCxnSpPr>
            <a:cxnSpLocks/>
          </p:cNvCxnSpPr>
          <p:nvPr/>
        </p:nvCxnSpPr>
        <p:spPr>
          <a:xfrm flipH="1">
            <a:off x="836329" y="5183692"/>
            <a:ext cx="108661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Ευθύγραμμο βέλος σύνδεσης 172">
            <a:extLst>
              <a:ext uri="{FF2B5EF4-FFF2-40B4-BE49-F238E27FC236}">
                <a16:creationId xmlns:a16="http://schemas.microsoft.com/office/drawing/2014/main" id="{A7C5794F-7067-0F6B-DC16-4C0040C0D8B1}"/>
              </a:ext>
            </a:extLst>
          </p:cNvPr>
          <p:cNvCxnSpPr>
            <a:cxnSpLocks/>
          </p:cNvCxnSpPr>
          <p:nvPr/>
        </p:nvCxnSpPr>
        <p:spPr>
          <a:xfrm flipH="1" flipV="1">
            <a:off x="1254401" y="4299984"/>
            <a:ext cx="681405" cy="821436"/>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Ευθύγραμμο βέλος σύνδεσης 173">
            <a:extLst>
              <a:ext uri="{FF2B5EF4-FFF2-40B4-BE49-F238E27FC236}">
                <a16:creationId xmlns:a16="http://schemas.microsoft.com/office/drawing/2014/main" id="{EE3B368A-2E17-99CE-AF8F-E8225BFE118F}"/>
              </a:ext>
            </a:extLst>
          </p:cNvPr>
          <p:cNvCxnSpPr>
            <a:cxnSpLocks/>
          </p:cNvCxnSpPr>
          <p:nvPr/>
        </p:nvCxnSpPr>
        <p:spPr>
          <a:xfrm flipH="1">
            <a:off x="910156" y="5152556"/>
            <a:ext cx="1040039" cy="670880"/>
          </a:xfrm>
          <a:prstGeom prst="straightConnector1">
            <a:avLst/>
          </a:prstGeom>
          <a:ln w="381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Ευθεία γραμμή σύνδεσης 174">
            <a:extLst>
              <a:ext uri="{FF2B5EF4-FFF2-40B4-BE49-F238E27FC236}">
                <a16:creationId xmlns:a16="http://schemas.microsoft.com/office/drawing/2014/main" id="{F893EABF-A8E4-1433-5833-206077E8AB2D}"/>
              </a:ext>
            </a:extLst>
          </p:cNvPr>
          <p:cNvCxnSpPr>
            <a:cxnSpLocks/>
          </p:cNvCxnSpPr>
          <p:nvPr/>
        </p:nvCxnSpPr>
        <p:spPr>
          <a:xfrm flipH="1" flipV="1">
            <a:off x="351520" y="4947037"/>
            <a:ext cx="668187" cy="831227"/>
          </a:xfrm>
          <a:prstGeom prst="line">
            <a:avLst/>
          </a:prstGeom>
          <a:ln>
            <a:solidFill>
              <a:srgbClr val="7AABF2"/>
            </a:solidFill>
            <a:prstDash val="lgDash"/>
          </a:ln>
        </p:spPr>
        <p:style>
          <a:lnRef idx="1">
            <a:schemeClr val="accent1"/>
          </a:lnRef>
          <a:fillRef idx="0">
            <a:schemeClr val="accent1"/>
          </a:fillRef>
          <a:effectRef idx="0">
            <a:schemeClr val="accent1"/>
          </a:effectRef>
          <a:fontRef idx="minor">
            <a:schemeClr val="tx1"/>
          </a:fontRef>
        </p:style>
      </p:cxnSp>
      <p:cxnSp>
        <p:nvCxnSpPr>
          <p:cNvPr id="176" name="Ευθεία γραμμή σύνδεσης 175">
            <a:extLst>
              <a:ext uri="{FF2B5EF4-FFF2-40B4-BE49-F238E27FC236}">
                <a16:creationId xmlns:a16="http://schemas.microsoft.com/office/drawing/2014/main" id="{0BBF7DAB-7CD0-5DBB-4448-4BFC08C3F1F8}"/>
              </a:ext>
            </a:extLst>
          </p:cNvPr>
          <p:cNvCxnSpPr>
            <a:cxnSpLocks/>
          </p:cNvCxnSpPr>
          <p:nvPr/>
        </p:nvCxnSpPr>
        <p:spPr>
          <a:xfrm flipH="1">
            <a:off x="351520" y="4349523"/>
            <a:ext cx="901359" cy="607308"/>
          </a:xfrm>
          <a:prstGeom prst="line">
            <a:avLst/>
          </a:prstGeom>
          <a:ln>
            <a:solidFill>
              <a:srgbClr val="7AABF2"/>
            </a:solidFill>
            <a:prstDash val="dash"/>
          </a:ln>
        </p:spPr>
        <p:style>
          <a:lnRef idx="1">
            <a:schemeClr val="accent1"/>
          </a:lnRef>
          <a:fillRef idx="0">
            <a:schemeClr val="accent1"/>
          </a:fillRef>
          <a:effectRef idx="0">
            <a:schemeClr val="accent1"/>
          </a:effectRef>
          <a:fontRef idx="minor">
            <a:schemeClr val="tx1"/>
          </a:fontRef>
        </p:style>
      </p:cxnSp>
      <p:cxnSp>
        <p:nvCxnSpPr>
          <p:cNvPr id="177" name="Ευθεία γραμμή σύνδεσης 176">
            <a:extLst>
              <a:ext uri="{FF2B5EF4-FFF2-40B4-BE49-F238E27FC236}">
                <a16:creationId xmlns:a16="http://schemas.microsoft.com/office/drawing/2014/main" id="{80490086-2AE2-D857-F08A-144C63CDD5EE}"/>
              </a:ext>
            </a:extLst>
          </p:cNvPr>
          <p:cNvCxnSpPr>
            <a:cxnSpLocks/>
          </p:cNvCxnSpPr>
          <p:nvPr/>
        </p:nvCxnSpPr>
        <p:spPr>
          <a:xfrm flipV="1">
            <a:off x="873242" y="4184934"/>
            <a:ext cx="0" cy="998758"/>
          </a:xfrm>
          <a:prstGeom prst="line">
            <a:avLst/>
          </a:prstGeom>
          <a:ln>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78" name="Ευθεία γραμμή σύνδεσης 177">
            <a:extLst>
              <a:ext uri="{FF2B5EF4-FFF2-40B4-BE49-F238E27FC236}">
                <a16:creationId xmlns:a16="http://schemas.microsoft.com/office/drawing/2014/main" id="{4A5F8AAF-BAB3-E7A1-083C-0125D07AE417}"/>
              </a:ext>
            </a:extLst>
          </p:cNvPr>
          <p:cNvCxnSpPr>
            <a:cxnSpLocks/>
          </p:cNvCxnSpPr>
          <p:nvPr/>
        </p:nvCxnSpPr>
        <p:spPr>
          <a:xfrm flipH="1">
            <a:off x="869255" y="4170986"/>
            <a:ext cx="1079417" cy="13948"/>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FD656E7C-A537-73F0-F6A6-CC33261E0596}"/>
                  </a:ext>
                </a:extLst>
              </p:cNvPr>
              <p:cNvSpPr txBox="1"/>
              <p:nvPr/>
            </p:nvSpPr>
            <p:spPr>
              <a:xfrm>
                <a:off x="1633677" y="3897398"/>
                <a:ext cx="90135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0" smtClean="0">
                          <a:solidFill>
                            <a:srgbClr val="C00000"/>
                          </a:solidFill>
                          <a:latin typeface="Cambria Math" panose="02040503050406030204" pitchFamily="18" charset="0"/>
                          <a:cs typeface="Times New Roman" panose="02020603050405020304" pitchFamily="18" charset="0"/>
                        </a:rPr>
                        <m:t>𝐝</m:t>
                      </m:r>
                      <m:r>
                        <a:rPr lang="el-GR" sz="1400" b="1" i="0" smtClean="0">
                          <a:solidFill>
                            <a:srgbClr val="C00000"/>
                          </a:solidFill>
                          <a:latin typeface="Cambria Math" panose="02040503050406030204" pitchFamily="18" charset="0"/>
                          <a:cs typeface="Times New Roman" panose="02020603050405020304" pitchFamily="18" charset="0"/>
                        </a:rPr>
                        <m:t>𝚻</m:t>
                      </m:r>
                    </m:oMath>
                  </m:oMathPara>
                </a14:m>
                <a:endParaRPr lang="en-US" sz="1200" b="1"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79" name="TextBox 178">
                <a:extLst>
                  <a:ext uri="{FF2B5EF4-FFF2-40B4-BE49-F238E27FC236}">
                    <a16:creationId xmlns:a16="http://schemas.microsoft.com/office/drawing/2014/main" id="{FD656E7C-A537-73F0-F6A6-CC33261E0596}"/>
                  </a:ext>
                </a:extLst>
              </p:cNvPr>
              <p:cNvSpPr txBox="1">
                <a:spLocks noRot="1" noChangeAspect="1" noMove="1" noResize="1" noEditPoints="1" noAdjustHandles="1" noChangeArrowheads="1" noChangeShapeType="1" noTextEdit="1"/>
              </p:cNvSpPr>
              <p:nvPr/>
            </p:nvSpPr>
            <p:spPr>
              <a:xfrm>
                <a:off x="1633677" y="3897398"/>
                <a:ext cx="901359"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8091A10A-36CB-EDB6-3ECF-48CB17D8ABD2}"/>
                  </a:ext>
                </a:extLst>
              </p:cNvPr>
              <p:cNvSpPr txBox="1"/>
              <p:nvPr/>
            </p:nvSpPr>
            <p:spPr>
              <a:xfrm>
                <a:off x="501296" y="5194392"/>
                <a:ext cx="90135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0" smtClean="0">
                          <a:solidFill>
                            <a:srgbClr val="C00000"/>
                          </a:solidFill>
                          <a:latin typeface="Cambria Math" panose="02040503050406030204" pitchFamily="18" charset="0"/>
                          <a:cs typeface="Times New Roman" panose="02020603050405020304" pitchFamily="18" charset="0"/>
                        </a:rPr>
                        <m:t>𝐝</m:t>
                      </m:r>
                      <m:r>
                        <a:rPr lang="el-GR" sz="1400" b="1" i="0" smtClean="0">
                          <a:solidFill>
                            <a:srgbClr val="C00000"/>
                          </a:solidFill>
                          <a:latin typeface="Cambria Math" panose="02040503050406030204" pitchFamily="18" charset="0"/>
                          <a:cs typeface="Times New Roman" panose="02020603050405020304" pitchFamily="18" charset="0"/>
                        </a:rPr>
                        <m:t>𝚳</m:t>
                      </m:r>
                    </m:oMath>
                  </m:oMathPara>
                </a14:m>
                <a:endParaRPr lang="en-US" sz="12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80" name="TextBox 179">
                <a:extLst>
                  <a:ext uri="{FF2B5EF4-FFF2-40B4-BE49-F238E27FC236}">
                    <a16:creationId xmlns:a16="http://schemas.microsoft.com/office/drawing/2014/main" id="{8091A10A-36CB-EDB6-3ECF-48CB17D8ABD2}"/>
                  </a:ext>
                </a:extLst>
              </p:cNvPr>
              <p:cNvSpPr txBox="1">
                <a:spLocks noRot="1" noChangeAspect="1" noMove="1" noResize="1" noEditPoints="1" noAdjustHandles="1" noChangeArrowheads="1" noChangeShapeType="1" noTextEdit="1"/>
              </p:cNvSpPr>
              <p:nvPr/>
            </p:nvSpPr>
            <p:spPr>
              <a:xfrm>
                <a:off x="501296" y="5194392"/>
                <a:ext cx="901359"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7FA9D3A5-B67E-5DB1-C512-2A79F067B452}"/>
                  </a:ext>
                </a:extLst>
              </p:cNvPr>
              <p:cNvSpPr txBox="1"/>
              <p:nvPr/>
            </p:nvSpPr>
            <p:spPr>
              <a:xfrm>
                <a:off x="684674" y="5753267"/>
                <a:ext cx="90135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bg2">
                              <a:lumMod val="50000"/>
                            </a:schemeClr>
                          </a:solidFill>
                          <a:latin typeface="Cambria Math" panose="02040503050406030204" pitchFamily="18" charset="0"/>
                          <a:cs typeface="Times New Roman" panose="02020603050405020304" pitchFamily="18" charset="0"/>
                        </a:rPr>
                        <m:t>𝒅𝑫</m:t>
                      </m:r>
                    </m:oMath>
                  </m:oMathPara>
                </a14:m>
                <a:endParaRPr lang="en-US" sz="1400" b="1" dirty="0">
                  <a:solidFill>
                    <a:schemeClr val="bg2">
                      <a:lumMod val="50000"/>
                    </a:schemeClr>
                  </a:solidFill>
                  <a:latin typeface="Times New Roman" panose="02020603050405020304" pitchFamily="18" charset="0"/>
                  <a:cs typeface="Times New Roman" panose="02020603050405020304" pitchFamily="18" charset="0"/>
                </a:endParaRPr>
              </a:p>
            </p:txBody>
          </p:sp>
        </mc:Choice>
        <mc:Fallback xmlns="">
          <p:sp>
            <p:nvSpPr>
              <p:cNvPr id="181" name="TextBox 180">
                <a:extLst>
                  <a:ext uri="{FF2B5EF4-FFF2-40B4-BE49-F238E27FC236}">
                    <a16:creationId xmlns:a16="http://schemas.microsoft.com/office/drawing/2014/main" id="{7FA9D3A5-B67E-5DB1-C512-2A79F067B452}"/>
                  </a:ext>
                </a:extLst>
              </p:cNvPr>
              <p:cNvSpPr txBox="1">
                <a:spLocks noRot="1" noChangeAspect="1" noMove="1" noResize="1" noEditPoints="1" noAdjustHandles="1" noChangeArrowheads="1" noChangeShapeType="1" noTextEdit="1"/>
              </p:cNvSpPr>
              <p:nvPr/>
            </p:nvSpPr>
            <p:spPr>
              <a:xfrm>
                <a:off x="684674" y="5753267"/>
                <a:ext cx="901359"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B452011E-7375-E832-DD67-BD18A2ACD077}"/>
                  </a:ext>
                </a:extLst>
              </p:cNvPr>
              <p:cNvSpPr txBox="1"/>
              <p:nvPr/>
            </p:nvSpPr>
            <p:spPr>
              <a:xfrm>
                <a:off x="781933" y="4362476"/>
                <a:ext cx="90135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bg2">
                              <a:lumMod val="50000"/>
                            </a:schemeClr>
                          </a:solidFill>
                          <a:latin typeface="Cambria Math" panose="02040503050406030204" pitchFamily="18" charset="0"/>
                          <a:cs typeface="Times New Roman" panose="02020603050405020304" pitchFamily="18" charset="0"/>
                        </a:rPr>
                        <m:t>𝒅𝑳</m:t>
                      </m:r>
                    </m:oMath>
                  </m:oMathPara>
                </a14:m>
                <a:endParaRPr lang="en-US" sz="1400" b="1" dirty="0">
                  <a:solidFill>
                    <a:schemeClr val="bg2">
                      <a:lumMod val="50000"/>
                    </a:schemeClr>
                  </a:solidFill>
                  <a:latin typeface="Times New Roman" panose="02020603050405020304" pitchFamily="18" charset="0"/>
                  <a:cs typeface="Times New Roman" panose="02020603050405020304" pitchFamily="18" charset="0"/>
                </a:endParaRPr>
              </a:p>
            </p:txBody>
          </p:sp>
        </mc:Choice>
        <mc:Fallback xmlns="">
          <p:sp>
            <p:nvSpPr>
              <p:cNvPr id="182" name="TextBox 181">
                <a:extLst>
                  <a:ext uri="{FF2B5EF4-FFF2-40B4-BE49-F238E27FC236}">
                    <a16:creationId xmlns:a16="http://schemas.microsoft.com/office/drawing/2014/main" id="{B452011E-7375-E832-DD67-BD18A2ACD077}"/>
                  </a:ext>
                </a:extLst>
              </p:cNvPr>
              <p:cNvSpPr txBox="1">
                <a:spLocks noRot="1" noChangeAspect="1" noMove="1" noResize="1" noEditPoints="1" noAdjustHandles="1" noChangeArrowheads="1" noChangeShapeType="1" noTextEdit="1"/>
              </p:cNvSpPr>
              <p:nvPr/>
            </p:nvSpPr>
            <p:spPr>
              <a:xfrm>
                <a:off x="781933" y="4362476"/>
                <a:ext cx="901359"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3" name="TextBox 192">
                <a:extLst>
                  <a:ext uri="{FF2B5EF4-FFF2-40B4-BE49-F238E27FC236}">
                    <a16:creationId xmlns:a16="http://schemas.microsoft.com/office/drawing/2014/main" id="{6CCFDC2E-8AF3-38E4-7115-7D6908DFF4D7}"/>
                  </a:ext>
                </a:extLst>
              </p:cNvPr>
              <p:cNvSpPr txBox="1"/>
              <p:nvPr/>
            </p:nvSpPr>
            <p:spPr>
              <a:xfrm>
                <a:off x="8183301" y="782318"/>
                <a:ext cx="4007427" cy="291599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l-GR" sz="1600" dirty="0">
                    <a:latin typeface="Times New Roman" panose="02020603050405020304" pitchFamily="18" charset="0"/>
                    <a:cs typeface="Times New Roman" panose="02020603050405020304" pitchFamily="18" charset="0"/>
                  </a:rPr>
                  <a:t>α</a:t>
                </a:r>
                <a:r>
                  <a:rPr lang="en-US" sz="1600" dirty="0">
                    <a:latin typeface="Times New Roman" panose="02020603050405020304" pitchFamily="18" charset="0"/>
                    <a:cs typeface="Times New Roman" panose="02020603050405020304" pitchFamily="18" charset="0"/>
                  </a:rPr>
                  <a:t> : Angle of attack</a:t>
                </a:r>
                <a:r>
                  <a:rPr lang="el-G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AOA) </a:t>
                </a:r>
                <a14:m>
                  <m:oMath xmlns:m="http://schemas.openxmlformats.org/officeDocument/2006/math">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l-G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l-GR" sz="1600" dirty="0">
                    <a:latin typeface="Times New Roman" panose="02020603050405020304" pitchFamily="18" charset="0"/>
                    <a:cs typeface="Times New Roman" panose="02020603050405020304" pitchFamily="18" charset="0"/>
                  </a:rPr>
                  <a:t>β </a:t>
                </a:r>
                <a:r>
                  <a:rPr lang="en-US" sz="1600" dirty="0">
                    <a:latin typeface="Times New Roman" panose="02020603050405020304" pitchFamily="18" charset="0"/>
                    <a:cs typeface="Times New Roman" panose="02020603050405020304" pitchFamily="18" charset="0"/>
                  </a:rPr>
                  <a:t>: c</a:t>
                </a:r>
                <a14:m>
                  <m:oMath xmlns:m="http://schemas.openxmlformats.org/officeDocument/2006/math">
                    <m:r>
                      <m:rPr>
                        <m:sty m:val="p"/>
                      </m:rPr>
                      <a:rPr lang="en-US" sz="1600" b="0" i="0" smtClean="0">
                        <a:latin typeface="Cambria Math" panose="02040503050406030204" pitchFamily="18" charset="0"/>
                        <a:cs typeface="Times New Roman" panose="02020603050405020304" pitchFamily="18" charset="0"/>
                      </a:rPr>
                      <m:t>ross</m:t>
                    </m:r>
                    <m:r>
                      <a:rPr lang="en-US" sz="1600" b="0" i="0" smtClean="0">
                        <a:latin typeface="Cambria Math" panose="02040503050406030204" pitchFamily="18" charset="0"/>
                        <a:cs typeface="Times New Roman" panose="02020603050405020304" pitchFamily="18" charset="0"/>
                      </a:rPr>
                      <m:t> </m:t>
                    </m:r>
                    <m:r>
                      <m:rPr>
                        <m:sty m:val="p"/>
                      </m:rPr>
                      <a:rPr lang="en-US" sz="1600" b="0" i="0" smtClean="0">
                        <a:latin typeface="Cambria Math" panose="02040503050406030204" pitchFamily="18" charset="0"/>
                        <a:cs typeface="Times New Roman" panose="02020603050405020304" pitchFamily="18" charset="0"/>
                      </a:rPr>
                      <m:t>section</m:t>
                    </m:r>
                    <m:r>
                      <a:rPr lang="en-US" sz="1600" b="0" i="0" smtClean="0">
                        <a:latin typeface="Cambria Math" panose="02040503050406030204" pitchFamily="18" charset="0"/>
                        <a:cs typeface="Times New Roman" panose="02020603050405020304" pitchFamily="18" charset="0"/>
                      </a:rPr>
                      <m:t> </m:t>
                    </m:r>
                    <m:r>
                      <m:rPr>
                        <m:sty m:val="p"/>
                      </m:rPr>
                      <a:rPr lang="en-US" sz="1600" b="0" i="0" smtClean="0">
                        <a:latin typeface="Cambria Math" panose="02040503050406030204" pitchFamily="18" charset="0"/>
                        <a:cs typeface="Times New Roman" panose="02020603050405020304" pitchFamily="18" charset="0"/>
                      </a:rPr>
                      <m:t>a</m:t>
                    </m:r>
                    <m:r>
                      <a:rPr lang="en-US" sz="1600" b="0" i="1" smtClean="0">
                        <a:latin typeface="Cambria Math" panose="02040503050406030204" pitchFamily="18" charset="0"/>
                        <a:cs typeface="Times New Roman" panose="02020603050405020304" pitchFamily="18" charset="0"/>
                      </a:rPr>
                      <m:t>𝑛𝑔𝑙𝑒</m:t>
                    </m:r>
                    <m:r>
                      <a:rPr lang="en-US" sz="1600" b="0" i="1" smtClean="0">
                        <a:latin typeface="Cambria Math" panose="02040503050406030204" pitchFamily="18" charset="0"/>
                        <a:cs typeface="Times New Roman" panose="02020603050405020304" pitchFamily="18" charset="0"/>
                      </a:rPr>
                      <m:t> [°]</m:t>
                    </m:r>
                  </m:oMath>
                </a14:m>
                <a:endParaRPr lang="el-G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l-GR" sz="1600" dirty="0">
                    <a:latin typeface="Times New Roman" panose="02020603050405020304" pitchFamily="18" charset="0"/>
                    <a:cs typeface="Times New Roman" panose="02020603050405020304" pitchFamily="18" charset="0"/>
                  </a:rPr>
                  <a:t>Ω </a:t>
                </a:r>
                <a:r>
                  <a:rPr lang="en-US" sz="1600" dirty="0">
                    <a:latin typeface="Times New Roman" panose="02020603050405020304" pitchFamily="18" charset="0"/>
                    <a:cs typeface="Times New Roman" panose="02020603050405020304" pitchFamily="18" charset="0"/>
                  </a:rPr>
                  <a:t>: Blade’s angular velocity</a:t>
                </a:r>
                <a:r>
                  <a:rPr lang="el-GR" sz="16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l-GR"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𝑟𝑎𝑑</m:t>
                            </m:r>
                          </m:num>
                          <m:den>
                            <m:r>
                              <a:rPr lang="en-US" sz="1600" b="0" i="1" smtClean="0">
                                <a:latin typeface="Cambria Math" panose="02040503050406030204" pitchFamily="18" charset="0"/>
                                <a:cs typeface="Times New Roman" panose="02020603050405020304" pitchFamily="18" charset="0"/>
                              </a:rPr>
                              <m:t>𝑠</m:t>
                            </m:r>
                          </m:den>
                        </m:f>
                      </m:e>
                    </m:d>
                  </m:oMath>
                </a14:m>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 : cross section – hub distance</a:t>
                </a:r>
                <a:r>
                  <a:rPr lang="el-G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%R]</a:t>
                </a:r>
                <a:endParaRPr lang="el-G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cs typeface="Times New Roman" panose="02020603050405020304" pitchFamily="18" charset="0"/>
                          </a:rPr>
                          <m:t>𝑅</m:t>
                        </m:r>
                      </m:sub>
                    </m:sSub>
                    <m:r>
                      <a:rPr lang="el-GR" sz="1600" b="0" i="1" smtClean="0">
                        <a:latin typeface="Cambria Math" panose="02040503050406030204" pitchFamily="18" charset="0"/>
                        <a:cs typeface="Times New Roman" panose="02020603050405020304" pitchFamily="18" charset="0"/>
                      </a:rPr>
                      <m:t> </m:t>
                    </m:r>
                  </m:oMath>
                </a14:m>
                <a:r>
                  <a:rPr lang="en-US" sz="1600" b="0" dirty="0">
                    <a:latin typeface="Times New Roman" panose="02020603050405020304" pitchFamily="18" charset="0"/>
                    <a:cs typeface="Times New Roman" panose="02020603050405020304" pitchFamily="18" charset="0"/>
                  </a:rPr>
                  <a:t>: cross section velocity (Relative) </a:t>
                </a:r>
                <a14:m>
                  <m:oMath xmlns:m="http://schemas.openxmlformats.org/officeDocument/2006/math">
                    <m:d>
                      <m:dPr>
                        <m:begChr m:val="["/>
                        <m:endChr m:val="]"/>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𝑚</m:t>
                            </m:r>
                          </m:num>
                          <m:den>
                            <m:r>
                              <a:rPr lang="en-US" sz="1600" b="0" i="1" smtClean="0">
                                <a:latin typeface="Cambria Math" panose="02040503050406030204" pitchFamily="18" charset="0"/>
                                <a:cs typeface="Times New Roman" panose="02020603050405020304" pitchFamily="18" charset="0"/>
                              </a:rPr>
                              <m:t>𝑠</m:t>
                            </m:r>
                          </m:den>
                        </m:f>
                      </m:e>
                    </m:d>
                  </m:oMath>
                </a14:m>
                <a:endParaRPr lang="en-US" sz="1600"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𝑉</m:t>
                        </m:r>
                      </m:e>
                      <m:sub>
                        <m:r>
                          <a:rPr lang="en-US" sz="1600" b="0" i="1" smtClean="0">
                            <a:latin typeface="Cambria Math" panose="02040503050406030204" pitchFamily="18" charset="0"/>
                            <a:cs typeface="Times New Roman" panose="02020603050405020304" pitchFamily="18" charset="0"/>
                          </a:rPr>
                          <m:t>𝑜</m:t>
                        </m:r>
                      </m:sub>
                    </m:sSub>
                  </m:oMath>
                </a14:m>
                <a:r>
                  <a:rPr lang="el-GR" sz="1600" b="0" dirty="0">
                    <a:latin typeface="Times New Roman" panose="02020603050405020304" pitchFamily="18" charset="0"/>
                    <a:cs typeface="Times New Roman" panose="02020603050405020304" pitchFamily="18" charset="0"/>
                  </a:rPr>
                  <a:t> </a:t>
                </a:r>
                <a:r>
                  <a:rPr lang="en-US" sz="1600" b="0" dirty="0">
                    <a:latin typeface="Times New Roman" panose="02020603050405020304" pitchFamily="18" charset="0"/>
                    <a:cs typeface="Times New Roman" panose="02020603050405020304" pitchFamily="18" charset="0"/>
                  </a:rPr>
                  <a:t>: C</a:t>
                </a:r>
                <a14:m>
                  <m:oMath xmlns:m="http://schemas.openxmlformats.org/officeDocument/2006/math">
                    <m:r>
                      <m:rPr>
                        <m:sty m:val="p"/>
                      </m:rPr>
                      <a:rPr lang="en-US" sz="1600" b="0" i="0" smtClean="0">
                        <a:latin typeface="Cambria Math" panose="02040503050406030204" pitchFamily="18" charset="0"/>
                        <a:cs typeface="Times New Roman" panose="02020603050405020304" pitchFamily="18" charset="0"/>
                      </a:rPr>
                      <m:t>ruising</m:t>
                    </m:r>
                    <m:r>
                      <a:rPr lang="en-US" sz="1600" b="0" i="0" smtClean="0">
                        <a:latin typeface="Cambria Math" panose="02040503050406030204" pitchFamily="18" charset="0"/>
                        <a:cs typeface="Times New Roman" panose="02020603050405020304" pitchFamily="18" charset="0"/>
                      </a:rPr>
                      <m:t> </m:t>
                    </m:r>
                    <m:r>
                      <m:rPr>
                        <m:sty m:val="p"/>
                      </m:rPr>
                      <a:rPr lang="en-US" sz="1600" b="0" i="0" smtClean="0">
                        <a:latin typeface="Cambria Math" panose="02040503050406030204" pitchFamily="18" charset="0"/>
                        <a:cs typeface="Times New Roman" panose="02020603050405020304" pitchFamily="18" charset="0"/>
                      </a:rPr>
                      <m:t>velocity</m:t>
                    </m:r>
                    <m:d>
                      <m:dPr>
                        <m:begChr m:val="["/>
                        <m:endChr m:val="]"/>
                        <m:ctrlPr>
                          <a:rPr lang="en-US" sz="1600" b="0" i="1" smtClean="0">
                            <a:latin typeface="Cambria Math" panose="02040503050406030204" pitchFamily="18" charset="0"/>
                            <a:cs typeface="Times New Roman" panose="02020603050405020304" pitchFamily="18" charset="0"/>
                          </a:rPr>
                        </m:ctrlPr>
                      </m:dPr>
                      <m:e>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𝑚</m:t>
                            </m:r>
                          </m:num>
                          <m:den>
                            <m:r>
                              <a:rPr lang="en-US" sz="1600" b="0" i="1" smtClean="0">
                                <a:latin typeface="Cambria Math" panose="02040503050406030204" pitchFamily="18" charset="0"/>
                                <a:cs typeface="Times New Roman" panose="02020603050405020304" pitchFamily="18" charset="0"/>
                              </a:rPr>
                              <m:t>𝑠</m:t>
                            </m:r>
                          </m:den>
                        </m:f>
                      </m:e>
                    </m:d>
                  </m:oMath>
                </a14:m>
                <a:endParaRPr lang="en-US" sz="1600"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dT : Thrust</a:t>
                </a:r>
                <a:r>
                  <a:rPr lang="el-GR" sz="16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𝑁</m:t>
                        </m:r>
                      </m:e>
                    </m:d>
                  </m:oMath>
                </a14:m>
                <a:endParaRPr lang="el-G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dM : Moment</a:t>
                </a:r>
                <a:r>
                  <a:rPr lang="el-G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𝑁</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𝑚</m:t>
                        </m:r>
                        <m:r>
                          <a:rPr lang="en-US" sz="1600" b="0" i="1" smtClean="0">
                            <a:latin typeface="Cambria Math" panose="02040503050406030204" pitchFamily="18" charset="0"/>
                            <a:cs typeface="Times New Roman" panose="02020603050405020304" pitchFamily="18" charset="0"/>
                          </a:rPr>
                          <m:t> </m:t>
                        </m:r>
                      </m:e>
                    </m:d>
                  </m:oMath>
                </a14:m>
                <a:endParaRPr lang="el-G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dD : Drag  </a:t>
                </a:r>
                <a14:m>
                  <m:oMath xmlns:m="http://schemas.openxmlformats.org/officeDocument/2006/math">
                    <m:d>
                      <m:dPr>
                        <m:begChr m:val="["/>
                        <m:endChr m:val="]"/>
                        <m:ctrlPr>
                          <a:rPr lang="en-US" sz="1600" b="0" i="1" smtClean="0">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𝑁</m:t>
                        </m:r>
                      </m:e>
                    </m:d>
                  </m:oMath>
                </a14:m>
                <a:endParaRPr lang="el-G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dL : Lift </a:t>
                </a:r>
                <a14:m>
                  <m:oMath xmlns:m="http://schemas.openxmlformats.org/officeDocument/2006/math">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𝑁</m:t>
                    </m:r>
                    <m:r>
                      <a:rPr lang="en-US" sz="1600" b="0" i="1" smtClean="0">
                        <a:latin typeface="Cambria Math" panose="02040503050406030204" pitchFamily="18" charset="0"/>
                        <a:cs typeface="Times New Roman" panose="02020603050405020304" pitchFamily="18" charset="0"/>
                      </a:rPr>
                      <m:t>]</m:t>
                    </m:r>
                  </m:oMath>
                </a14:m>
                <a:endParaRPr lang="el-GR" sz="1600" dirty="0">
                  <a:latin typeface="Times New Roman" panose="02020603050405020304" pitchFamily="18" charset="0"/>
                  <a:cs typeface="Times New Roman" panose="02020603050405020304" pitchFamily="18" charset="0"/>
                </a:endParaRPr>
              </a:p>
            </p:txBody>
          </p:sp>
        </mc:Choice>
        <mc:Fallback>
          <p:sp>
            <p:nvSpPr>
              <p:cNvPr id="193" name="TextBox 192">
                <a:extLst>
                  <a:ext uri="{FF2B5EF4-FFF2-40B4-BE49-F238E27FC236}">
                    <a16:creationId xmlns:a16="http://schemas.microsoft.com/office/drawing/2014/main" id="{6CCFDC2E-8AF3-38E4-7115-7D6908DFF4D7}"/>
                  </a:ext>
                </a:extLst>
              </p:cNvPr>
              <p:cNvSpPr txBox="1">
                <a:spLocks noRot="1" noChangeAspect="1" noMove="1" noResize="1" noEditPoints="1" noAdjustHandles="1" noChangeArrowheads="1" noChangeShapeType="1" noTextEdit="1"/>
              </p:cNvSpPr>
              <p:nvPr/>
            </p:nvSpPr>
            <p:spPr>
              <a:xfrm>
                <a:off x="8183301" y="782318"/>
                <a:ext cx="4007427" cy="2915991"/>
              </a:xfrm>
              <a:prstGeom prst="rect">
                <a:avLst/>
              </a:prstGeom>
              <a:blipFill>
                <a:blip r:embed="rId9"/>
                <a:stretch>
                  <a:fillRect l="-455" t="-416" b="-1455"/>
                </a:stretch>
              </a:blipFill>
            </p:spPr>
            <p:txBody>
              <a:bodyPr/>
              <a:lstStyle/>
              <a:p>
                <a:r>
                  <a:rPr lang="en-US">
                    <a:noFill/>
                  </a:rPr>
                  <a:t> </a:t>
                </a:r>
              </a:p>
            </p:txBody>
          </p:sp>
        </mc:Fallback>
      </mc:AlternateContent>
      <p:cxnSp>
        <p:nvCxnSpPr>
          <p:cNvPr id="212" name="Ευθύγραμμο βέλος σύνδεσης 211">
            <a:extLst>
              <a:ext uri="{FF2B5EF4-FFF2-40B4-BE49-F238E27FC236}">
                <a16:creationId xmlns:a16="http://schemas.microsoft.com/office/drawing/2014/main" id="{AC33E54E-A28C-46CC-83E4-ECD1BE8BDB3D}"/>
              </a:ext>
            </a:extLst>
          </p:cNvPr>
          <p:cNvCxnSpPr>
            <a:cxnSpLocks/>
          </p:cNvCxnSpPr>
          <p:nvPr/>
        </p:nvCxnSpPr>
        <p:spPr>
          <a:xfrm flipH="1">
            <a:off x="4202141" y="2603178"/>
            <a:ext cx="751824" cy="5972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49016161-A677-594B-2E2B-59A46A6F3E9C}"/>
                  </a:ext>
                </a:extLst>
              </p:cNvPr>
              <p:cNvSpPr txBox="1"/>
              <p:nvPr/>
            </p:nvSpPr>
            <p:spPr>
              <a:xfrm>
                <a:off x="4953965" y="2083003"/>
                <a:ext cx="2196332" cy="523220"/>
              </a:xfrm>
              <a:prstGeom prst="rect">
                <a:avLst/>
              </a:prstGeom>
              <a:noFill/>
              <a:ln>
                <a:solidFill>
                  <a:srgbClr val="FF0000"/>
                </a:solidFill>
              </a:ln>
            </p:spPr>
            <p:txBody>
              <a:bodyPr wrap="square">
                <a:spAutoFit/>
              </a:bodyPr>
              <a:lstStyle/>
              <a:p>
                <a:r>
                  <a:rPr lang="en-US" sz="1400" dirty="0">
                    <a:latin typeface="Times New Roman" panose="02020603050405020304" pitchFamily="18" charset="0"/>
                    <a:cs typeface="Times New Roman" panose="02020603050405020304" pitchFamily="18" charset="0"/>
                  </a:rPr>
                  <a:t>Angle between airfoil’s chord and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𝑉</m:t>
                        </m:r>
                      </m:e>
                      <m:sub>
                        <m:r>
                          <a:rPr lang="en-US" sz="1400" b="0" i="1" smtClean="0">
                            <a:latin typeface="Cambria Math" panose="02040503050406030204" pitchFamily="18" charset="0"/>
                            <a:cs typeface="Times New Roman" panose="02020603050405020304" pitchFamily="18" charset="0"/>
                          </a:rPr>
                          <m:t>𝑅</m:t>
                        </m:r>
                      </m:sub>
                    </m:sSub>
                  </m:oMath>
                </a14:m>
                <a:endParaRPr lang="en-US" sz="1400" dirty="0">
                  <a:latin typeface="Times New Roman" panose="02020603050405020304" pitchFamily="18" charset="0"/>
                  <a:cs typeface="Times New Roman" panose="02020603050405020304" pitchFamily="18" charset="0"/>
                </a:endParaRPr>
              </a:p>
            </p:txBody>
          </p:sp>
        </mc:Choice>
        <mc:Fallback>
          <p:sp>
            <p:nvSpPr>
              <p:cNvPr id="214" name="TextBox 213">
                <a:extLst>
                  <a:ext uri="{FF2B5EF4-FFF2-40B4-BE49-F238E27FC236}">
                    <a16:creationId xmlns:a16="http://schemas.microsoft.com/office/drawing/2014/main" id="{49016161-A677-594B-2E2B-59A46A6F3E9C}"/>
                  </a:ext>
                </a:extLst>
              </p:cNvPr>
              <p:cNvSpPr txBox="1">
                <a:spLocks noRot="1" noChangeAspect="1" noMove="1" noResize="1" noEditPoints="1" noAdjustHandles="1" noChangeArrowheads="1" noChangeShapeType="1" noTextEdit="1"/>
              </p:cNvSpPr>
              <p:nvPr/>
            </p:nvSpPr>
            <p:spPr>
              <a:xfrm>
                <a:off x="4953965" y="2083003"/>
                <a:ext cx="2196332" cy="523220"/>
              </a:xfrm>
              <a:prstGeom prst="rect">
                <a:avLst/>
              </a:prstGeom>
              <a:blipFill>
                <a:blip r:embed="rId10"/>
                <a:stretch>
                  <a:fillRect l="-552" t="-1136" b="-9091"/>
                </a:stretch>
              </a:blipFill>
              <a:ln>
                <a:solidFill>
                  <a:srgbClr val="FF0000"/>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981514FE-AC18-5FAF-2720-F957C7C0C2DC}"/>
              </a:ext>
            </a:extLst>
          </p:cNvPr>
          <p:cNvSpPr txBox="1"/>
          <p:nvPr/>
        </p:nvSpPr>
        <p:spPr>
          <a:xfrm>
            <a:off x="1008767" y="97021"/>
            <a:ext cx="1017446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DESIGN AND PROPELLER’S CHARACTERISTICS</a:t>
            </a:r>
          </a:p>
        </p:txBody>
      </p:sp>
      <p:sp>
        <p:nvSpPr>
          <p:cNvPr id="4" name="Ορθογώνιο 3">
            <a:extLst>
              <a:ext uri="{FF2B5EF4-FFF2-40B4-BE49-F238E27FC236}">
                <a16:creationId xmlns:a16="http://schemas.microsoft.com/office/drawing/2014/main" id="{29C59C1E-4CCE-FD2A-02C4-CB0258FD3F85}"/>
              </a:ext>
            </a:extLst>
          </p:cNvPr>
          <p:cNvSpPr/>
          <p:nvPr/>
        </p:nvSpPr>
        <p:spPr>
          <a:xfrm>
            <a:off x="7901940" y="4754880"/>
            <a:ext cx="830580" cy="3665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rPr>
              <a:t>Moment M</a:t>
            </a:r>
          </a:p>
        </p:txBody>
      </p:sp>
      <p:sp>
        <p:nvSpPr>
          <p:cNvPr id="6" name="Ορθογώνιο 5">
            <a:extLst>
              <a:ext uri="{FF2B5EF4-FFF2-40B4-BE49-F238E27FC236}">
                <a16:creationId xmlns:a16="http://schemas.microsoft.com/office/drawing/2014/main" id="{F824A8AE-3354-260E-F0CE-3114ACC32EC5}"/>
              </a:ext>
            </a:extLst>
          </p:cNvPr>
          <p:cNvSpPr/>
          <p:nvPr/>
        </p:nvSpPr>
        <p:spPr>
          <a:xfrm>
            <a:off x="6774092" y="5823436"/>
            <a:ext cx="830580" cy="3665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B050"/>
                </a:solidFill>
              </a:rPr>
              <a:t>Thrust T</a:t>
            </a:r>
          </a:p>
        </p:txBody>
      </p:sp>
    </p:spTree>
    <p:extLst>
      <p:ext uri="{BB962C8B-B14F-4D97-AF65-F5344CB8AC3E}">
        <p14:creationId xmlns:p14="http://schemas.microsoft.com/office/powerpoint/2010/main" val="18569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179" grpId="0"/>
      <p:bldP spid="180" grpId="0"/>
      <p:bldP spid="181" grpId="0"/>
      <p:bldP spid="182" grpId="0"/>
      <p:bldP spid="2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1C4909-A26D-3651-F107-690DE5EAD002}"/>
              </a:ext>
            </a:extLst>
          </p:cNvPr>
          <p:cNvSpPr txBox="1"/>
          <p:nvPr/>
        </p:nvSpPr>
        <p:spPr>
          <a:xfrm>
            <a:off x="216921" y="927375"/>
            <a:ext cx="3863465"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Harmonic Components for the forces</a:t>
            </a:r>
          </a:p>
        </p:txBody>
      </p:sp>
      <p:pic>
        <p:nvPicPr>
          <p:cNvPr id="3" name="Εικόνα 2">
            <a:extLst>
              <a:ext uri="{FF2B5EF4-FFF2-40B4-BE49-F238E27FC236}">
                <a16:creationId xmlns:a16="http://schemas.microsoft.com/office/drawing/2014/main" id="{B4246EB6-5061-2CEC-F54E-A635154EB0E9}"/>
              </a:ext>
            </a:extLst>
          </p:cNvPr>
          <p:cNvPicPr>
            <a:picLocks noChangeAspect="1"/>
          </p:cNvPicPr>
          <p:nvPr/>
        </p:nvPicPr>
        <p:blipFill rotWithShape="1">
          <a:blip r:embed="rId3">
            <a:extLst>
              <a:ext uri="{28A0092B-C50C-407E-A947-70E740481C1C}">
                <a14:useLocalDpi xmlns:a14="http://schemas.microsoft.com/office/drawing/2010/main" val="0"/>
              </a:ext>
            </a:extLst>
          </a:blip>
          <a:srcRect r="7198" b="6944"/>
          <a:stretch/>
        </p:blipFill>
        <p:spPr>
          <a:xfrm>
            <a:off x="4886045" y="782318"/>
            <a:ext cx="7305955" cy="2264775"/>
          </a:xfrm>
          <a:prstGeom prst="rect">
            <a:avLst/>
          </a:prstGeom>
        </p:spPr>
      </p:pic>
      <p:pic>
        <p:nvPicPr>
          <p:cNvPr id="10" name="Εικόνα 9">
            <a:extLst>
              <a:ext uri="{FF2B5EF4-FFF2-40B4-BE49-F238E27FC236}">
                <a16:creationId xmlns:a16="http://schemas.microsoft.com/office/drawing/2014/main" id="{C4662FA4-5148-8BD5-8CD9-5CBC577342CC}"/>
              </a:ext>
            </a:extLst>
          </p:cNvPr>
          <p:cNvPicPr>
            <a:picLocks noChangeAspect="1"/>
          </p:cNvPicPr>
          <p:nvPr/>
        </p:nvPicPr>
        <p:blipFill rotWithShape="1">
          <a:blip r:embed="rId4">
            <a:extLst>
              <a:ext uri="{28A0092B-C50C-407E-A947-70E740481C1C}">
                <a14:useLocalDpi xmlns:a14="http://schemas.microsoft.com/office/drawing/2010/main" val="0"/>
              </a:ext>
            </a:extLst>
          </a:blip>
          <a:srcRect r="3502"/>
          <a:stretch/>
        </p:blipFill>
        <p:spPr>
          <a:xfrm>
            <a:off x="4820647" y="3047093"/>
            <a:ext cx="7189115" cy="3810907"/>
          </a:xfrm>
          <a:prstGeom prst="rect">
            <a:avLst/>
          </a:prstGeom>
        </p:spPr>
      </p:pic>
      <p:sp>
        <p:nvSpPr>
          <p:cNvPr id="8" name="TextBox 7">
            <a:extLst>
              <a:ext uri="{FF2B5EF4-FFF2-40B4-BE49-F238E27FC236}">
                <a16:creationId xmlns:a16="http://schemas.microsoft.com/office/drawing/2014/main" id="{43CE3584-FBE2-C72C-A87A-D30A44DC5F1C}"/>
              </a:ext>
            </a:extLst>
          </p:cNvPr>
          <p:cNvSpPr txBox="1"/>
          <p:nvPr/>
        </p:nvSpPr>
        <p:spPr>
          <a:xfrm>
            <a:off x="216921" y="1828357"/>
            <a:ext cx="2584151" cy="1754326"/>
          </a:xfrm>
          <a:prstGeom prst="rect">
            <a:avLst/>
          </a:prstGeom>
          <a:noFill/>
          <a:ln w="28575">
            <a:solidFill>
              <a:schemeClr val="tx1"/>
            </a:solidFill>
          </a:ln>
        </p:spPr>
        <p:txBody>
          <a:bodyPr wrap="square" rtlCol="0">
            <a:spAutoFit/>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V = Flight velocity</a:t>
            </a:r>
            <a:endParaRPr lang="el-GR"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WR = Rotational speed</a:t>
            </a:r>
            <a:endParaRPr lang="el-GR"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VR = Relative blade velocity</a:t>
            </a:r>
            <a:endParaRPr lang="el-GR"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l-GR" sz="1200" dirty="0">
                <a:latin typeface="Times New Roman" panose="02020603050405020304" pitchFamily="18" charset="0"/>
                <a:cs typeface="Times New Roman" panose="02020603050405020304" pitchFamily="18" charset="0"/>
              </a:rPr>
              <a:t>α = ΑΟΑ</a:t>
            </a:r>
          </a:p>
          <a:p>
            <a:pPr marL="171450" indent="-171450">
              <a:buFont typeface="Arial" panose="020B0604020202020204" pitchFamily="34" charset="0"/>
              <a:buChar char="•"/>
            </a:pPr>
            <a:r>
              <a:rPr lang="el-GR" sz="1200" dirty="0">
                <a:latin typeface="Times New Roman" panose="02020603050405020304" pitchFamily="18" charset="0"/>
                <a:cs typeface="Times New Roman" panose="02020603050405020304" pitchFamily="18" charset="0"/>
              </a:rPr>
              <a:t>Τ = </a:t>
            </a:r>
            <a:r>
              <a:rPr lang="en-US" sz="1200" dirty="0">
                <a:latin typeface="Times New Roman" panose="02020603050405020304" pitchFamily="18" charset="0"/>
                <a:cs typeface="Times New Roman" panose="02020603050405020304" pitchFamily="18" charset="0"/>
              </a:rPr>
              <a:t>Force</a:t>
            </a:r>
            <a:r>
              <a:rPr lang="el-GR"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out- of –plane</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a:t>
            </a:r>
            <a:r>
              <a:rPr lang="el-GR"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Force</a:t>
            </a:r>
            <a:r>
              <a:rPr lang="el-GR"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in- plane </a:t>
            </a:r>
          </a:p>
          <a:p>
            <a:pPr marL="171450" indent="-171450">
              <a:buFont typeface="Arial" panose="020B0604020202020204" pitchFamily="34" charset="0"/>
              <a:buChar char="•"/>
            </a:pPr>
            <a:r>
              <a:rPr lang="el-GR" sz="1200" dirty="0">
                <a:latin typeface="Times New Roman" panose="02020603050405020304" pitchFamily="18" charset="0"/>
                <a:cs typeface="Times New Roman" panose="02020603050405020304" pitchFamily="18" charset="0"/>
              </a:rPr>
              <a:t>ψ = </a:t>
            </a:r>
            <a:r>
              <a:rPr lang="en-US" sz="1200" dirty="0">
                <a:latin typeface="Times New Roman" panose="02020603050405020304" pitchFamily="18" charset="0"/>
                <a:cs typeface="Times New Roman" panose="02020603050405020304" pitchFamily="18" charset="0"/>
              </a:rPr>
              <a:t>Propeller’s relative angle in respect to free flow’s velocity vector  </a:t>
            </a:r>
          </a:p>
        </p:txBody>
      </p:sp>
      <p:pic>
        <p:nvPicPr>
          <p:cNvPr id="12" name="Εικόνα 11">
            <a:extLst>
              <a:ext uri="{FF2B5EF4-FFF2-40B4-BE49-F238E27FC236}">
                <a16:creationId xmlns:a16="http://schemas.microsoft.com/office/drawing/2014/main" id="{FED2351E-429A-41C2-A608-A6FDBCCA2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3" y="3808679"/>
            <a:ext cx="4717189" cy="2994920"/>
          </a:xfrm>
          <a:prstGeom prst="rect">
            <a:avLst/>
          </a:prstGeom>
        </p:spPr>
      </p:pic>
      <p:sp>
        <p:nvSpPr>
          <p:cNvPr id="13" name="Ορθογώνιο 12">
            <a:extLst>
              <a:ext uri="{FF2B5EF4-FFF2-40B4-BE49-F238E27FC236}">
                <a16:creationId xmlns:a16="http://schemas.microsoft.com/office/drawing/2014/main" id="{B1934860-8DF6-A3CE-62E8-DFEC148F9B76}"/>
              </a:ext>
            </a:extLst>
          </p:cNvPr>
          <p:cNvSpPr/>
          <p:nvPr/>
        </p:nvSpPr>
        <p:spPr>
          <a:xfrm>
            <a:off x="7998870" y="2321575"/>
            <a:ext cx="116840" cy="603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Ευθύγραμμο βέλος σύνδεσης 14">
            <a:extLst>
              <a:ext uri="{FF2B5EF4-FFF2-40B4-BE49-F238E27FC236}">
                <a16:creationId xmlns:a16="http://schemas.microsoft.com/office/drawing/2014/main" id="{A42CBC14-1410-4E85-81CE-2D35C20DF393}"/>
              </a:ext>
            </a:extLst>
          </p:cNvPr>
          <p:cNvCxnSpPr>
            <a:cxnSpLocks/>
          </p:cNvCxnSpPr>
          <p:nvPr/>
        </p:nvCxnSpPr>
        <p:spPr>
          <a:xfrm>
            <a:off x="8115710" y="2321575"/>
            <a:ext cx="819004" cy="1336025"/>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1066700-DC44-116C-BA35-8755D4590F50}"/>
              </a:ext>
            </a:extLst>
          </p:cNvPr>
          <p:cNvSpPr txBox="1"/>
          <p:nvPr/>
        </p:nvSpPr>
        <p:spPr>
          <a:xfrm>
            <a:off x="2979898" y="4495710"/>
            <a:ext cx="821269" cy="523220"/>
          </a:xfrm>
          <a:prstGeom prst="rect">
            <a:avLst/>
          </a:prstGeom>
          <a:noFill/>
        </p:spPr>
        <p:txBody>
          <a:bodyPr wrap="square" rtlCol="0">
            <a:spAutoFit/>
          </a:bodyPr>
          <a:lstStyle/>
          <a:p>
            <a:r>
              <a:rPr lang="en-US" sz="1400" b="1" dirty="0">
                <a:solidFill>
                  <a:srgbClr val="FF0000"/>
                </a:solidFill>
                <a:latin typeface="Times New Roman" panose="02020603050405020304" pitchFamily="18" charset="0"/>
                <a:cs typeface="Times New Roman" panose="02020603050405020304" pitchFamily="18" charset="0"/>
              </a:rPr>
              <a:t>Top view</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40F2141-4209-184D-5053-B127F4058EF9}"/>
              </a:ext>
            </a:extLst>
          </p:cNvPr>
          <p:cNvSpPr txBox="1"/>
          <p:nvPr/>
        </p:nvSpPr>
        <p:spPr>
          <a:xfrm>
            <a:off x="5295766" y="3213847"/>
            <a:ext cx="1294469" cy="276999"/>
          </a:xfrm>
          <a:prstGeom prst="rect">
            <a:avLst/>
          </a:prstGeom>
          <a:noFill/>
        </p:spPr>
        <p:txBody>
          <a:bodyPr wrap="square" rtlCol="0">
            <a:spAutoFit/>
          </a:bodyPr>
          <a:lstStyle/>
          <a:p>
            <a:r>
              <a:rPr lang="en-US" sz="1200" b="1" dirty="0">
                <a:solidFill>
                  <a:srgbClr val="FF0000"/>
                </a:solidFill>
                <a:latin typeface="Times New Roman" panose="02020603050405020304" pitchFamily="18" charset="0"/>
                <a:cs typeface="Times New Roman" panose="02020603050405020304" pitchFamily="18" charset="0"/>
              </a:rPr>
              <a:t>Side view </a:t>
            </a:r>
            <a:endParaRPr lang="en-US" sz="1600" b="1" dirty="0">
              <a:solidFill>
                <a:srgbClr val="FF0000"/>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EAB7ABA6-44FC-6B15-5B97-3F2A68F86810}"/>
              </a:ext>
            </a:extLst>
          </p:cNvPr>
          <p:cNvSpPr txBox="1"/>
          <p:nvPr/>
        </p:nvSpPr>
        <p:spPr>
          <a:xfrm>
            <a:off x="10301784" y="4372599"/>
            <a:ext cx="1707978" cy="276999"/>
          </a:xfrm>
          <a:prstGeom prst="rect">
            <a:avLst/>
          </a:prstGeom>
          <a:noFill/>
        </p:spPr>
        <p:txBody>
          <a:bodyPr wrap="square" rtlCol="0">
            <a:spAutoFit/>
          </a:bodyPr>
          <a:lstStyle/>
          <a:p>
            <a:r>
              <a:rPr lang="en-US" sz="1200" b="1" dirty="0">
                <a:solidFill>
                  <a:srgbClr val="FF0000"/>
                </a:solidFill>
                <a:latin typeface="Times New Roman" panose="02020603050405020304" pitchFamily="18" charset="0"/>
                <a:cs typeface="Times New Roman" panose="02020603050405020304" pitchFamily="18" charset="0"/>
              </a:rPr>
              <a:t>Front view</a:t>
            </a:r>
            <a:endParaRPr lang="en-US" sz="1600" b="1"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CF76C2D-1083-E90C-4885-9A05C2B8B00B}"/>
              </a:ext>
            </a:extLst>
          </p:cNvPr>
          <p:cNvSpPr txBox="1"/>
          <p:nvPr/>
        </p:nvSpPr>
        <p:spPr>
          <a:xfrm>
            <a:off x="216922" y="1421142"/>
            <a:ext cx="1850058" cy="276999"/>
          </a:xfrm>
          <a:prstGeom prst="rect">
            <a:avLst/>
          </a:prstGeom>
          <a:noFill/>
          <a:ln w="28575">
            <a:solidFill>
              <a:schemeClr val="tx1"/>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nP </a:t>
            </a:r>
            <a:r>
              <a:rPr lang="el-GR" sz="1200" dirty="0">
                <a:latin typeface="Times New Roman" panose="02020603050405020304" pitchFamily="18" charset="0"/>
                <a:cs typeface="Times New Roman" panose="02020603050405020304" pitchFamily="18" charset="0"/>
              </a:rPr>
              <a:t>φορτία (1</a:t>
            </a:r>
            <a:r>
              <a:rPr lang="en-US" sz="1200" dirty="0">
                <a:latin typeface="Times New Roman" panose="02020603050405020304" pitchFamily="18" charset="0"/>
                <a:cs typeface="Times New Roman" panose="02020603050405020304" pitchFamily="18" charset="0"/>
              </a:rPr>
              <a:t>P, 2P, 3P </a:t>
            </a:r>
            <a:r>
              <a:rPr lang="el-GR" sz="1200" dirty="0">
                <a:latin typeface="Times New Roman" panose="02020603050405020304" pitchFamily="18" charset="0"/>
                <a:cs typeface="Times New Roman" panose="02020603050405020304" pitchFamily="18" charset="0"/>
              </a:rPr>
              <a:t>κλπ.)</a:t>
            </a:r>
          </a:p>
        </p:txBody>
      </p:sp>
      <p:sp>
        <p:nvSpPr>
          <p:cNvPr id="9" name="Ορθογώνιο 8">
            <a:extLst>
              <a:ext uri="{FF2B5EF4-FFF2-40B4-BE49-F238E27FC236}">
                <a16:creationId xmlns:a16="http://schemas.microsoft.com/office/drawing/2014/main" id="{DD83750F-1061-2A9E-6D14-F12A90FDEA71}"/>
              </a:ext>
            </a:extLst>
          </p:cNvPr>
          <p:cNvSpPr/>
          <p:nvPr/>
        </p:nvSpPr>
        <p:spPr>
          <a:xfrm>
            <a:off x="6488970" y="3047093"/>
            <a:ext cx="819004" cy="519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Ορθογώνιο 10">
            <a:extLst>
              <a:ext uri="{FF2B5EF4-FFF2-40B4-BE49-F238E27FC236}">
                <a16:creationId xmlns:a16="http://schemas.microsoft.com/office/drawing/2014/main" id="{A249F9B9-A0BD-9460-7179-0CF2512389A9}"/>
              </a:ext>
            </a:extLst>
          </p:cNvPr>
          <p:cNvSpPr/>
          <p:nvPr/>
        </p:nvSpPr>
        <p:spPr>
          <a:xfrm>
            <a:off x="6707075" y="3138533"/>
            <a:ext cx="819004" cy="519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04FFE4-7AEC-E769-E2EE-ACC958424A28}"/>
              </a:ext>
            </a:extLst>
          </p:cNvPr>
          <p:cNvSpPr txBox="1"/>
          <p:nvPr/>
        </p:nvSpPr>
        <p:spPr>
          <a:xfrm>
            <a:off x="6590235" y="3135273"/>
            <a:ext cx="899160" cy="261610"/>
          </a:xfrm>
          <a:prstGeom prst="rect">
            <a:avLst/>
          </a:prstGeom>
          <a:noFill/>
        </p:spPr>
        <p:txBody>
          <a:bodyPr wrap="square" rtlCol="0">
            <a:spAutoFit/>
          </a:bodyPr>
          <a:lstStyle/>
          <a:p>
            <a:r>
              <a:rPr lang="el-GR" sz="1100" b="1" dirty="0">
                <a:solidFill>
                  <a:srgbClr val="0070C0"/>
                </a:solidFill>
                <a:latin typeface="Times New Roman" panose="02020603050405020304" pitchFamily="18" charset="0"/>
                <a:cs typeface="Times New Roman" panose="02020603050405020304" pitchFamily="18" charset="0"/>
              </a:rPr>
              <a:t>2-</a:t>
            </a:r>
            <a:r>
              <a:rPr lang="en-US" sz="1100" b="1" dirty="0">
                <a:solidFill>
                  <a:srgbClr val="0070C0"/>
                </a:solidFill>
                <a:latin typeface="Times New Roman" panose="02020603050405020304" pitchFamily="18" charset="0"/>
                <a:cs typeface="Times New Roman" panose="02020603050405020304" pitchFamily="18" charset="0"/>
              </a:rPr>
              <a:t>P Lift</a:t>
            </a:r>
            <a:endParaRPr lang="en-US" sz="1400" b="1" dirty="0">
              <a:solidFill>
                <a:srgbClr val="0070C0"/>
              </a:solidFill>
              <a:latin typeface="Times New Roman" panose="02020603050405020304" pitchFamily="18" charset="0"/>
              <a:cs typeface="Times New Roman" panose="02020603050405020304" pitchFamily="18" charset="0"/>
            </a:endParaRPr>
          </a:p>
        </p:txBody>
      </p:sp>
      <p:sp>
        <p:nvSpPr>
          <p:cNvPr id="14" name="Βέλος: Δεξιό 13">
            <a:extLst>
              <a:ext uri="{FF2B5EF4-FFF2-40B4-BE49-F238E27FC236}">
                <a16:creationId xmlns:a16="http://schemas.microsoft.com/office/drawing/2014/main" id="{6D639175-FE0C-3A65-7747-9BA0A6BCDD8E}"/>
              </a:ext>
            </a:extLst>
          </p:cNvPr>
          <p:cNvSpPr/>
          <p:nvPr/>
        </p:nvSpPr>
        <p:spPr>
          <a:xfrm rot="17451248">
            <a:off x="6307530" y="3099939"/>
            <a:ext cx="565872" cy="227814"/>
          </a:xfrm>
          <a:prstGeom prst="right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Ορθογώνιο 17">
            <a:extLst>
              <a:ext uri="{FF2B5EF4-FFF2-40B4-BE49-F238E27FC236}">
                <a16:creationId xmlns:a16="http://schemas.microsoft.com/office/drawing/2014/main" id="{02EC7290-8C41-7DBC-634B-7266A412666B}"/>
              </a:ext>
            </a:extLst>
          </p:cNvPr>
          <p:cNvSpPr/>
          <p:nvPr/>
        </p:nvSpPr>
        <p:spPr>
          <a:xfrm>
            <a:off x="60960" y="4372599"/>
            <a:ext cx="891540" cy="8166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Βέλος: Κυκλικό 16">
            <a:extLst>
              <a:ext uri="{FF2B5EF4-FFF2-40B4-BE49-F238E27FC236}">
                <a16:creationId xmlns:a16="http://schemas.microsoft.com/office/drawing/2014/main" id="{FCAA2054-E07E-48D5-C47B-930CBF549AD0}"/>
              </a:ext>
            </a:extLst>
          </p:cNvPr>
          <p:cNvSpPr/>
          <p:nvPr/>
        </p:nvSpPr>
        <p:spPr>
          <a:xfrm rot="17138596">
            <a:off x="654605" y="4647623"/>
            <a:ext cx="595789" cy="529233"/>
          </a:xfrm>
          <a:prstGeom prst="circular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A46B04C5-D57D-F3FE-0240-4A820D4E02C8}"/>
              </a:ext>
            </a:extLst>
          </p:cNvPr>
          <p:cNvSpPr txBox="1"/>
          <p:nvPr/>
        </p:nvSpPr>
        <p:spPr>
          <a:xfrm rot="17308465">
            <a:off x="186073" y="4493668"/>
            <a:ext cx="739140" cy="430887"/>
          </a:xfrm>
          <a:prstGeom prst="rect">
            <a:avLst/>
          </a:prstGeom>
          <a:noFill/>
        </p:spPr>
        <p:txBody>
          <a:bodyPr wrap="square" rtlCol="0">
            <a:spAutoFit/>
          </a:bodyPr>
          <a:lstStyle/>
          <a:p>
            <a:r>
              <a:rPr lang="el-GR" sz="1100" b="1" dirty="0">
                <a:solidFill>
                  <a:srgbClr val="0070C0"/>
                </a:solidFill>
                <a:latin typeface="Times New Roman" panose="02020603050405020304" pitchFamily="18" charset="0"/>
                <a:cs typeface="Times New Roman" panose="02020603050405020304" pitchFamily="18" charset="0"/>
              </a:rPr>
              <a:t>2-</a:t>
            </a:r>
            <a:r>
              <a:rPr lang="en-US" sz="1100" b="1" dirty="0">
                <a:solidFill>
                  <a:srgbClr val="0070C0"/>
                </a:solidFill>
                <a:latin typeface="Times New Roman" panose="02020603050405020304" pitchFamily="18" charset="0"/>
                <a:cs typeface="Times New Roman" panose="02020603050405020304" pitchFamily="18" charset="0"/>
              </a:rPr>
              <a:t>P Moment</a:t>
            </a:r>
            <a:endParaRPr lang="en-US" sz="1400" b="1" dirty="0">
              <a:solidFill>
                <a:srgbClr val="0070C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DD4BB60-48D9-416D-274A-EDA312D1FEED}"/>
              </a:ext>
            </a:extLst>
          </p:cNvPr>
          <p:cNvSpPr txBox="1"/>
          <p:nvPr/>
        </p:nvSpPr>
        <p:spPr>
          <a:xfrm>
            <a:off x="2612519" y="1431568"/>
            <a:ext cx="2208128" cy="276999"/>
          </a:xfrm>
          <a:prstGeom prst="rect">
            <a:avLst/>
          </a:prstGeom>
          <a:noFill/>
          <a:ln w="28575">
            <a:solidFill>
              <a:schemeClr val="bg1"/>
            </a:solidFill>
          </a:ln>
        </p:spPr>
        <p:txBody>
          <a:bodyPr wrap="square" rtlCol="0">
            <a:spAutoFit/>
          </a:bodyPr>
          <a:lstStyle/>
          <a:p>
            <a:r>
              <a:rPr lang="el-GR" sz="12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n repeats per rotation</a:t>
            </a:r>
            <a:endParaRPr lang="el-GR" sz="1200" dirty="0">
              <a:latin typeface="Times New Roman" panose="02020603050405020304" pitchFamily="18" charset="0"/>
              <a:cs typeface="Times New Roman" panose="02020603050405020304" pitchFamily="18" charset="0"/>
            </a:endParaRPr>
          </a:p>
        </p:txBody>
      </p:sp>
      <p:cxnSp>
        <p:nvCxnSpPr>
          <p:cNvPr id="20" name="Ευθύγραμμο βέλος σύνδεσης 19">
            <a:extLst>
              <a:ext uri="{FF2B5EF4-FFF2-40B4-BE49-F238E27FC236}">
                <a16:creationId xmlns:a16="http://schemas.microsoft.com/office/drawing/2014/main" id="{1B6011D0-1180-EF53-3D28-F8200486E52F}"/>
              </a:ext>
            </a:extLst>
          </p:cNvPr>
          <p:cNvCxnSpPr>
            <a:cxnSpLocks/>
          </p:cNvCxnSpPr>
          <p:nvPr/>
        </p:nvCxnSpPr>
        <p:spPr>
          <a:xfrm>
            <a:off x="2205158" y="1579574"/>
            <a:ext cx="405998"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C47DF9-335E-9DEE-11C2-2179BC2B9E9A}"/>
              </a:ext>
            </a:extLst>
          </p:cNvPr>
          <p:cNvSpPr txBox="1"/>
          <p:nvPr/>
        </p:nvSpPr>
        <p:spPr>
          <a:xfrm>
            <a:off x="1008767" y="97021"/>
            <a:ext cx="10174466"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DESIGN AND PROPELLER’S CHARACTERISTICS</a:t>
            </a:r>
          </a:p>
        </p:txBody>
      </p:sp>
      <p:sp>
        <p:nvSpPr>
          <p:cNvPr id="22" name="Ορθογώνιο 21">
            <a:extLst>
              <a:ext uri="{FF2B5EF4-FFF2-40B4-BE49-F238E27FC236}">
                <a16:creationId xmlns:a16="http://schemas.microsoft.com/office/drawing/2014/main" id="{F0DB8F27-C255-88DA-2B86-1A29F95F8BAA}"/>
              </a:ext>
            </a:extLst>
          </p:cNvPr>
          <p:cNvSpPr/>
          <p:nvPr/>
        </p:nvSpPr>
        <p:spPr>
          <a:xfrm>
            <a:off x="5112420" y="5709142"/>
            <a:ext cx="1685214" cy="3665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Direction of rotation</a:t>
            </a:r>
          </a:p>
        </p:txBody>
      </p:sp>
      <p:sp>
        <p:nvSpPr>
          <p:cNvPr id="23" name="Ορθογώνιο 22">
            <a:extLst>
              <a:ext uri="{FF2B5EF4-FFF2-40B4-BE49-F238E27FC236}">
                <a16:creationId xmlns:a16="http://schemas.microsoft.com/office/drawing/2014/main" id="{C12B6926-355F-83D9-9666-5489308684A0}"/>
              </a:ext>
            </a:extLst>
          </p:cNvPr>
          <p:cNvSpPr/>
          <p:nvPr/>
        </p:nvSpPr>
        <p:spPr>
          <a:xfrm>
            <a:off x="10019700" y="6394439"/>
            <a:ext cx="1685214" cy="3665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Flight velocity</a:t>
            </a:r>
          </a:p>
        </p:txBody>
      </p:sp>
    </p:spTree>
    <p:extLst>
      <p:ext uri="{BB962C8B-B14F-4D97-AF65-F5344CB8AC3E}">
        <p14:creationId xmlns:p14="http://schemas.microsoft.com/office/powerpoint/2010/main" val="39964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P spid="24" grpId="0"/>
      <p:bldP spid="25" grpId="0"/>
      <p:bldP spid="26" grpId="0"/>
      <p:bldP spid="7" grpId="0"/>
      <p:bldP spid="14" grpId="0" animBg="1"/>
      <p:bldP spid="17" grpId="0" animBg="1"/>
      <p:bldP spid="16"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78CFCC8-B8A9-5221-2265-7EF784BE13D4}"/>
              </a:ext>
            </a:extLst>
          </p:cNvPr>
          <p:cNvSpPr txBox="1"/>
          <p:nvPr/>
        </p:nvSpPr>
        <p:spPr>
          <a:xfrm>
            <a:off x="362498" y="59943"/>
            <a:ext cx="1186165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FLUID – MECHANICAL ANALYSIS FOR SOLID PROPELLER</a:t>
            </a:r>
          </a:p>
        </p:txBody>
      </p:sp>
      <p:sp>
        <p:nvSpPr>
          <p:cNvPr id="4" name="Ορθογώνιο 3">
            <a:extLst>
              <a:ext uri="{FF2B5EF4-FFF2-40B4-BE49-F238E27FC236}">
                <a16:creationId xmlns:a16="http://schemas.microsoft.com/office/drawing/2014/main" id="{805D9FFF-B9F8-5E4A-E27F-01A7CD8DD385}"/>
              </a:ext>
            </a:extLst>
          </p:cNvPr>
          <p:cNvSpPr/>
          <p:nvPr/>
        </p:nvSpPr>
        <p:spPr>
          <a:xfrm>
            <a:off x="4160520" y="4015740"/>
            <a:ext cx="1165860" cy="384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79277DF-4588-9DFC-1EA5-CFA4E85F1104}"/>
              </a:ext>
            </a:extLst>
          </p:cNvPr>
          <p:cNvSpPr txBox="1"/>
          <p:nvPr/>
        </p:nvSpPr>
        <p:spPr>
          <a:xfrm>
            <a:off x="302139" y="947847"/>
            <a:ext cx="5024241" cy="646331"/>
          </a:xfrm>
          <a:prstGeom prst="rect">
            <a:avLst/>
          </a:prstGeom>
          <a:noFill/>
          <a:ln w="19050">
            <a:solidFill>
              <a:schemeClr val="tx1"/>
            </a:solidFill>
          </a:ln>
        </p:spPr>
        <p:txBody>
          <a:bodyPr wrap="square">
            <a:spAutoFit/>
          </a:bodyPr>
          <a:lstStyle/>
          <a:p>
            <a:pPr algn="ctr"/>
            <a:r>
              <a:rPr lang="en-US" b="1" u="sng" dirty="0">
                <a:latin typeface="Times New Roman" panose="02020603050405020304" pitchFamily="18" charset="0"/>
                <a:ea typeface="Times New Roman" panose="02020603050405020304" pitchFamily="18" charset="0"/>
              </a:rPr>
              <a:t>“</a:t>
            </a:r>
            <a:r>
              <a:rPr lang="en-US" sz="1800" b="1" u="sng" dirty="0">
                <a:effectLst/>
                <a:latin typeface="Times New Roman" panose="02020603050405020304" pitchFamily="18" charset="0"/>
                <a:ea typeface="Times New Roman" panose="02020603050405020304" pitchFamily="18" charset="0"/>
              </a:rPr>
              <a:t>Unsteady Compressible Reynolds</a:t>
            </a:r>
            <a:r>
              <a:rPr lang="el-GR" sz="1800" b="1" u="sng" dirty="0">
                <a:effectLst/>
                <a:latin typeface="Times New Roman" panose="02020603050405020304" pitchFamily="18" charset="0"/>
                <a:ea typeface="Times New Roman" panose="02020603050405020304" pitchFamily="18" charset="0"/>
              </a:rPr>
              <a:t> – </a:t>
            </a:r>
            <a:r>
              <a:rPr lang="en-US" sz="1800" b="1" u="sng" dirty="0">
                <a:effectLst/>
                <a:latin typeface="Times New Roman" panose="02020603050405020304" pitchFamily="18" charset="0"/>
                <a:ea typeface="Times New Roman" panose="02020603050405020304" pitchFamily="18" charset="0"/>
              </a:rPr>
              <a:t>Averaged Navier Stokes</a:t>
            </a:r>
            <a:r>
              <a:rPr lang="el-GR" sz="1800" b="1" u="sng" dirty="0">
                <a:effectLst/>
                <a:latin typeface="Times New Roman" panose="02020603050405020304" pitchFamily="18" charset="0"/>
                <a:ea typeface="Times New Roman" panose="02020603050405020304" pitchFamily="18" charset="0"/>
              </a:rPr>
              <a:t> (</a:t>
            </a:r>
            <a:r>
              <a:rPr lang="en-US" sz="1800" b="1" u="sng" dirty="0">
                <a:effectLst/>
                <a:latin typeface="Times New Roman" panose="02020603050405020304" pitchFamily="18" charset="0"/>
                <a:ea typeface="Times New Roman" panose="02020603050405020304" pitchFamily="18" charset="0"/>
              </a:rPr>
              <a:t>URANS</a:t>
            </a:r>
            <a:r>
              <a:rPr lang="el-GR" sz="1800" b="1" u="sng" dirty="0">
                <a:effectLst/>
                <a:latin typeface="Times New Roman" panose="02020603050405020304" pitchFamily="18" charset="0"/>
                <a:ea typeface="Times New Roman" panose="02020603050405020304" pitchFamily="18" charset="0"/>
              </a:rPr>
              <a:t>)</a:t>
            </a:r>
            <a:r>
              <a:rPr lang="en-US" sz="1800" b="1" u="sng" dirty="0">
                <a:effectLst/>
                <a:latin typeface="Times New Roman" panose="02020603050405020304" pitchFamily="18" charset="0"/>
                <a:ea typeface="Times New Roman" panose="02020603050405020304" pitchFamily="18" charset="0"/>
              </a:rPr>
              <a:t>”</a:t>
            </a:r>
            <a:endParaRPr lang="en-US" sz="1400" b="1" u="sng"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4A36D5D-B8EA-8F94-83A1-064BD4854020}"/>
                  </a:ext>
                </a:extLst>
              </p:cNvPr>
              <p:cNvSpPr txBox="1"/>
              <p:nvPr/>
            </p:nvSpPr>
            <p:spPr>
              <a:xfrm>
                <a:off x="302140" y="3052912"/>
                <a:ext cx="4343521" cy="96282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l-GR" sz="1200" i="1">
                              <a:latin typeface="Cambria Math" panose="02040503050406030204" pitchFamily="18" charset="0"/>
                            </a:rPr>
                            <m:t>𝜕</m:t>
                          </m:r>
                          <m:d>
                            <m:dPr>
                              <m:ctrlPr>
                                <a:rPr lang="en-US" sz="1200" i="1">
                                  <a:latin typeface="Cambria Math" panose="02040503050406030204" pitchFamily="18" charset="0"/>
                                </a:rPr>
                              </m:ctrlPr>
                            </m:dPr>
                            <m:e>
                              <m:bar>
                                <m:barPr>
                                  <m:pos m:val="top"/>
                                  <m:ctrlPr>
                                    <a:rPr lang="en-US" sz="1200" i="1">
                                      <a:latin typeface="Cambria Math" panose="02040503050406030204" pitchFamily="18" charset="0"/>
                                    </a:rPr>
                                  </m:ctrlPr>
                                </m:barPr>
                                <m:e>
                                  <m:r>
                                    <a:rPr lang="el-GR" sz="1200" i="1">
                                      <a:latin typeface="Cambria Math" panose="02040503050406030204" pitchFamily="18" charset="0"/>
                                    </a:rPr>
                                    <m:t>𝜌</m:t>
                                  </m:r>
                                </m:e>
                              </m:bar>
                              <m:r>
                                <a:rPr lang="el-GR" sz="1200" i="1">
                                  <a:latin typeface="Cambria Math" panose="02040503050406030204" pitchFamily="18" charset="0"/>
                                </a:rPr>
                                <m:t> </m:t>
                              </m:r>
                              <m:sSub>
                                <m:sSubPr>
                                  <m:ctrlPr>
                                    <a:rPr lang="en-US" sz="1200" i="1">
                                      <a:latin typeface="Cambria Math" panose="02040503050406030204" pitchFamily="18" charset="0"/>
                                    </a:rPr>
                                  </m:ctrlPr>
                                </m:sSubPr>
                                <m:e>
                                  <m:r>
                                    <a:rPr lang="el-GR" sz="1200" i="1">
                                      <a:latin typeface="Cambria Math" panose="02040503050406030204" pitchFamily="18" charset="0"/>
                                    </a:rPr>
                                    <m:t>𝑢</m:t>
                                  </m:r>
                                </m:e>
                                <m:sub>
                                  <m:r>
                                    <a:rPr lang="el-GR" sz="1200" i="1">
                                      <a:latin typeface="Cambria Math" panose="02040503050406030204" pitchFamily="18" charset="0"/>
                                    </a:rPr>
                                    <m:t>𝑖</m:t>
                                  </m:r>
                                </m:sub>
                              </m:sSub>
                            </m:e>
                          </m:d>
                        </m:num>
                        <m:den>
                          <m:r>
                            <a:rPr lang="el-GR" sz="1200" i="1">
                              <a:latin typeface="Cambria Math" panose="02040503050406030204" pitchFamily="18" charset="0"/>
                            </a:rPr>
                            <m:t>𝜕</m:t>
                          </m:r>
                          <m:r>
                            <a:rPr lang="en-US" sz="1200" i="1">
                              <a:latin typeface="Cambria Math" panose="02040503050406030204" pitchFamily="18" charset="0"/>
                            </a:rPr>
                            <m:t>𝑡</m:t>
                          </m:r>
                        </m:den>
                      </m:f>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den>
                      </m:f>
                      <m:d>
                        <m:dPr>
                          <m:ctrlPr>
                            <a:rPr lang="en-US" sz="1200" i="1">
                              <a:latin typeface="Cambria Math" panose="02040503050406030204" pitchFamily="18" charset="0"/>
                            </a:rPr>
                          </m:ctrlPr>
                        </m:dPr>
                        <m:e>
                          <m:bar>
                            <m:barPr>
                              <m:pos m:val="top"/>
                              <m:ctrlPr>
                                <a:rPr lang="en-US" sz="1200" i="1">
                                  <a:latin typeface="Cambria Math" panose="02040503050406030204" pitchFamily="18" charset="0"/>
                                </a:rPr>
                              </m:ctrlPr>
                            </m:barPr>
                            <m:e>
                              <m:r>
                                <a:rPr lang="el-GR" sz="1200" i="1">
                                  <a:latin typeface="Cambria Math" panose="02040503050406030204" pitchFamily="18" charset="0"/>
                                </a:rPr>
                                <m:t>𝜌</m:t>
                              </m:r>
                            </m:e>
                          </m:bar>
                          <m:r>
                            <a:rPr lang="el-GR" sz="1200" i="1">
                              <a:latin typeface="Cambria Math" panose="02040503050406030204" pitchFamily="18" charset="0"/>
                            </a:rPr>
                            <m:t> </m:t>
                          </m:r>
                          <m:sSub>
                            <m:sSubPr>
                              <m:ctrlPr>
                                <a:rPr lang="en-US" sz="1200" i="1">
                                  <a:latin typeface="Cambria Math" panose="02040503050406030204" pitchFamily="18" charset="0"/>
                                </a:rPr>
                              </m:ctrlPr>
                            </m:sSubPr>
                            <m:e>
                              <m:r>
                                <a:rPr lang="el-GR" sz="1200" i="1">
                                  <a:latin typeface="Cambria Math" panose="02040503050406030204" pitchFamily="18" charset="0"/>
                                </a:rPr>
                                <m:t>𝑢</m:t>
                              </m:r>
                            </m:e>
                            <m:sub>
                              <m:r>
                                <a:rPr lang="el-GR" sz="1200" i="1">
                                  <a:latin typeface="Cambria Math" panose="02040503050406030204" pitchFamily="18" charset="0"/>
                                </a:rPr>
                                <m:t>𝑖</m:t>
                              </m:r>
                            </m:sub>
                          </m:sSub>
                          <m:sSub>
                            <m:sSubPr>
                              <m:ctrlPr>
                                <a:rPr lang="en-US" sz="1200" i="1">
                                  <a:latin typeface="Cambria Math" panose="02040503050406030204" pitchFamily="18" charset="0"/>
                                </a:rPr>
                              </m:ctrlPr>
                            </m:sSubPr>
                            <m:e>
                              <m:r>
                                <a:rPr lang="el-GR" sz="1200" i="1">
                                  <a:latin typeface="Cambria Math" panose="02040503050406030204" pitchFamily="18" charset="0"/>
                                </a:rPr>
                                <m:t>𝑢</m:t>
                              </m:r>
                            </m:e>
                            <m:sub>
                              <m:r>
                                <a:rPr lang="el-GR" sz="1200" i="1">
                                  <a:latin typeface="Cambria Math" panose="02040503050406030204" pitchFamily="18" charset="0"/>
                                </a:rPr>
                                <m:t>𝑗</m:t>
                              </m:r>
                            </m:sub>
                          </m:sSub>
                        </m:e>
                      </m:d>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bar>
                            <m:barPr>
                              <m:pos m:val="top"/>
                              <m:ctrlPr>
                                <a:rPr lang="en-US" sz="1200" i="1">
                                  <a:latin typeface="Cambria Math" panose="02040503050406030204" pitchFamily="18" charset="0"/>
                                </a:rPr>
                              </m:ctrlPr>
                            </m:barPr>
                            <m:e>
                              <m:r>
                                <a:rPr lang="el-GR" sz="1200" i="1">
                                  <a:latin typeface="Cambria Math" panose="02040503050406030204" pitchFamily="18" charset="0"/>
                                </a:rPr>
                                <m:t>𝑝</m:t>
                              </m:r>
                            </m:e>
                          </m:ba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den>
                      </m:f>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den>
                      </m:f>
                      <m:d>
                        <m:dPr>
                          <m:ctrlPr>
                            <a:rPr lang="en-US" sz="1200" i="1">
                              <a:latin typeface="Cambria Math" panose="02040503050406030204" pitchFamily="18" charset="0"/>
                            </a:rPr>
                          </m:ctrlPr>
                        </m:dPr>
                        <m:e>
                          <m:r>
                            <a:rPr lang="el-GR" sz="1200" i="1">
                              <a:latin typeface="Cambria Math" panose="02040503050406030204" pitchFamily="18" charset="0"/>
                            </a:rPr>
                            <m:t>𝜇</m:t>
                          </m:r>
                          <m:r>
                            <a:rPr lang="el-GR" sz="1200" i="1">
                              <a:latin typeface="Cambria Math" panose="02040503050406030204" pitchFamily="18" charset="0"/>
                            </a:rPr>
                            <m:t> </m:t>
                          </m:r>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𝑢</m:t>
                                      </m:r>
                                    </m:e>
                                    <m:sub>
                                      <m:r>
                                        <a:rPr lang="el-GR" sz="1200" i="1">
                                          <a:latin typeface="Cambria Math" panose="02040503050406030204" pitchFamily="18" charset="0"/>
                                        </a:rPr>
                                        <m:t>𝑖</m:t>
                                      </m:r>
                                    </m:sub>
                                  </m:sSub>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den>
                              </m:f>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𝑢</m:t>
                                      </m:r>
                                    </m:e>
                                    <m:sub>
                                      <m:r>
                                        <a:rPr lang="el-GR" sz="1200" i="1">
                                          <a:latin typeface="Cambria Math" panose="02040503050406030204" pitchFamily="18" charset="0"/>
                                        </a:rPr>
                                        <m:t>𝑗</m:t>
                                      </m:r>
                                    </m:sub>
                                  </m:sSub>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den>
                              </m:f>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2</m:t>
                                  </m:r>
                                </m:num>
                                <m:den>
                                  <m:r>
                                    <a:rPr lang="el-GR" sz="1200" i="1">
                                      <a:latin typeface="Cambria Math" panose="02040503050406030204" pitchFamily="18" charset="0"/>
                                    </a:rPr>
                                    <m:t>3</m:t>
                                  </m:r>
                                </m:den>
                              </m:f>
                              <m:sSub>
                                <m:sSubPr>
                                  <m:ctrlPr>
                                    <a:rPr lang="en-US" sz="1200" i="1">
                                      <a:latin typeface="Cambria Math" panose="02040503050406030204" pitchFamily="18" charset="0"/>
                                    </a:rPr>
                                  </m:ctrlPr>
                                </m:sSubPr>
                                <m:e>
                                  <m:r>
                                    <a:rPr lang="el-GR" sz="1200" i="1">
                                      <a:latin typeface="Cambria Math" panose="02040503050406030204" pitchFamily="18" charset="0"/>
                                    </a:rPr>
                                    <m:t>𝛿</m:t>
                                  </m:r>
                                </m:e>
                                <m:sub>
                                  <m:r>
                                    <a:rPr lang="en-US" sz="1200" i="1">
                                      <a:latin typeface="Cambria Math" panose="02040503050406030204" pitchFamily="18" charset="0"/>
                                    </a:rPr>
                                    <m:t>𝑖𝑗</m:t>
                                  </m:r>
                                </m:sub>
                              </m:sSub>
                              <m:f>
                                <m:fPr>
                                  <m:ctrlPr>
                                    <a:rPr lang="en-US" sz="1200" i="1">
                                      <a:latin typeface="Cambria Math" panose="02040503050406030204" pitchFamily="18" charset="0"/>
                                    </a:rPr>
                                  </m:ctrlPr>
                                </m:fPr>
                                <m:num>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𝑢</m:t>
                                      </m:r>
                                    </m:e>
                                    <m:sub>
                                      <m:r>
                                        <a:rPr lang="el-GR" sz="1200" i="1">
                                          <a:latin typeface="Cambria Math" panose="02040503050406030204" pitchFamily="18" charset="0"/>
                                        </a:rPr>
                                        <m:t>𝑖</m:t>
                                      </m:r>
                                    </m:sub>
                                  </m:sSub>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den>
                              </m:f>
                            </m:e>
                          </m:d>
                        </m:e>
                      </m:d>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den>
                      </m:f>
                      <m:d>
                        <m:dPr>
                          <m:ctrlPr>
                            <a:rPr lang="en-US" sz="1200" i="1">
                              <a:latin typeface="Cambria Math" panose="02040503050406030204" pitchFamily="18" charset="0"/>
                            </a:rPr>
                          </m:ctrlPr>
                        </m:dPr>
                        <m:e>
                          <m:r>
                            <a:rPr lang="el-GR" sz="1200" i="1">
                              <a:latin typeface="Cambria Math" panose="02040503050406030204" pitchFamily="18" charset="0"/>
                            </a:rPr>
                            <m:t>−</m:t>
                          </m:r>
                          <m:r>
                            <a:rPr lang="el-GR" sz="1200" i="1">
                              <a:latin typeface="Cambria Math" panose="02040503050406030204" pitchFamily="18" charset="0"/>
                            </a:rPr>
                            <m:t>𝜌</m:t>
                          </m:r>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𝑖</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𝑗</m:t>
                                  </m:r>
                                </m:sub>
                                <m:sup>
                                  <m:r>
                                    <a:rPr lang="el-GR" sz="1200" i="1">
                                      <a:latin typeface="Cambria Math" panose="02040503050406030204" pitchFamily="18" charset="0"/>
                                    </a:rPr>
                                    <m:t>′</m:t>
                                  </m:r>
                                </m:sup>
                              </m:sSubSup>
                            </m:e>
                          </m:bar>
                        </m:e>
                      </m:d>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𝐹</m:t>
                          </m:r>
                        </m:e>
                        <m:sub>
                          <m:r>
                            <a:rPr lang="el-GR" sz="1200" i="1">
                              <a:latin typeface="Cambria Math" panose="02040503050406030204" pitchFamily="18" charset="0"/>
                            </a:rPr>
                            <m:t>𝑖</m:t>
                          </m:r>
                        </m:sub>
                      </m:sSub>
                    </m:oMath>
                  </m:oMathPara>
                </a14:m>
                <a:endParaRPr lang="en-US" sz="1200" dirty="0">
                  <a:solidFill>
                    <a:schemeClr val="tx1"/>
                  </a:solidFill>
                </a:endParaRPr>
              </a:p>
            </p:txBody>
          </p:sp>
        </mc:Choice>
        <mc:Fallback xmlns="">
          <p:sp>
            <p:nvSpPr>
              <p:cNvPr id="30" name="TextBox 29">
                <a:extLst>
                  <a:ext uri="{FF2B5EF4-FFF2-40B4-BE49-F238E27FC236}">
                    <a16:creationId xmlns:a16="http://schemas.microsoft.com/office/drawing/2014/main" id="{D4A36D5D-B8EA-8F94-83A1-064BD4854020}"/>
                  </a:ext>
                </a:extLst>
              </p:cNvPr>
              <p:cNvSpPr txBox="1">
                <a:spLocks noRot="1" noChangeAspect="1" noMove="1" noResize="1" noEditPoints="1" noAdjustHandles="1" noChangeArrowheads="1" noChangeShapeType="1" noTextEdit="1"/>
              </p:cNvSpPr>
              <p:nvPr/>
            </p:nvSpPr>
            <p:spPr>
              <a:xfrm>
                <a:off x="302140" y="3052912"/>
                <a:ext cx="4343521" cy="962828"/>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D0E3E9-1A0C-65FD-D361-BD248F7D7DC8}"/>
                  </a:ext>
                </a:extLst>
              </p:cNvPr>
              <p:cNvSpPr txBox="1"/>
              <p:nvPr/>
            </p:nvSpPr>
            <p:spPr>
              <a:xfrm>
                <a:off x="302140" y="2118590"/>
                <a:ext cx="1891543" cy="48551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l-GR" sz="1200" i="1">
                              <a:latin typeface="Cambria Math" panose="02040503050406030204" pitchFamily="18" charset="0"/>
                            </a:rPr>
                            <m:t>𝜕</m:t>
                          </m:r>
                          <m:bar>
                            <m:barPr>
                              <m:pos m:val="top"/>
                              <m:ctrlPr>
                                <a:rPr lang="en-US" sz="1200" i="1">
                                  <a:latin typeface="Cambria Math" panose="02040503050406030204" pitchFamily="18" charset="0"/>
                                </a:rPr>
                              </m:ctrlPr>
                            </m:barPr>
                            <m:e>
                              <m:r>
                                <a:rPr lang="el-GR" sz="1200" i="1">
                                  <a:latin typeface="Cambria Math" panose="02040503050406030204" pitchFamily="18" charset="0"/>
                                </a:rPr>
                                <m:t>𝜌</m:t>
                              </m:r>
                            </m:e>
                          </m:bar>
                        </m:num>
                        <m:den>
                          <m:r>
                            <a:rPr lang="el-GR" sz="1200" i="1">
                              <a:latin typeface="Cambria Math" panose="02040503050406030204" pitchFamily="18" charset="0"/>
                            </a:rPr>
                            <m:t>𝜕</m:t>
                          </m:r>
                          <m:r>
                            <a:rPr lang="en-US" sz="1200" i="1">
                              <a:latin typeface="Cambria Math" panose="02040503050406030204" pitchFamily="18" charset="0"/>
                            </a:rPr>
                            <m:t>𝑡</m:t>
                          </m:r>
                        </m:den>
                      </m:f>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den>
                      </m:f>
                      <m:d>
                        <m:dPr>
                          <m:ctrlPr>
                            <a:rPr lang="en-US" sz="1200" i="1">
                              <a:latin typeface="Cambria Math" panose="02040503050406030204" pitchFamily="18" charset="0"/>
                            </a:rPr>
                          </m:ctrlPr>
                        </m:dPr>
                        <m:e>
                          <m:bar>
                            <m:barPr>
                              <m:pos m:val="top"/>
                              <m:ctrlPr>
                                <a:rPr lang="en-US" sz="1200" i="1">
                                  <a:latin typeface="Cambria Math" panose="02040503050406030204" pitchFamily="18" charset="0"/>
                                </a:rPr>
                              </m:ctrlPr>
                            </m:barPr>
                            <m:e>
                              <m:r>
                                <a:rPr lang="el-GR" sz="1200" i="1">
                                  <a:latin typeface="Cambria Math" panose="02040503050406030204" pitchFamily="18" charset="0"/>
                                </a:rPr>
                                <m:t>𝜌</m:t>
                              </m:r>
                            </m:e>
                          </m:bar>
                          <m:r>
                            <a:rPr lang="el-GR" sz="1200" i="1">
                              <a:latin typeface="Cambria Math" panose="02040503050406030204" pitchFamily="18" charset="0"/>
                            </a:rPr>
                            <m:t> </m:t>
                          </m:r>
                          <m:sSub>
                            <m:sSubPr>
                              <m:ctrlPr>
                                <a:rPr lang="en-US" sz="1200" i="1">
                                  <a:latin typeface="Cambria Math" panose="02040503050406030204" pitchFamily="18" charset="0"/>
                                </a:rPr>
                              </m:ctrlPr>
                            </m:sSubPr>
                            <m:e>
                              <m:r>
                                <a:rPr lang="el-GR" sz="1200" i="1">
                                  <a:latin typeface="Cambria Math" panose="02040503050406030204" pitchFamily="18" charset="0"/>
                                </a:rPr>
                                <m:t>𝑢</m:t>
                              </m:r>
                            </m:e>
                            <m:sub>
                              <m:r>
                                <a:rPr lang="el-GR" sz="1200" i="1">
                                  <a:latin typeface="Cambria Math" panose="02040503050406030204" pitchFamily="18" charset="0"/>
                                </a:rPr>
                                <m:t>𝑖</m:t>
                              </m:r>
                            </m:sub>
                          </m:sSub>
                        </m:e>
                      </m:d>
                      <m:r>
                        <a:rPr lang="el-GR" sz="1200" i="1">
                          <a:latin typeface="Cambria Math" panose="02040503050406030204" pitchFamily="18" charset="0"/>
                        </a:rPr>
                        <m:t>=0</m:t>
                      </m:r>
                    </m:oMath>
                  </m:oMathPara>
                </a14:m>
                <a:endParaRPr lang="en-US" sz="900" dirty="0">
                  <a:solidFill>
                    <a:schemeClr val="tx1"/>
                  </a:solidFill>
                </a:endParaRPr>
              </a:p>
            </p:txBody>
          </p:sp>
        </mc:Choice>
        <mc:Fallback xmlns="">
          <p:sp>
            <p:nvSpPr>
              <p:cNvPr id="31" name="TextBox 30">
                <a:extLst>
                  <a:ext uri="{FF2B5EF4-FFF2-40B4-BE49-F238E27FC236}">
                    <a16:creationId xmlns:a16="http://schemas.microsoft.com/office/drawing/2014/main" id="{E4D0E3E9-1A0C-65FD-D361-BD248F7D7DC8}"/>
                  </a:ext>
                </a:extLst>
              </p:cNvPr>
              <p:cNvSpPr txBox="1">
                <a:spLocks noRot="1" noChangeAspect="1" noMove="1" noResize="1" noEditPoints="1" noAdjustHandles="1" noChangeArrowheads="1" noChangeShapeType="1" noTextEdit="1"/>
              </p:cNvSpPr>
              <p:nvPr/>
            </p:nvSpPr>
            <p:spPr>
              <a:xfrm>
                <a:off x="302140" y="2118590"/>
                <a:ext cx="1891543" cy="485518"/>
              </a:xfrm>
              <a:prstGeom prst="rect">
                <a:avLst/>
              </a:prstGeom>
              <a:blipFill>
                <a:blip r:embed="rId4"/>
                <a:stretch>
                  <a:fillRect/>
                </a:stretch>
              </a:blipFill>
              <a:ln>
                <a:solidFill>
                  <a:schemeClr val="tx1"/>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E8F9F062-7FB2-39AB-2477-8CADD043527D}"/>
              </a:ext>
            </a:extLst>
          </p:cNvPr>
          <p:cNvSpPr txBox="1"/>
          <p:nvPr/>
        </p:nvSpPr>
        <p:spPr>
          <a:xfrm>
            <a:off x="302140" y="1750184"/>
            <a:ext cx="2092960" cy="307777"/>
          </a:xfrm>
          <a:prstGeom prst="rect">
            <a:avLst/>
          </a:prstGeom>
          <a:noFill/>
        </p:spPr>
        <p:txBody>
          <a:bodyPr wrap="square">
            <a:spAutoFit/>
          </a:bodyPr>
          <a:lstStyle/>
          <a:p>
            <a:r>
              <a:rPr lang="en-US" sz="1400" b="1" u="sng" dirty="0" err="1">
                <a:solidFill>
                  <a:schemeClr val="tx1"/>
                </a:solidFill>
                <a:effectLst/>
                <a:latin typeface="Times New Roman" panose="02020603050405020304" pitchFamily="18" charset="0"/>
                <a:cs typeface="Times New Roman" panose="02020603050405020304" pitchFamily="18" charset="0"/>
              </a:rPr>
              <a:t>Continouetion</a:t>
            </a:r>
            <a:r>
              <a:rPr lang="en-US" sz="1400" b="1" u="sng" dirty="0">
                <a:solidFill>
                  <a:schemeClr val="tx1"/>
                </a:solidFill>
                <a:effectLst/>
                <a:latin typeface="Times New Roman" panose="02020603050405020304" pitchFamily="18" charset="0"/>
                <a:cs typeface="Times New Roman" panose="02020603050405020304" pitchFamily="18" charset="0"/>
              </a:rPr>
              <a:t> equation</a:t>
            </a:r>
            <a:endParaRPr lang="en-US" sz="1400" u="sng" dirty="0"/>
          </a:p>
        </p:txBody>
      </p:sp>
      <p:sp>
        <p:nvSpPr>
          <p:cNvPr id="33" name="TextBox 32">
            <a:extLst>
              <a:ext uri="{FF2B5EF4-FFF2-40B4-BE49-F238E27FC236}">
                <a16:creationId xmlns:a16="http://schemas.microsoft.com/office/drawing/2014/main" id="{9238036C-9107-07D5-D63A-A506A9982E1C}"/>
              </a:ext>
            </a:extLst>
          </p:cNvPr>
          <p:cNvSpPr txBox="1"/>
          <p:nvPr/>
        </p:nvSpPr>
        <p:spPr>
          <a:xfrm>
            <a:off x="302140" y="2697268"/>
            <a:ext cx="2092960" cy="307777"/>
          </a:xfrm>
          <a:prstGeom prst="rect">
            <a:avLst/>
          </a:prstGeom>
          <a:noFill/>
        </p:spPr>
        <p:txBody>
          <a:bodyPr wrap="square">
            <a:spAutoFit/>
          </a:bodyPr>
          <a:lstStyle/>
          <a:p>
            <a:r>
              <a:rPr lang="en-US" sz="1400" b="1" u="sng" dirty="0">
                <a:latin typeface="Times New Roman" panose="02020603050405020304" pitchFamily="18" charset="0"/>
                <a:cs typeface="Times New Roman" panose="02020603050405020304" pitchFamily="18" charset="0"/>
              </a:rPr>
              <a:t>Momentum equation</a:t>
            </a:r>
            <a:endParaRPr lang="en-US" sz="1400" u="sng" dirty="0"/>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51B76A87-1CB2-02E3-F300-C54154471F16}"/>
                  </a:ext>
                </a:extLst>
              </p:cNvPr>
              <p:cNvSpPr txBox="1"/>
              <p:nvPr/>
            </p:nvSpPr>
            <p:spPr>
              <a:xfrm>
                <a:off x="302138" y="4325311"/>
                <a:ext cx="5024241" cy="461665"/>
              </a:xfrm>
              <a:prstGeom prst="rect">
                <a:avLst/>
              </a:prstGeom>
              <a:noFill/>
            </p:spPr>
            <p:txBody>
              <a:bodyPr wrap="square" rtlCol="0">
                <a:spAutoFit/>
              </a:bodyPr>
              <a:lstStyle/>
              <a:p>
                <a:r>
                  <a:rPr lang="en-US" sz="1200" i="1" dirty="0">
                    <a:latin typeface="Times New Roman" panose="02020603050405020304" pitchFamily="18" charset="0"/>
                    <a:ea typeface="Times New Roman" panose="02020603050405020304" pitchFamily="18" charset="0"/>
                    <a:cs typeface="Times New Roman" panose="02020603050405020304" pitchFamily="18" charset="0"/>
                  </a:rPr>
                  <a:t>Were</a:t>
                </a:r>
                <a:r>
                  <a:rPr lang="el-GR"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a:rPr lang="el-GR" sz="1200" i="1" smtClean="0">
                        <a:effectLst/>
                        <a:latin typeface="Cambria Math" panose="02040503050406030204" pitchFamily="18" charset="0"/>
                        <a:ea typeface="Times New Roman" panose="02020603050405020304" pitchFamily="18" charset="0"/>
                        <a:cs typeface="Times New Roman" panose="02020603050405020304" pitchFamily="18" charset="0"/>
                      </a:rPr>
                      <m:t>𝑖</m:t>
                    </m:r>
                    <m:r>
                      <a:rPr lang="el-GR" sz="12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l-GR" sz="1200" i="1" smtClean="0">
                        <a:effectLst/>
                        <a:latin typeface="Cambria Math" panose="02040503050406030204" pitchFamily="18" charset="0"/>
                        <a:ea typeface="Times New Roman" panose="02020603050405020304" pitchFamily="18" charset="0"/>
                        <a:cs typeface="Times New Roman" panose="02020603050405020304" pitchFamily="18" charset="0"/>
                      </a:rPr>
                      <m:t>𝑗</m:t>
                    </m:r>
                    <m:r>
                      <a:rPr lang="el-GR" sz="1200" i="1" smtClean="0">
                        <a:effectLst/>
                        <a:latin typeface="Cambria Math" panose="02040503050406030204" pitchFamily="18" charset="0"/>
                        <a:ea typeface="Times New Roman" panose="02020603050405020304" pitchFamily="18" charset="0"/>
                        <a:cs typeface="Times New Roman" panose="02020603050405020304" pitchFamily="18" charset="0"/>
                      </a:rPr>
                      <m:t>=1,2,3</m:t>
                    </m:r>
                  </m:oMath>
                </a14:m>
                <a:endParaRPr lang="en-US" sz="1200" dirty="0">
                  <a:latin typeface="Times New Roman" panose="02020603050405020304" pitchFamily="18" charset="0"/>
                  <a:cs typeface="Times New Roman" panose="02020603050405020304" pitchFamily="18" charset="0"/>
                </a:endParaRPr>
              </a:p>
            </p:txBody>
          </p:sp>
        </mc:Choice>
        <mc:Fallback>
          <p:sp>
            <p:nvSpPr>
              <p:cNvPr id="37" name="TextBox 36">
                <a:extLst>
                  <a:ext uri="{FF2B5EF4-FFF2-40B4-BE49-F238E27FC236}">
                    <a16:creationId xmlns:a16="http://schemas.microsoft.com/office/drawing/2014/main" id="{51B76A87-1CB2-02E3-F300-C54154471F16}"/>
                  </a:ext>
                </a:extLst>
              </p:cNvPr>
              <p:cNvSpPr txBox="1">
                <a:spLocks noRot="1" noChangeAspect="1" noMove="1" noResize="1" noEditPoints="1" noAdjustHandles="1" noChangeArrowheads="1" noChangeShapeType="1" noTextEdit="1"/>
              </p:cNvSpPr>
              <p:nvPr/>
            </p:nvSpPr>
            <p:spPr>
              <a:xfrm>
                <a:off x="302138" y="4325311"/>
                <a:ext cx="5024241" cy="461665"/>
              </a:xfrm>
              <a:prstGeom prst="rect">
                <a:avLst/>
              </a:prstGeom>
              <a:blipFill>
                <a:blip r:embed="rId5"/>
                <a:stretch>
                  <a:fillRect l="-121" t="-1333" b="-8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C58E184-4CEB-0D0E-4D11-AEA725FB35BF}"/>
              </a:ext>
            </a:extLst>
          </p:cNvPr>
          <p:cNvSpPr txBox="1"/>
          <p:nvPr/>
        </p:nvSpPr>
        <p:spPr>
          <a:xfrm>
            <a:off x="6771519" y="993751"/>
            <a:ext cx="3367904" cy="369332"/>
          </a:xfrm>
          <a:prstGeom prst="rect">
            <a:avLst/>
          </a:prstGeom>
          <a:noFill/>
          <a:ln w="19050">
            <a:solidFill>
              <a:schemeClr val="tx1"/>
            </a:solidFill>
          </a:ln>
        </p:spPr>
        <p:txBody>
          <a:bodyPr wrap="square">
            <a:spAutoFit/>
          </a:bodyPr>
          <a:lstStyle/>
          <a:p>
            <a:pPr algn="ctr"/>
            <a:r>
              <a:rPr lang="en-US" b="1" u="sng" dirty="0">
                <a:latin typeface="Times New Roman" panose="02020603050405020304" pitchFamily="18" charset="0"/>
                <a:ea typeface="Times New Roman" panose="02020603050405020304" pitchFamily="18" charset="0"/>
              </a:rPr>
              <a:t>“</a:t>
            </a:r>
            <a:r>
              <a:rPr lang="en-US" sz="1800" b="1" u="sng" dirty="0">
                <a:effectLst/>
                <a:latin typeface="Times New Roman" panose="02020603050405020304" pitchFamily="18" charset="0"/>
                <a:ea typeface="Times New Roman" panose="02020603050405020304" pitchFamily="18" charset="0"/>
              </a:rPr>
              <a:t>SST k-</a:t>
            </a:r>
            <a:r>
              <a:rPr lang="el-GR" sz="1800" b="1" u="sng" dirty="0">
                <a:effectLst/>
                <a:latin typeface="Times New Roman" panose="02020603050405020304" pitchFamily="18" charset="0"/>
                <a:ea typeface="Times New Roman" panose="02020603050405020304" pitchFamily="18" charset="0"/>
              </a:rPr>
              <a:t>ω 2 </a:t>
            </a:r>
            <a:r>
              <a:rPr lang="en-US" sz="1800" b="1" u="sng" dirty="0">
                <a:effectLst/>
                <a:latin typeface="Times New Roman" panose="02020603050405020304" pitchFamily="18" charset="0"/>
                <a:ea typeface="Times New Roman" panose="02020603050405020304" pitchFamily="18" charset="0"/>
              </a:rPr>
              <a:t>Equation”</a:t>
            </a:r>
            <a:endParaRPr lang="en-US" sz="1400" b="1" u="sng"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452CEF-6097-940C-E0FD-FA47A1DD6C91}"/>
                  </a:ext>
                </a:extLst>
              </p:cNvPr>
              <p:cNvSpPr txBox="1"/>
              <p:nvPr/>
            </p:nvSpPr>
            <p:spPr>
              <a:xfrm>
                <a:off x="6771519" y="1796088"/>
                <a:ext cx="3904101" cy="51398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r>
                            <a:rPr lang="en-US" sz="1200" i="1">
                              <a:latin typeface="Cambria Math" panose="02040503050406030204" pitchFamily="18" charset="0"/>
                            </a:rPr>
                            <m:t>𝑡</m:t>
                          </m:r>
                        </m:den>
                      </m:f>
                      <m:d>
                        <m:dPr>
                          <m:ctrlPr>
                            <a:rPr lang="en-US" sz="1200" i="1">
                              <a:latin typeface="Cambria Math" panose="02040503050406030204" pitchFamily="18" charset="0"/>
                            </a:rPr>
                          </m:ctrlPr>
                        </m:dPr>
                        <m:e>
                          <m:r>
                            <a:rPr lang="el-GR" sz="1200" i="1">
                              <a:latin typeface="Cambria Math" panose="02040503050406030204" pitchFamily="18" charset="0"/>
                            </a:rPr>
                            <m:t>𝜌</m:t>
                          </m:r>
                          <m:r>
                            <a:rPr lang="en-US" sz="1200" i="1">
                              <a:latin typeface="Cambria Math" panose="02040503050406030204" pitchFamily="18" charset="0"/>
                            </a:rPr>
                            <m:t>𝑘</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den>
                      </m:f>
                      <m:d>
                        <m:dPr>
                          <m:ctrlPr>
                            <a:rPr lang="en-US" sz="1200" i="1">
                              <a:latin typeface="Cambria Math" panose="02040503050406030204" pitchFamily="18" charset="0"/>
                            </a:rPr>
                          </m:ctrlPr>
                        </m:dPr>
                        <m:e>
                          <m:r>
                            <a:rPr lang="el-GR" sz="1200" i="1">
                              <a:latin typeface="Cambria Math" panose="02040503050406030204" pitchFamily="18" charset="0"/>
                            </a:rPr>
                            <m:t>𝜌</m:t>
                          </m:r>
                          <m:r>
                            <a:rPr lang="en-US" sz="1200" i="1">
                              <a:latin typeface="Cambria Math" panose="02040503050406030204" pitchFamily="18" charset="0"/>
                            </a:rPr>
                            <m:t>𝑘</m:t>
                          </m:r>
                          <m:sSub>
                            <m:sSubPr>
                              <m:ctrlPr>
                                <a:rPr lang="en-US" sz="1200" i="1">
                                  <a:latin typeface="Cambria Math" panose="02040503050406030204" pitchFamily="18" charset="0"/>
                                </a:rPr>
                              </m:ctrlPr>
                            </m:sSubPr>
                            <m:e>
                              <m:r>
                                <a:rPr lang="en-US" sz="1200" i="1">
                                  <a:latin typeface="Cambria Math" panose="02040503050406030204" pitchFamily="18" charset="0"/>
                                </a:rPr>
                                <m:t>𝑢</m:t>
                              </m:r>
                            </m:e>
                            <m:sub>
                              <m:r>
                                <a:rPr lang="en-US" sz="1200" i="1">
                                  <a:latin typeface="Cambria Math" panose="02040503050406030204" pitchFamily="18" charset="0"/>
                                </a:rPr>
                                <m:t>𝑖</m:t>
                              </m:r>
                            </m:sub>
                          </m:sSub>
                        </m:e>
                      </m:d>
                      <m:r>
                        <a:rPr lang="en-US"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den>
                      </m:f>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𝛤</m:t>
                              </m:r>
                            </m:e>
                            <m:sub>
                              <m:r>
                                <a:rPr lang="el-GR" sz="1200" i="1">
                                  <a:latin typeface="Cambria Math" panose="02040503050406030204" pitchFamily="18" charset="0"/>
                                </a:rPr>
                                <m:t>𝜅</m:t>
                              </m:r>
                            </m:sub>
                          </m:sSub>
                          <m:f>
                            <m:fPr>
                              <m:ctrlPr>
                                <a:rPr lang="en-US" sz="1200" i="1">
                                  <a:latin typeface="Cambria Math" panose="02040503050406030204" pitchFamily="18" charset="0"/>
                                </a:rPr>
                              </m:ctrlPr>
                            </m:fPr>
                            <m:num>
                              <m:r>
                                <a:rPr lang="el-GR" sz="1200" i="1">
                                  <a:latin typeface="Cambria Math" panose="02040503050406030204" pitchFamily="18" charset="0"/>
                                </a:rPr>
                                <m:t>𝜕</m:t>
                              </m:r>
                              <m:r>
                                <a:rPr lang="en-US" sz="1200" i="1">
                                  <a:latin typeface="Cambria Math" panose="02040503050406030204" pitchFamily="18" charset="0"/>
                                </a:rPr>
                                <m:t>𝑘</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den>
                          </m:f>
                        </m:e>
                      </m:d>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𝐺</m:t>
                          </m:r>
                        </m:e>
                        <m:sub>
                          <m:r>
                            <a:rPr lang="el-GR" sz="1200" i="1">
                              <a:latin typeface="Cambria Math" panose="02040503050406030204" pitchFamily="18" charset="0"/>
                            </a:rPr>
                            <m:t>𝑘</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𝛶</m:t>
                          </m:r>
                        </m:e>
                        <m:sub>
                          <m:r>
                            <a:rPr lang="el-GR" sz="1200" i="1">
                              <a:latin typeface="Cambria Math" panose="02040503050406030204" pitchFamily="18" charset="0"/>
                            </a:rPr>
                            <m:t>𝑘</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𝑆</m:t>
                          </m:r>
                        </m:e>
                        <m:sub>
                          <m:r>
                            <a:rPr lang="el-GR" sz="1200" i="1">
                              <a:latin typeface="Cambria Math" panose="02040503050406030204" pitchFamily="18" charset="0"/>
                            </a:rPr>
                            <m:t>𝑘</m:t>
                          </m:r>
                        </m:sub>
                      </m:sSub>
                    </m:oMath>
                  </m:oMathPara>
                </a14:m>
                <a:endParaRPr lang="en-US" sz="1200" dirty="0"/>
              </a:p>
            </p:txBody>
          </p:sp>
        </mc:Choice>
        <mc:Fallback xmlns="">
          <p:sp>
            <p:nvSpPr>
              <p:cNvPr id="7" name="TextBox 6">
                <a:extLst>
                  <a:ext uri="{FF2B5EF4-FFF2-40B4-BE49-F238E27FC236}">
                    <a16:creationId xmlns:a16="http://schemas.microsoft.com/office/drawing/2014/main" id="{EC452CEF-6097-940C-E0FD-FA47A1DD6C91}"/>
                  </a:ext>
                </a:extLst>
              </p:cNvPr>
              <p:cNvSpPr txBox="1">
                <a:spLocks noRot="1" noChangeAspect="1" noMove="1" noResize="1" noEditPoints="1" noAdjustHandles="1" noChangeArrowheads="1" noChangeShapeType="1" noTextEdit="1"/>
              </p:cNvSpPr>
              <p:nvPr/>
            </p:nvSpPr>
            <p:spPr>
              <a:xfrm>
                <a:off x="6771519" y="1796088"/>
                <a:ext cx="3904101" cy="513987"/>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09F79B-AADC-786A-CDC9-F486AFB6F55A}"/>
                  </a:ext>
                </a:extLst>
              </p:cNvPr>
              <p:cNvSpPr txBox="1"/>
              <p:nvPr/>
            </p:nvSpPr>
            <p:spPr>
              <a:xfrm>
                <a:off x="6771519" y="2515513"/>
                <a:ext cx="4056501" cy="51398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r>
                            <a:rPr lang="en-US" sz="1200" i="1">
                              <a:latin typeface="Cambria Math" panose="02040503050406030204" pitchFamily="18" charset="0"/>
                            </a:rPr>
                            <m:t>𝑡</m:t>
                          </m:r>
                        </m:den>
                      </m:f>
                      <m:d>
                        <m:dPr>
                          <m:ctrlPr>
                            <a:rPr lang="en-US" sz="1200" i="1">
                              <a:latin typeface="Cambria Math" panose="02040503050406030204" pitchFamily="18" charset="0"/>
                            </a:rPr>
                          </m:ctrlPr>
                        </m:dPr>
                        <m:e>
                          <m:r>
                            <a:rPr lang="el-GR" sz="1200" i="1">
                              <a:latin typeface="Cambria Math" panose="02040503050406030204" pitchFamily="18" charset="0"/>
                            </a:rPr>
                            <m:t>𝜌</m:t>
                          </m:r>
                          <m:r>
                            <a:rPr lang="en-US" sz="1200" i="1">
                              <a:latin typeface="Cambria Math" panose="02040503050406030204" pitchFamily="18" charset="0"/>
                            </a:rPr>
                            <m:t>𝜔</m:t>
                          </m:r>
                        </m:e>
                      </m:d>
                      <m:r>
                        <a:rPr lang="en-US"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den>
                      </m:f>
                      <m:d>
                        <m:dPr>
                          <m:ctrlPr>
                            <a:rPr lang="en-US" sz="1200" i="1">
                              <a:latin typeface="Cambria Math" panose="02040503050406030204" pitchFamily="18" charset="0"/>
                            </a:rPr>
                          </m:ctrlPr>
                        </m:dPr>
                        <m:e>
                          <m:r>
                            <a:rPr lang="el-GR" sz="1200" i="1">
                              <a:latin typeface="Cambria Math" panose="02040503050406030204" pitchFamily="18" charset="0"/>
                            </a:rPr>
                            <m:t>𝜌</m:t>
                          </m:r>
                          <m:r>
                            <a:rPr lang="en-US" sz="1200" i="1">
                              <a:latin typeface="Cambria Math" panose="02040503050406030204" pitchFamily="18" charset="0"/>
                            </a:rPr>
                            <m:t>𝜔</m:t>
                          </m:r>
                          <m:sSub>
                            <m:sSubPr>
                              <m:ctrlPr>
                                <a:rPr lang="en-US" sz="1200" i="1">
                                  <a:latin typeface="Cambria Math" panose="02040503050406030204" pitchFamily="18" charset="0"/>
                                </a:rPr>
                              </m:ctrlPr>
                            </m:sSubPr>
                            <m:e>
                              <m:r>
                                <a:rPr lang="en-US" sz="1200" i="1">
                                  <a:latin typeface="Cambria Math" panose="02040503050406030204" pitchFamily="18" charset="0"/>
                                </a:rPr>
                                <m:t>𝑢</m:t>
                              </m:r>
                            </m:e>
                            <m:sub>
                              <m:r>
                                <a:rPr lang="en-US" sz="1200" i="1">
                                  <a:latin typeface="Cambria Math" panose="02040503050406030204" pitchFamily="18" charset="0"/>
                                </a:rPr>
                                <m:t>𝑖</m:t>
                              </m:r>
                            </m:sub>
                          </m:sSub>
                        </m:e>
                      </m:d>
                      <m:r>
                        <a:rPr lang="en-US"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den>
                      </m:f>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l-GR" sz="1200" i="1">
                                  <a:latin typeface="Cambria Math" panose="02040503050406030204" pitchFamily="18" charset="0"/>
                                </a:rPr>
                                <m:t>𝛤</m:t>
                              </m:r>
                            </m:e>
                            <m:sub>
                              <m:r>
                                <a:rPr lang="el-GR" sz="1200" i="1">
                                  <a:latin typeface="Cambria Math" panose="02040503050406030204" pitchFamily="18" charset="0"/>
                                </a:rPr>
                                <m:t>𝜔</m:t>
                              </m:r>
                            </m:sub>
                          </m:sSub>
                          <m:f>
                            <m:fPr>
                              <m:ctrlPr>
                                <a:rPr lang="en-US" sz="1200" i="1">
                                  <a:latin typeface="Cambria Math" panose="02040503050406030204" pitchFamily="18" charset="0"/>
                                </a:rPr>
                              </m:ctrlPr>
                            </m:fPr>
                            <m:num>
                              <m:r>
                                <a:rPr lang="el-GR" sz="1200" i="1">
                                  <a:latin typeface="Cambria Math" panose="02040503050406030204" pitchFamily="18" charset="0"/>
                                </a:rPr>
                                <m:t>𝜕</m:t>
                              </m:r>
                              <m:r>
                                <a:rPr lang="en-US" sz="1200" i="1">
                                  <a:latin typeface="Cambria Math" panose="02040503050406030204" pitchFamily="18" charset="0"/>
                                </a:rPr>
                                <m:t>𝜔</m:t>
                              </m:r>
                            </m:num>
                            <m:den>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𝑗</m:t>
                                  </m:r>
                                </m:sub>
                              </m:sSub>
                            </m:den>
                          </m:f>
                        </m:e>
                      </m:d>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𝐺</m:t>
                          </m:r>
                        </m:e>
                        <m:sub>
                          <m:r>
                            <a:rPr lang="el-GR" sz="1200" i="1">
                              <a:latin typeface="Cambria Math" panose="02040503050406030204" pitchFamily="18" charset="0"/>
                            </a:rPr>
                            <m:t>𝜔</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𝛶</m:t>
                          </m:r>
                        </m:e>
                        <m:sub>
                          <m:r>
                            <a:rPr lang="el-GR" sz="1200" i="1">
                              <a:latin typeface="Cambria Math" panose="02040503050406030204" pitchFamily="18" charset="0"/>
                            </a:rPr>
                            <m:t>𝜔</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𝐷</m:t>
                          </m:r>
                        </m:e>
                        <m:sub>
                          <m:r>
                            <a:rPr lang="el-GR" sz="1200" i="1">
                              <a:latin typeface="Cambria Math" panose="02040503050406030204" pitchFamily="18" charset="0"/>
                            </a:rPr>
                            <m:t>𝜔</m:t>
                          </m:r>
                        </m:sub>
                      </m:sSub>
                      <m:r>
                        <a:rPr lang="el-GR" sz="1200" i="1">
                          <a:latin typeface="Cambria Math" panose="02040503050406030204" pitchFamily="18" charset="0"/>
                        </a:rPr>
                        <m:t>+</m:t>
                      </m:r>
                      <m:sSub>
                        <m:sSubPr>
                          <m:ctrlPr>
                            <a:rPr lang="en-US" sz="1200" i="1">
                              <a:latin typeface="Cambria Math" panose="02040503050406030204" pitchFamily="18" charset="0"/>
                            </a:rPr>
                          </m:ctrlPr>
                        </m:sSubPr>
                        <m:e>
                          <m:r>
                            <a:rPr lang="el-GR" sz="1200" i="1">
                              <a:latin typeface="Cambria Math" panose="02040503050406030204" pitchFamily="18" charset="0"/>
                            </a:rPr>
                            <m:t>𝑆</m:t>
                          </m:r>
                        </m:e>
                        <m:sub>
                          <m:r>
                            <a:rPr lang="el-GR" sz="1200" i="1">
                              <a:latin typeface="Cambria Math" panose="02040503050406030204" pitchFamily="18" charset="0"/>
                            </a:rPr>
                            <m:t>𝑘</m:t>
                          </m:r>
                        </m:sub>
                      </m:sSub>
                    </m:oMath>
                  </m:oMathPara>
                </a14:m>
                <a:endParaRPr lang="en-US" sz="1200" dirty="0"/>
              </a:p>
            </p:txBody>
          </p:sp>
        </mc:Choice>
        <mc:Fallback xmlns="">
          <p:sp>
            <p:nvSpPr>
              <p:cNvPr id="9" name="TextBox 8">
                <a:extLst>
                  <a:ext uri="{FF2B5EF4-FFF2-40B4-BE49-F238E27FC236}">
                    <a16:creationId xmlns:a16="http://schemas.microsoft.com/office/drawing/2014/main" id="{F409F79B-AADC-786A-CDC9-F486AFB6F55A}"/>
                  </a:ext>
                </a:extLst>
              </p:cNvPr>
              <p:cNvSpPr txBox="1">
                <a:spLocks noRot="1" noChangeAspect="1" noMove="1" noResize="1" noEditPoints="1" noAdjustHandles="1" noChangeArrowheads="1" noChangeShapeType="1" noTextEdit="1"/>
              </p:cNvSpPr>
              <p:nvPr/>
            </p:nvSpPr>
            <p:spPr>
              <a:xfrm>
                <a:off x="6771519" y="2515513"/>
                <a:ext cx="4056501" cy="513987"/>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CBFAA58-45DD-6B48-0D1D-B0A869CA9A7E}"/>
                  </a:ext>
                </a:extLst>
              </p:cNvPr>
              <p:cNvSpPr txBox="1"/>
              <p:nvPr/>
            </p:nvSpPr>
            <p:spPr>
              <a:xfrm>
                <a:off x="6771519" y="3284489"/>
                <a:ext cx="5118341" cy="2031325"/>
              </a:xfrm>
              <a:prstGeom prst="rect">
                <a:avLst/>
              </a:prstGeom>
              <a:noFill/>
            </p:spPr>
            <p:txBody>
              <a:bodyPr wrap="square" rtlCol="0">
                <a:spAutoFit/>
              </a:bodyPr>
              <a:lstStyle/>
              <a:p>
                <a:r>
                  <a:rPr lang="en-US" sz="1400" i="1" dirty="0">
                    <a:latin typeface="Times New Roman" panose="02020603050405020304" pitchFamily="18" charset="0"/>
                    <a:ea typeface="Times New Roman" panose="02020603050405020304" pitchFamily="18" charset="0"/>
                    <a:cs typeface="Times New Roman" panose="02020603050405020304" pitchFamily="18" charset="0"/>
                  </a:rPr>
                  <a:t>were</a:t>
                </a:r>
                <a:r>
                  <a:rPr lang="el-GR" sz="14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4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lvl="0" indent="-1714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rPr>
                          <m:t>𝑘</m:t>
                        </m:r>
                      </m:sub>
                    </m:sSub>
                    <m:r>
                      <a:rPr lang="en-US" sz="1400" i="1">
                        <a:latin typeface="Cambria Math" panose="02040503050406030204" pitchFamily="18" charset="0"/>
                      </a:rPr>
                      <m:t>: </m:t>
                    </m:r>
                    <m:r>
                      <a:rPr lang="en-US" sz="1400" i="1">
                        <a:latin typeface="Cambria Math" panose="02040503050406030204" pitchFamily="18" charset="0"/>
                      </a:rPr>
                      <m:t>𝑇h𝑒</m:t>
                    </m:r>
                    <m:r>
                      <a:rPr lang="en-US" sz="1400" i="1">
                        <a:latin typeface="Cambria Math" panose="02040503050406030204" pitchFamily="18" charset="0"/>
                      </a:rPr>
                      <m:t> </m:t>
                    </m:r>
                    <m:r>
                      <a:rPr lang="en-US" sz="1400" i="1">
                        <a:latin typeface="Cambria Math" panose="02040503050406030204" pitchFamily="18" charset="0"/>
                      </a:rPr>
                      <m:t>𝑔𝑒𝑛𝑒𝑟𝑎𝑡𝑖𝑜𝑛</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r>
                      <a:rPr lang="en-US" sz="1400" i="1">
                        <a:latin typeface="Cambria Math" panose="02040503050406030204" pitchFamily="18" charset="0"/>
                      </a:rPr>
                      <m:t>𝑡𝑢𝑟𝑏𝑢𝑙𝑒𝑛𝑡</m:t>
                    </m:r>
                    <m:r>
                      <a:rPr lang="en-US" sz="1400" i="1">
                        <a:latin typeface="Cambria Math" panose="02040503050406030204" pitchFamily="18" charset="0"/>
                      </a:rPr>
                      <m:t> </m:t>
                    </m:r>
                    <m:r>
                      <a:rPr lang="en-US" sz="1400" i="1">
                        <a:latin typeface="Cambria Math" panose="02040503050406030204" pitchFamily="18" charset="0"/>
                      </a:rPr>
                      <m:t>𝑘𝑖𝑛𝑒𝑡𝑖𝑐</m:t>
                    </m:r>
                    <m:r>
                      <a:rPr lang="en-US" sz="1400" i="1">
                        <a:latin typeface="Cambria Math" panose="02040503050406030204" pitchFamily="18" charset="0"/>
                      </a:rPr>
                      <m:t> </m:t>
                    </m:r>
                    <m:r>
                      <a:rPr lang="en-US" sz="1400" i="1">
                        <a:latin typeface="Cambria Math" panose="02040503050406030204" pitchFamily="18" charset="0"/>
                      </a:rPr>
                      <m:t>𝑒𝑛𝑒𝑟𝑔𝑦</m:t>
                    </m:r>
                    <m:r>
                      <a:rPr lang="en-US" sz="1400" i="1">
                        <a:latin typeface="Cambria Math" panose="02040503050406030204" pitchFamily="18" charset="0"/>
                      </a:rPr>
                      <m:t> </m:t>
                    </m:r>
                    <m:r>
                      <a:rPr lang="en-US" sz="1400" i="1">
                        <a:latin typeface="Cambria Math" panose="02040503050406030204" pitchFamily="18" charset="0"/>
                      </a:rPr>
                      <m:t>𝑘</m:t>
                    </m:r>
                    <m:r>
                      <a:rPr lang="en-US" sz="1400" i="1">
                        <a:latin typeface="Cambria Math" panose="02040503050406030204" pitchFamily="18" charset="0"/>
                      </a:rPr>
                      <m:t> </m:t>
                    </m:r>
                    <m:r>
                      <a:rPr lang="en-US" sz="1400" i="1">
                        <a:latin typeface="Cambria Math" panose="02040503050406030204" pitchFamily="18" charset="0"/>
                      </a:rPr>
                      <m:t>𝑑𝑢𝑒</m:t>
                    </m:r>
                    <m:r>
                      <a:rPr lang="en-US" sz="1400" i="1">
                        <a:latin typeface="Cambria Math" panose="02040503050406030204" pitchFamily="18" charset="0"/>
                      </a:rPr>
                      <m:t> </m:t>
                    </m:r>
                    <m:r>
                      <a:rPr lang="en-US" sz="1400" i="1">
                        <a:latin typeface="Cambria Math" panose="02040503050406030204" pitchFamily="18" charset="0"/>
                      </a:rPr>
                      <m:t>𝑡𝑜</m:t>
                    </m:r>
                  </m:oMath>
                </a14:m>
                <a:endParaRPr lang="en-US" sz="1400" i="1" dirty="0">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 </m:t>
                      </m:r>
                      <m:r>
                        <a:rPr lang="en-US" sz="1400" i="1">
                          <a:latin typeface="Cambria Math" panose="02040503050406030204" pitchFamily="18" charset="0"/>
                        </a:rPr>
                        <m:t>𝑡h𝑒</m:t>
                      </m:r>
                      <m:r>
                        <a:rPr lang="en-US" sz="1400" i="1">
                          <a:latin typeface="Cambria Math" panose="02040503050406030204" pitchFamily="18" charset="0"/>
                        </a:rPr>
                        <m:t> </m:t>
                      </m:r>
                      <m:r>
                        <a:rPr lang="en-US" sz="1400" i="1">
                          <a:latin typeface="Cambria Math" panose="02040503050406030204" pitchFamily="18" charset="0"/>
                        </a:rPr>
                        <m:t>𝑔𝑟𝑎𝑑𝑖𝑒𝑛𝑡</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r>
                        <a:rPr lang="en-US" sz="1400" i="1">
                          <a:latin typeface="Cambria Math" panose="02040503050406030204" pitchFamily="18" charset="0"/>
                        </a:rPr>
                        <m:t>𝑡h𝑒</m:t>
                      </m:r>
                      <m:r>
                        <a:rPr lang="en-US" sz="1400" i="1">
                          <a:latin typeface="Cambria Math" panose="02040503050406030204" pitchFamily="18" charset="0"/>
                        </a:rPr>
                        <m:t> </m:t>
                      </m:r>
                      <m:r>
                        <a:rPr lang="en-US" sz="1400" i="1">
                          <a:latin typeface="Cambria Math" panose="02040503050406030204" pitchFamily="18" charset="0"/>
                        </a:rPr>
                        <m:t>𝑚𝑒𝑎𝑛</m:t>
                      </m:r>
                      <m:r>
                        <a:rPr lang="en-US" sz="1400" i="1">
                          <a:latin typeface="Cambria Math" panose="02040503050406030204" pitchFamily="18" charset="0"/>
                        </a:rPr>
                        <m:t> </m:t>
                      </m:r>
                      <m:r>
                        <a:rPr lang="en-US" sz="1400" i="1">
                          <a:latin typeface="Cambria Math" panose="02040503050406030204" pitchFamily="18" charset="0"/>
                        </a:rPr>
                        <m:t>𝑣𝑒𝑙𝑜𝑐𝑖𝑡𝑖𝑒𝑠</m:t>
                      </m:r>
                      <m:r>
                        <a:rPr lang="en-US" sz="1400" i="1">
                          <a:latin typeface="Cambria Math" panose="02040503050406030204" pitchFamily="18" charset="0"/>
                        </a:rPr>
                        <m:t>.</m:t>
                      </m:r>
                    </m:oMath>
                  </m:oMathPara>
                </a14:m>
                <a:endParaRPr lang="en-US" sz="1400" i="1" dirty="0">
                  <a:latin typeface="Times New Roman" panose="02020603050405020304" pitchFamily="18" charset="0"/>
                  <a:cs typeface="Times New Roman" panose="02020603050405020304" pitchFamily="18" charset="0"/>
                </a:endParaRPr>
              </a:p>
              <a:p>
                <a:pPr marL="171450" lvl="0" indent="-1714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𝐺</m:t>
                        </m:r>
                      </m:e>
                      <m:sub>
                        <m:r>
                          <a:rPr lang="en-US" sz="1400" i="1">
                            <a:latin typeface="Cambria Math" panose="02040503050406030204" pitchFamily="18" charset="0"/>
                          </a:rPr>
                          <m:t>𝜔</m:t>
                        </m:r>
                      </m:sub>
                    </m:sSub>
                    <m:r>
                      <a:rPr lang="en-US" sz="1400" b="0" i="1" smtClean="0">
                        <a:latin typeface="Cambria Math" panose="02040503050406030204" pitchFamily="18" charset="0"/>
                      </a:rPr>
                      <m:t> </m:t>
                    </m:r>
                    <m:r>
                      <a:rPr lang="en-US" sz="1400" i="1">
                        <a:latin typeface="Cambria Math" panose="02040503050406030204" pitchFamily="18" charset="0"/>
                      </a:rPr>
                      <m:t> </m:t>
                    </m:r>
                    <m:r>
                      <a:rPr lang="en-US" sz="1400" i="1">
                        <a:latin typeface="Cambria Math" panose="02040503050406030204" pitchFamily="18" charset="0"/>
                      </a:rPr>
                      <m:t>𝑇h𝑒</m:t>
                    </m:r>
                    <m:r>
                      <a:rPr lang="en-US" sz="1400" i="1">
                        <a:latin typeface="Cambria Math" panose="02040503050406030204" pitchFamily="18" charset="0"/>
                      </a:rPr>
                      <m:t> </m:t>
                    </m:r>
                    <m:r>
                      <a:rPr lang="en-US" sz="1400" i="1">
                        <a:latin typeface="Cambria Math" panose="02040503050406030204" pitchFamily="18" charset="0"/>
                      </a:rPr>
                      <m:t>𝑔𝑒𝑛𝑒𝑟𝑎𝑡𝑖𝑜𝑛</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r>
                      <a:rPr lang="en-US" sz="1400" i="1">
                        <a:latin typeface="Cambria Math" panose="02040503050406030204" pitchFamily="18" charset="0"/>
                      </a:rPr>
                      <m:t>𝑡𝑢𝑟𝑏𝑢𝑙𝑒𝑛𝑡</m:t>
                    </m:r>
                    <m:r>
                      <a:rPr lang="en-US" sz="1400" i="1">
                        <a:latin typeface="Cambria Math" panose="02040503050406030204" pitchFamily="18" charset="0"/>
                      </a:rPr>
                      <m:t> </m:t>
                    </m:r>
                    <m:r>
                      <a:rPr lang="en-US" sz="1400" i="1">
                        <a:latin typeface="Cambria Math" panose="02040503050406030204" pitchFamily="18" charset="0"/>
                      </a:rPr>
                      <m:t>𝑠𝑝𝑒𝑐𝑖𝑓𝑖𝑐</m:t>
                    </m:r>
                    <m:r>
                      <a:rPr lang="en-US" sz="1400" i="1">
                        <a:latin typeface="Cambria Math" panose="02040503050406030204" pitchFamily="18" charset="0"/>
                      </a:rPr>
                      <m:t> </m:t>
                    </m:r>
                    <m:r>
                      <a:rPr lang="en-US" sz="1400" i="1">
                        <a:latin typeface="Cambria Math" panose="02040503050406030204" pitchFamily="18" charset="0"/>
                      </a:rPr>
                      <m:t>𝑑𝑖𝑠𝑝𝑒𝑟𝑠𝑖𝑜𝑛</m:t>
                    </m:r>
                    <m:r>
                      <a:rPr lang="en-US" sz="1400" i="1">
                        <a:latin typeface="Cambria Math" panose="02040503050406030204" pitchFamily="18" charset="0"/>
                      </a:rPr>
                      <m:t> </m:t>
                    </m:r>
                    <m:r>
                      <a:rPr lang="el-GR" sz="1400" i="1">
                        <a:latin typeface="Cambria Math" panose="02040503050406030204" pitchFamily="18" charset="0"/>
                      </a:rPr>
                      <m:t>𝜔</m:t>
                    </m:r>
                    <m:r>
                      <a:rPr lang="el-GR" sz="1400" i="1">
                        <a:latin typeface="Cambria Math" panose="02040503050406030204" pitchFamily="18" charset="0"/>
                      </a:rPr>
                      <m:t> </m:t>
                    </m:r>
                  </m:oMath>
                </a14:m>
                <a:endParaRPr lang="en-US" sz="1400" i="1" dirty="0">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𝑑𝑢𝑒</m:t>
                      </m:r>
                      <m:r>
                        <a:rPr lang="en-US" sz="1400" i="1">
                          <a:latin typeface="Cambria Math" panose="02040503050406030204" pitchFamily="18" charset="0"/>
                        </a:rPr>
                        <m:t> </m:t>
                      </m:r>
                      <m:r>
                        <a:rPr lang="en-US" sz="1400" i="1">
                          <a:latin typeface="Cambria Math" panose="02040503050406030204" pitchFamily="18" charset="0"/>
                        </a:rPr>
                        <m:t>𝑡𝑜</m:t>
                      </m:r>
                      <m:r>
                        <a:rPr lang="en-US" sz="1400" i="1">
                          <a:latin typeface="Cambria Math" panose="02040503050406030204" pitchFamily="18" charset="0"/>
                        </a:rPr>
                        <m:t> </m:t>
                      </m:r>
                      <m:r>
                        <a:rPr lang="en-US" sz="1400" i="1">
                          <a:latin typeface="Cambria Math" panose="02040503050406030204" pitchFamily="18" charset="0"/>
                        </a:rPr>
                        <m:t>𝑡h𝑒</m:t>
                      </m:r>
                      <m:r>
                        <a:rPr lang="en-US" sz="1400" i="1">
                          <a:latin typeface="Cambria Math" panose="02040503050406030204" pitchFamily="18" charset="0"/>
                        </a:rPr>
                        <m:t> </m:t>
                      </m:r>
                      <m:r>
                        <a:rPr lang="en-US" sz="1400" i="1">
                          <a:latin typeface="Cambria Math" panose="02040503050406030204" pitchFamily="18" charset="0"/>
                        </a:rPr>
                        <m:t>𝑔𝑟𝑎𝑑𝑖𝑒𝑛𝑡</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r>
                        <a:rPr lang="en-US" sz="1400" i="1">
                          <a:latin typeface="Cambria Math" panose="02040503050406030204" pitchFamily="18" charset="0"/>
                        </a:rPr>
                        <m:t>𝑡h𝑒</m:t>
                      </m:r>
                      <m:r>
                        <a:rPr lang="en-US" sz="1400" i="1">
                          <a:latin typeface="Cambria Math" panose="02040503050406030204" pitchFamily="18" charset="0"/>
                        </a:rPr>
                        <m:t> </m:t>
                      </m:r>
                      <m:r>
                        <a:rPr lang="en-US" sz="1400" i="1">
                          <a:latin typeface="Cambria Math" panose="02040503050406030204" pitchFamily="18" charset="0"/>
                        </a:rPr>
                        <m:t>𝑚𝑒𝑎𝑛</m:t>
                      </m:r>
                      <m:r>
                        <a:rPr lang="en-US" sz="1400" i="1">
                          <a:latin typeface="Cambria Math" panose="02040503050406030204" pitchFamily="18" charset="0"/>
                        </a:rPr>
                        <m:t> </m:t>
                      </m:r>
                      <m:r>
                        <a:rPr lang="en-US" sz="1400" i="1">
                          <a:latin typeface="Cambria Math" panose="02040503050406030204" pitchFamily="18" charset="0"/>
                        </a:rPr>
                        <m:t>𝑣𝑒𝑙𝑜𝑐𝑖𝑡𝑖𝑒𝑠</m:t>
                      </m:r>
                      <m:r>
                        <a:rPr lang="en-US" sz="1400" i="1">
                          <a:latin typeface="Cambria Math" panose="02040503050406030204" pitchFamily="18" charset="0"/>
                        </a:rPr>
                        <m:t>.</m:t>
                      </m:r>
                    </m:oMath>
                  </m:oMathPara>
                </a14:m>
                <a:endParaRPr lang="en-US" sz="1400" i="1" dirty="0">
                  <a:latin typeface="Times New Roman" panose="02020603050405020304" pitchFamily="18" charset="0"/>
                  <a:cs typeface="Times New Roman" panose="02020603050405020304" pitchFamily="18" charset="0"/>
                </a:endParaRPr>
              </a:p>
              <a:p>
                <a:pPr marL="171450" lvl="0" indent="-1714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𝛤</m:t>
                        </m:r>
                      </m:e>
                      <m:sub>
                        <m:r>
                          <a:rPr lang="en-US" sz="1400" i="1">
                            <a:latin typeface="Cambria Math" panose="02040503050406030204" pitchFamily="18" charset="0"/>
                          </a:rPr>
                          <m:t>𝑘</m:t>
                        </m:r>
                      </m:sub>
                    </m:sSub>
                    <m:r>
                      <a:rPr lang="en-US" sz="1400" i="1">
                        <a:latin typeface="Cambria Math" panose="02040503050406030204" pitchFamily="18" charset="0"/>
                      </a:rPr>
                      <m:t>𝜅𝛼𝜄</m:t>
                    </m:r>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𝛤</m:t>
                        </m:r>
                      </m:e>
                      <m:sub>
                        <m:r>
                          <a:rPr lang="en-US" sz="1400" i="1">
                            <a:latin typeface="Cambria Math" panose="02040503050406030204" pitchFamily="18" charset="0"/>
                          </a:rPr>
                          <m:t>𝜔</m:t>
                        </m:r>
                      </m:sub>
                    </m:sSub>
                    <m:r>
                      <a:rPr lang="en-US" sz="1400" i="1">
                        <a:latin typeface="Cambria Math" panose="02040503050406030204" pitchFamily="18" charset="0"/>
                      </a:rPr>
                      <m:t>: </m:t>
                    </m:r>
                    <m:r>
                      <a:rPr lang="en-US" sz="1400" i="1">
                        <a:latin typeface="Cambria Math" panose="02040503050406030204" pitchFamily="18" charset="0"/>
                      </a:rPr>
                      <m:t>𝐷𝑖𝑓𝑓𝑢𝑠𝑖𝑜𝑛</m:t>
                    </m:r>
                    <m:r>
                      <a:rPr lang="en-US" sz="1400" i="1">
                        <a:latin typeface="Cambria Math" panose="02040503050406030204" pitchFamily="18" charset="0"/>
                      </a:rPr>
                      <m:t> </m:t>
                    </m:r>
                    <m:r>
                      <a:rPr lang="en-US" sz="1400" i="1">
                        <a:latin typeface="Cambria Math" panose="02040503050406030204" pitchFamily="18" charset="0"/>
                      </a:rPr>
                      <m:t>𝑐𝑜𝑒𝑓𝑓𝑖𝑐𝑖𝑒𝑛𝑡𝑠</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r>
                      <a:rPr lang="en-US" sz="1400" i="1">
                        <a:latin typeface="Cambria Math" panose="02040503050406030204" pitchFamily="18" charset="0"/>
                      </a:rPr>
                      <m:t>𝑘</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l-GR" sz="1400" i="1">
                        <a:latin typeface="Cambria Math" panose="02040503050406030204" pitchFamily="18" charset="0"/>
                      </a:rPr>
                      <m:t>𝜔</m:t>
                    </m:r>
                    <m:r>
                      <a:rPr lang="el-GR" sz="1400" i="1">
                        <a:latin typeface="Cambria Math" panose="02040503050406030204" pitchFamily="18" charset="0"/>
                      </a:rPr>
                      <m:t>.</m:t>
                    </m:r>
                  </m:oMath>
                </a14:m>
                <a:endParaRPr lang="en-US" sz="1400" i="1" dirty="0">
                  <a:latin typeface="Times New Roman" panose="02020603050405020304" pitchFamily="18" charset="0"/>
                  <a:cs typeface="Times New Roman" panose="02020603050405020304" pitchFamily="18" charset="0"/>
                </a:endParaRPr>
              </a:p>
              <a:p>
                <a:pPr marL="171450" lvl="0" indent="-171450">
                  <a:buFont typeface="Arial" panose="020B0604020202020204" pitchFamily="34" charset="0"/>
                  <a:buChar char="•"/>
                </a:pPr>
                <a14:m>
                  <m:oMath xmlns:m="http://schemas.openxmlformats.org/officeDocument/2006/math">
                    <m:sSub>
                      <m:sSubPr>
                        <m:ctrlPr>
                          <a:rPr lang="el-GR" sz="1400" i="1">
                            <a:latin typeface="Cambria Math" panose="02040503050406030204" pitchFamily="18" charset="0"/>
                          </a:rPr>
                        </m:ctrlPr>
                      </m:sSubPr>
                      <m:e>
                        <m:r>
                          <a:rPr lang="el-GR" sz="1400" i="1">
                            <a:latin typeface="Cambria Math" panose="02040503050406030204" pitchFamily="18" charset="0"/>
                          </a:rPr>
                          <m:t>𝛶</m:t>
                        </m:r>
                      </m:e>
                      <m:sub>
                        <m:r>
                          <a:rPr lang="el-GR" sz="1400" i="1">
                            <a:latin typeface="Cambria Math" panose="02040503050406030204" pitchFamily="18" charset="0"/>
                          </a:rPr>
                          <m:t>𝑘</m:t>
                        </m:r>
                      </m:sub>
                    </m:sSub>
                    <m:r>
                      <a:rPr lang="el-GR" sz="1400" i="1">
                        <a:latin typeface="Cambria Math" panose="02040503050406030204" pitchFamily="18" charset="0"/>
                      </a:rPr>
                      <m:t>𝜅𝛼𝜄</m:t>
                    </m:r>
                    <m:r>
                      <a:rPr lang="el-GR" sz="1400" i="1">
                        <a:latin typeface="Cambria Math" panose="02040503050406030204" pitchFamily="18" charset="0"/>
                      </a:rPr>
                      <m:t> </m:t>
                    </m:r>
                    <m:sSub>
                      <m:sSubPr>
                        <m:ctrlPr>
                          <a:rPr lang="el-GR" sz="1400" i="1">
                            <a:latin typeface="Cambria Math" panose="02040503050406030204" pitchFamily="18" charset="0"/>
                          </a:rPr>
                        </m:ctrlPr>
                      </m:sSubPr>
                      <m:e>
                        <m:r>
                          <a:rPr lang="el-GR" sz="1400" i="1">
                            <a:latin typeface="Cambria Math" panose="02040503050406030204" pitchFamily="18" charset="0"/>
                          </a:rPr>
                          <m:t>𝛶</m:t>
                        </m:r>
                      </m:e>
                      <m:sub>
                        <m:r>
                          <a:rPr lang="el-GR" sz="1400" i="1">
                            <a:latin typeface="Cambria Math" panose="02040503050406030204" pitchFamily="18" charset="0"/>
                          </a:rPr>
                          <m:t>𝜔</m:t>
                        </m:r>
                      </m:sub>
                    </m:sSub>
                    <m:r>
                      <a:rPr lang="el-GR" sz="1400" i="1">
                        <a:latin typeface="Cambria Math" panose="02040503050406030204" pitchFamily="18" charset="0"/>
                      </a:rPr>
                      <m:t>: </m:t>
                    </m:r>
                    <m:r>
                      <a:rPr lang="en-US" sz="1400" i="1">
                        <a:latin typeface="Cambria Math" panose="02040503050406030204" pitchFamily="18" charset="0"/>
                      </a:rPr>
                      <m:t>𝑇h𝑒</m:t>
                    </m:r>
                    <m:r>
                      <a:rPr lang="en-US" sz="1400" i="1">
                        <a:latin typeface="Cambria Math" panose="02040503050406030204" pitchFamily="18" charset="0"/>
                      </a:rPr>
                      <m:t> </m:t>
                    </m:r>
                    <m:r>
                      <a:rPr lang="en-US" sz="1400" i="1">
                        <a:latin typeface="Cambria Math" panose="02040503050406030204" pitchFamily="18" charset="0"/>
                      </a:rPr>
                      <m:t>𝑑𝑖𝑠𝑝𝑒𝑟𝑠𝑖𝑜𝑛</m:t>
                    </m:r>
                    <m:r>
                      <a:rPr lang="en-US" sz="1400" i="1">
                        <a:latin typeface="Cambria Math" panose="02040503050406030204" pitchFamily="18" charset="0"/>
                      </a:rPr>
                      <m:t> </m:t>
                    </m:r>
                    <m:r>
                      <a:rPr lang="en-US" sz="1400" i="1">
                        <a:latin typeface="Cambria Math" panose="02040503050406030204" pitchFamily="18" charset="0"/>
                      </a:rPr>
                      <m:t>𝑜𝑓</m:t>
                    </m:r>
                    <m:r>
                      <a:rPr lang="en-US" sz="1400" i="1">
                        <a:latin typeface="Cambria Math" panose="02040503050406030204" pitchFamily="18" charset="0"/>
                      </a:rPr>
                      <m:t> </m:t>
                    </m:r>
                    <m:r>
                      <a:rPr lang="en-US" sz="1400" i="1">
                        <a:latin typeface="Cambria Math" panose="02040503050406030204" pitchFamily="18" charset="0"/>
                      </a:rPr>
                      <m:t>𝑘</m:t>
                    </m:r>
                    <m:r>
                      <a:rPr lang="en-US" sz="1400" i="1">
                        <a:latin typeface="Cambria Math" panose="02040503050406030204" pitchFamily="18" charset="0"/>
                      </a:rPr>
                      <m:t> </m:t>
                    </m:r>
                    <m:r>
                      <a:rPr lang="en-US" sz="1400" i="1">
                        <a:latin typeface="Cambria Math" panose="02040503050406030204" pitchFamily="18" charset="0"/>
                      </a:rPr>
                      <m:t>𝑎𝑛𝑑</m:t>
                    </m:r>
                    <m:r>
                      <a:rPr lang="en-US" sz="1400" i="1">
                        <a:latin typeface="Cambria Math" panose="02040503050406030204" pitchFamily="18" charset="0"/>
                      </a:rPr>
                      <m:t> </m:t>
                    </m:r>
                    <m:r>
                      <a:rPr lang="el-GR" sz="1400" i="1">
                        <a:latin typeface="Cambria Math" panose="02040503050406030204" pitchFamily="18" charset="0"/>
                      </a:rPr>
                      <m:t>𝜔</m:t>
                    </m:r>
                    <m:r>
                      <a:rPr lang="el-GR" sz="1400" i="1">
                        <a:latin typeface="Cambria Math" panose="02040503050406030204" pitchFamily="18" charset="0"/>
                      </a:rPr>
                      <m:t> </m:t>
                    </m:r>
                    <m:r>
                      <a:rPr lang="en-US" sz="1400" i="1">
                        <a:latin typeface="Cambria Math" panose="02040503050406030204" pitchFamily="18" charset="0"/>
                      </a:rPr>
                      <m:t>𝑑𝑢𝑒</m:t>
                    </m:r>
                    <m:r>
                      <a:rPr lang="en-US" sz="1400" i="1">
                        <a:latin typeface="Cambria Math" panose="02040503050406030204" pitchFamily="18" charset="0"/>
                      </a:rPr>
                      <m:t> </m:t>
                    </m:r>
                    <m:r>
                      <a:rPr lang="en-US" sz="1400" i="1">
                        <a:latin typeface="Cambria Math" panose="02040503050406030204" pitchFamily="18" charset="0"/>
                      </a:rPr>
                      <m:t>𝑡𝑜</m:t>
                    </m:r>
                    <m:r>
                      <a:rPr lang="en-US" sz="1400" i="1">
                        <a:latin typeface="Cambria Math" panose="02040503050406030204" pitchFamily="18" charset="0"/>
                      </a:rPr>
                      <m:t> </m:t>
                    </m:r>
                    <m:r>
                      <a:rPr lang="en-US" sz="1400" i="1">
                        <a:latin typeface="Cambria Math" panose="02040503050406030204" pitchFamily="18" charset="0"/>
                      </a:rPr>
                      <m:t>𝑡𝑢𝑟𝑏𝑢𝑙𝑒𝑛𝑐𝑒</m:t>
                    </m:r>
                  </m:oMath>
                </a14:m>
                <a:endParaRPr lang="en-US" sz="1400" i="1" dirty="0">
                  <a:latin typeface="Times New Roman" panose="02020603050405020304" pitchFamily="18" charset="0"/>
                  <a:cs typeface="Times New Roman" panose="02020603050405020304" pitchFamily="18" charset="0"/>
                </a:endParaRPr>
              </a:p>
              <a:p>
                <a:pPr marL="171450" lvl="0" indent="-171450">
                  <a:buFont typeface="Arial" panose="020B0604020202020204" pitchFamily="34" charset="0"/>
                  <a:buChar char="•"/>
                </a:pPr>
                <a14:m>
                  <m:oMath xmlns:m="http://schemas.openxmlformats.org/officeDocument/2006/math">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𝐷</m:t>
                        </m:r>
                      </m:e>
                      <m:sub>
                        <m:r>
                          <a:rPr lang="en-US" sz="1400" i="1">
                            <a:latin typeface="Cambria Math" panose="02040503050406030204" pitchFamily="18" charset="0"/>
                          </a:rPr>
                          <m:t>𝜔</m:t>
                        </m:r>
                      </m:sub>
                    </m:sSub>
                    <m:r>
                      <a:rPr lang="en-US" sz="1400" i="1">
                        <a:latin typeface="Cambria Math" panose="02040503050406030204" pitchFamily="18" charset="0"/>
                      </a:rPr>
                      <m:t>: </m:t>
                    </m:r>
                    <m:r>
                      <a:rPr lang="en-US" sz="1400" i="1">
                        <a:latin typeface="Cambria Math" panose="02040503050406030204" pitchFamily="18" charset="0"/>
                      </a:rPr>
                      <m:t>𝑆𝑒𝑐𝑜𝑛𝑑𝑎𝑟𝑦</m:t>
                    </m:r>
                    <m:r>
                      <a:rPr lang="en-US" sz="1400" i="1">
                        <a:latin typeface="Cambria Math" panose="02040503050406030204" pitchFamily="18" charset="0"/>
                      </a:rPr>
                      <m:t> </m:t>
                    </m:r>
                    <m:r>
                      <a:rPr lang="en-US" sz="1400" i="1">
                        <a:latin typeface="Cambria Math" panose="02040503050406030204" pitchFamily="18" charset="0"/>
                      </a:rPr>
                      <m:t>𝑑𝑖𝑓𝑓𝑢𝑠𝑖𝑜𝑛</m:t>
                    </m:r>
                    <m:r>
                      <a:rPr lang="en-US" sz="1400" i="1">
                        <a:latin typeface="Cambria Math" panose="02040503050406030204" pitchFamily="18" charset="0"/>
                      </a:rPr>
                      <m:t> </m:t>
                    </m:r>
                    <m:r>
                      <a:rPr lang="en-US" sz="1400" i="1">
                        <a:latin typeface="Cambria Math" panose="02040503050406030204" pitchFamily="18" charset="0"/>
                      </a:rPr>
                      <m:t>𝑡𝑒𝑟𝑚</m:t>
                    </m:r>
                  </m:oMath>
                </a14:m>
                <a:endParaRPr lang="en-US" sz="1400" i="1" dirty="0">
                  <a:latin typeface="Times New Roman" panose="02020603050405020304" pitchFamily="18" charset="0"/>
                  <a:cs typeface="Times New Roman" panose="02020603050405020304" pitchFamily="18" charset="0"/>
                </a:endParaRPr>
              </a:p>
              <a:p>
                <a:pPr marL="171450" lvl="0" indent="-171450">
                  <a:buFont typeface="Arial" panose="020B0604020202020204" pitchFamily="34" charset="0"/>
                  <a:buChar cha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𝑘</m:t>
                        </m:r>
                      </m:sub>
                    </m:sSub>
                    <m:r>
                      <a:rPr lang="en-US" sz="1400" i="1">
                        <a:latin typeface="Cambria Math" panose="02040503050406030204" pitchFamily="18" charset="0"/>
                      </a:rPr>
                      <m:t>: </m:t>
                    </m:r>
                    <m:r>
                      <a:rPr lang="en-US" sz="1400" i="1">
                        <a:latin typeface="Cambria Math" panose="02040503050406030204" pitchFamily="18" charset="0"/>
                      </a:rPr>
                      <m:t>𝑈𝑛𝑠𝑝𝑒𝑐𝑖𝑓𝑖𝑒𝑑</m:t>
                    </m:r>
                    <m:r>
                      <a:rPr lang="en-US" sz="1400" i="1">
                        <a:latin typeface="Cambria Math" panose="02040503050406030204" pitchFamily="18" charset="0"/>
                      </a:rPr>
                      <m:t> </m:t>
                    </m:r>
                    <m:r>
                      <a:rPr lang="en-US" sz="1400" i="1">
                        <a:latin typeface="Cambria Math" panose="02040503050406030204" pitchFamily="18" charset="0"/>
                      </a:rPr>
                      <m:t>𝑠𝑜𝑢𝑟𝑐𝑒</m:t>
                    </m:r>
                    <m:r>
                      <a:rPr lang="en-US" sz="1400" i="1">
                        <a:latin typeface="Cambria Math" panose="02040503050406030204" pitchFamily="18" charset="0"/>
                      </a:rPr>
                      <m:t> </m:t>
                    </m:r>
                    <m:r>
                      <a:rPr lang="en-US" sz="1400" i="1">
                        <a:latin typeface="Cambria Math" panose="02040503050406030204" pitchFamily="18" charset="0"/>
                      </a:rPr>
                      <m:t>𝑡𝑒𝑟𝑚𝑠</m:t>
                    </m:r>
                  </m:oMath>
                </a14:m>
                <a:endParaRPr lang="en-US" sz="1400" dirty="0">
                  <a:latin typeface="Times New Roman" panose="02020603050405020304" pitchFamily="18" charset="0"/>
                  <a:cs typeface="Times New Roman" panose="02020603050405020304" pitchFamily="18" charset="0"/>
                </a:endParaRPr>
              </a:p>
            </p:txBody>
          </p:sp>
        </mc:Choice>
        <mc:Fallback>
          <p:sp>
            <p:nvSpPr>
              <p:cNvPr id="11" name="TextBox 10">
                <a:extLst>
                  <a:ext uri="{FF2B5EF4-FFF2-40B4-BE49-F238E27FC236}">
                    <a16:creationId xmlns:a16="http://schemas.microsoft.com/office/drawing/2014/main" id="{1CBFAA58-45DD-6B48-0D1D-B0A869CA9A7E}"/>
                  </a:ext>
                </a:extLst>
              </p:cNvPr>
              <p:cNvSpPr txBox="1">
                <a:spLocks noRot="1" noChangeAspect="1" noMove="1" noResize="1" noEditPoints="1" noAdjustHandles="1" noChangeArrowheads="1" noChangeShapeType="1" noTextEdit="1"/>
              </p:cNvSpPr>
              <p:nvPr/>
            </p:nvSpPr>
            <p:spPr>
              <a:xfrm>
                <a:off x="6771519" y="3284489"/>
                <a:ext cx="5118341" cy="2031325"/>
              </a:xfrm>
              <a:prstGeom prst="rect">
                <a:avLst/>
              </a:prstGeom>
              <a:blipFill>
                <a:blip r:embed="rId8"/>
                <a:stretch>
                  <a:fillRect l="-358" t="-601" b="-150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1D01B5C-118E-3BC9-024C-BBF7CF98A8EA}"/>
              </a:ext>
            </a:extLst>
          </p:cNvPr>
          <p:cNvSpPr txBox="1"/>
          <p:nvPr/>
        </p:nvSpPr>
        <p:spPr>
          <a:xfrm>
            <a:off x="5420482" y="2310075"/>
            <a:ext cx="792480" cy="923330"/>
          </a:xfrm>
          <a:prstGeom prst="rect">
            <a:avLst/>
          </a:prstGeom>
          <a:noFill/>
        </p:spPr>
        <p:txBody>
          <a:bodyPr wrap="square" rtlCol="0">
            <a:spAutoFit/>
          </a:bodyPr>
          <a:lstStyle/>
          <a:p>
            <a:r>
              <a:rPr lang="el-GR" sz="5400" b="1" dirty="0">
                <a:solidFill>
                  <a:srgbClr val="FF0000"/>
                </a:solidFill>
                <a:latin typeface="Times New Roman" panose="02020603050405020304" pitchFamily="18" charset="0"/>
                <a:cs typeface="Times New Roman" panose="02020603050405020304" pitchFamily="18" charset="0"/>
              </a:rPr>
              <a:t>+</a:t>
            </a:r>
            <a:endParaRPr lang="en-US" sz="5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536F56B-032E-E10F-3282-48D789F9BAB2}"/>
                  </a:ext>
                </a:extLst>
              </p:cNvPr>
              <p:cNvSpPr txBox="1"/>
              <p:nvPr/>
            </p:nvSpPr>
            <p:spPr>
              <a:xfrm>
                <a:off x="302138" y="4847787"/>
                <a:ext cx="6097772" cy="818686"/>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And </a:t>
                </a:r>
                <a:r>
                  <a:rPr lang="el-GR" sz="1200" dirty="0">
                    <a:latin typeface="Times New Roman" panose="02020603050405020304" pitchFamily="18" charset="0"/>
                    <a:cs typeface="Times New Roman" panose="02020603050405020304" pitchFamily="18" charset="0"/>
                  </a:rPr>
                  <a:t> </a:t>
                </a:r>
                <a14:m>
                  <m:oMath xmlns:m="http://schemas.openxmlformats.org/officeDocument/2006/math">
                    <m:bar>
                      <m:barPr>
                        <m:pos m:val="top"/>
                        <m:ctrlPr>
                          <a:rPr lang="en-US" sz="1200" i="1" smtClean="0">
                            <a:effectLst/>
                            <a:latin typeface="Cambria Math" panose="02040503050406030204" pitchFamily="18" charset="0"/>
                            <a:ea typeface="Times New Roman" panose="02020603050405020304" pitchFamily="18" charset="0"/>
                            <a:cs typeface="Times New Roman" panose="02020603050405020304" pitchFamily="18" charset="0"/>
                          </a:rPr>
                        </m:ctrlPr>
                      </m:barPr>
                      <m:e>
                        <m:sSubSup>
                          <m:sSubSup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m:t>
                            </m:r>
                          </m:sup>
                        </m:sSubSup>
                        <m:sSubSup>
                          <m:sSubSup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l-GR" sz="1200" i="1">
                                <a:effectLst/>
                                <a:latin typeface="Cambria Math" panose="02040503050406030204" pitchFamily="18" charset="0"/>
                                <a:ea typeface="Times New Roman" panose="02020603050405020304" pitchFamily="18" charset="0"/>
                                <a:cs typeface="Times New Roman" panose="02020603050405020304" pitchFamily="18" charset="0"/>
                              </a:rPr>
                              <m:t>′</m:t>
                            </m:r>
                          </m:sup>
                        </m:sSubSup>
                      </m:e>
                    </m:bar>
                  </m:oMath>
                </a14:m>
                <a:r>
                  <a:rPr lang="el-GR"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Reynolds stress tensor :</a:t>
                </a:r>
                <a14:m>
                  <m:oMath xmlns:m="http://schemas.openxmlformats.org/officeDocument/2006/math">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𝑖</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𝑗</m:t>
                            </m:r>
                          </m:sub>
                          <m:sup>
                            <m:r>
                              <a:rPr lang="el-GR" sz="1200" i="1">
                                <a:latin typeface="Cambria Math" panose="02040503050406030204" pitchFamily="18" charset="0"/>
                              </a:rPr>
                              <m:t>′</m:t>
                            </m:r>
                          </m:sup>
                        </m:sSubSup>
                      </m:e>
                    </m:bar>
                    <m:r>
                      <a:rPr lang="el-GR" sz="1200" i="1">
                        <a:latin typeface="Cambria Math" panose="02040503050406030204" pitchFamily="18" charset="0"/>
                      </a:rPr>
                      <m:t>=</m:t>
                    </m:r>
                    <m:d>
                      <m:dPr>
                        <m:begChr m:val="["/>
                        <m:endChr m:val="]"/>
                        <m:ctrlPr>
                          <a:rPr lang="en-US" sz="1200" i="1">
                            <a:latin typeface="Cambria Math" panose="02040503050406030204" pitchFamily="18" charset="0"/>
                          </a:rPr>
                        </m:ctrlPr>
                      </m:dPr>
                      <m:e>
                        <m:m>
                          <m:mPr>
                            <m:mcs>
                              <m:mc>
                                <m:mcPr>
                                  <m:count m:val="3"/>
                                  <m:mcJc m:val="center"/>
                                </m:mcPr>
                              </m:mc>
                            </m:mcs>
                            <m:ctrlPr>
                              <a:rPr lang="en-US" sz="1200" i="1">
                                <a:latin typeface="Cambria Math" panose="02040503050406030204" pitchFamily="18" charset="0"/>
                              </a:rPr>
                            </m:ctrlPr>
                          </m:mPr>
                          <m:mr>
                            <m:e>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1</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1</m:t>
                                      </m:r>
                                    </m:sub>
                                    <m:sup>
                                      <m:r>
                                        <a:rPr lang="el-GR" sz="1200" i="1">
                                          <a:latin typeface="Cambria Math" panose="02040503050406030204" pitchFamily="18" charset="0"/>
                                        </a:rPr>
                                        <m:t>′</m:t>
                                      </m:r>
                                    </m:sup>
                                  </m:sSubSup>
                                </m:e>
                              </m:bar>
                            </m:e>
                            <m:e>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1</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2</m:t>
                                      </m:r>
                                    </m:sub>
                                    <m:sup>
                                      <m:r>
                                        <a:rPr lang="el-GR" sz="1200" i="1">
                                          <a:latin typeface="Cambria Math" panose="02040503050406030204" pitchFamily="18" charset="0"/>
                                        </a:rPr>
                                        <m:t>′</m:t>
                                      </m:r>
                                    </m:sup>
                                  </m:sSubSup>
                                </m:e>
                              </m:bar>
                            </m:e>
                            <m:e>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1</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3</m:t>
                                      </m:r>
                                    </m:sub>
                                    <m:sup>
                                      <m:r>
                                        <a:rPr lang="el-GR" sz="1200" i="1">
                                          <a:latin typeface="Cambria Math" panose="02040503050406030204" pitchFamily="18" charset="0"/>
                                        </a:rPr>
                                        <m:t>′</m:t>
                                      </m:r>
                                    </m:sup>
                                  </m:sSubSup>
                                </m:e>
                              </m:bar>
                            </m:e>
                          </m:mr>
                          <m:mr>
                            <m:e>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2</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1</m:t>
                                      </m:r>
                                    </m:sub>
                                    <m:sup>
                                      <m:r>
                                        <a:rPr lang="el-GR" sz="1200" i="1">
                                          <a:latin typeface="Cambria Math" panose="02040503050406030204" pitchFamily="18" charset="0"/>
                                        </a:rPr>
                                        <m:t>′</m:t>
                                      </m:r>
                                    </m:sup>
                                  </m:sSubSup>
                                </m:e>
                              </m:bar>
                            </m:e>
                            <m:e>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2</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2</m:t>
                                      </m:r>
                                    </m:sub>
                                    <m:sup>
                                      <m:r>
                                        <a:rPr lang="el-GR" sz="1200" i="1">
                                          <a:latin typeface="Cambria Math" panose="02040503050406030204" pitchFamily="18" charset="0"/>
                                        </a:rPr>
                                        <m:t>′</m:t>
                                      </m:r>
                                    </m:sup>
                                  </m:sSubSup>
                                </m:e>
                              </m:bar>
                            </m:e>
                            <m:e>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2</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3</m:t>
                                      </m:r>
                                    </m:sub>
                                    <m:sup>
                                      <m:r>
                                        <a:rPr lang="el-GR" sz="1200" i="1">
                                          <a:latin typeface="Cambria Math" panose="02040503050406030204" pitchFamily="18" charset="0"/>
                                        </a:rPr>
                                        <m:t>′</m:t>
                                      </m:r>
                                    </m:sup>
                                  </m:sSubSup>
                                </m:e>
                              </m:bar>
                            </m:e>
                          </m:mr>
                          <m:mr>
                            <m:e>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3</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1</m:t>
                                      </m:r>
                                    </m:sub>
                                    <m:sup>
                                      <m:r>
                                        <a:rPr lang="el-GR" sz="1200" i="1">
                                          <a:latin typeface="Cambria Math" panose="02040503050406030204" pitchFamily="18" charset="0"/>
                                        </a:rPr>
                                        <m:t>′</m:t>
                                      </m:r>
                                    </m:sup>
                                  </m:sSubSup>
                                </m:e>
                              </m:bar>
                            </m:e>
                            <m:e>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3</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2</m:t>
                                      </m:r>
                                    </m:sub>
                                    <m:sup>
                                      <m:r>
                                        <a:rPr lang="el-GR" sz="1200" i="1">
                                          <a:latin typeface="Cambria Math" panose="02040503050406030204" pitchFamily="18" charset="0"/>
                                        </a:rPr>
                                        <m:t>′</m:t>
                                      </m:r>
                                    </m:sup>
                                  </m:sSubSup>
                                </m:e>
                              </m:bar>
                            </m:e>
                            <m:e>
                              <m:bar>
                                <m:barPr>
                                  <m:pos m:val="top"/>
                                  <m:ctrlPr>
                                    <a:rPr lang="en-US" sz="1200" i="1">
                                      <a:latin typeface="Cambria Math" panose="02040503050406030204" pitchFamily="18" charset="0"/>
                                    </a:rPr>
                                  </m:ctrlPr>
                                </m:barPr>
                                <m:e>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3</m:t>
                                      </m:r>
                                    </m:sub>
                                    <m:sup>
                                      <m:r>
                                        <a:rPr lang="el-GR" sz="1200" i="1">
                                          <a:latin typeface="Cambria Math" panose="02040503050406030204" pitchFamily="18" charset="0"/>
                                        </a:rPr>
                                        <m:t>′</m:t>
                                      </m:r>
                                    </m:sup>
                                  </m:sSubSup>
                                  <m:sSubSup>
                                    <m:sSubSupPr>
                                      <m:ctrlPr>
                                        <a:rPr lang="en-US" sz="1200" i="1">
                                          <a:latin typeface="Cambria Math" panose="02040503050406030204" pitchFamily="18" charset="0"/>
                                        </a:rPr>
                                      </m:ctrlPr>
                                    </m:sSubSupPr>
                                    <m:e>
                                      <m:r>
                                        <a:rPr lang="el-GR" sz="1200" i="1">
                                          <a:latin typeface="Cambria Math" panose="02040503050406030204" pitchFamily="18" charset="0"/>
                                        </a:rPr>
                                        <m:t>𝑢</m:t>
                                      </m:r>
                                    </m:e>
                                    <m:sub>
                                      <m:r>
                                        <a:rPr lang="el-GR" sz="1200" i="1">
                                          <a:latin typeface="Cambria Math" panose="02040503050406030204" pitchFamily="18" charset="0"/>
                                        </a:rPr>
                                        <m:t>3</m:t>
                                      </m:r>
                                    </m:sub>
                                    <m:sup>
                                      <m:r>
                                        <a:rPr lang="el-GR" sz="1200" i="1">
                                          <a:latin typeface="Cambria Math" panose="02040503050406030204" pitchFamily="18" charset="0"/>
                                        </a:rPr>
                                        <m:t>′</m:t>
                                      </m:r>
                                    </m:sup>
                                  </m:sSubSup>
                                </m:e>
                              </m:bar>
                            </m:e>
                          </m:mr>
                        </m:m>
                      </m:e>
                    </m:d>
                  </m:oMath>
                </a14:m>
                <a:endParaRPr lang="en-US" sz="1200" dirty="0"/>
              </a:p>
            </p:txBody>
          </p:sp>
        </mc:Choice>
        <mc:Fallback>
          <p:sp>
            <p:nvSpPr>
              <p:cNvPr id="17" name="TextBox 16">
                <a:extLst>
                  <a:ext uri="{FF2B5EF4-FFF2-40B4-BE49-F238E27FC236}">
                    <a16:creationId xmlns:a16="http://schemas.microsoft.com/office/drawing/2014/main" id="{B536F56B-032E-E10F-3282-48D789F9BAB2}"/>
                  </a:ext>
                </a:extLst>
              </p:cNvPr>
              <p:cNvSpPr txBox="1">
                <a:spLocks noRot="1" noChangeAspect="1" noMove="1" noResize="1" noEditPoints="1" noAdjustHandles="1" noChangeArrowheads="1" noChangeShapeType="1" noTextEdit="1"/>
              </p:cNvSpPr>
              <p:nvPr/>
            </p:nvSpPr>
            <p:spPr>
              <a:xfrm>
                <a:off x="302138" y="4847787"/>
                <a:ext cx="6097772" cy="81868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105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p:bldP spid="33" grpId="0"/>
      <p:bldP spid="37" grpId="0"/>
      <p:bldP spid="3" grpId="0" animBg="1"/>
      <p:bldP spid="7" grpId="0" animBg="1"/>
      <p:bldP spid="9" grpId="0" animBg="1"/>
      <p:bldP spid="11" grpId="0"/>
      <p:bldP spid="13"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a:extLst>
              <a:ext uri="{FF2B5EF4-FFF2-40B4-BE49-F238E27FC236}">
                <a16:creationId xmlns:a16="http://schemas.microsoft.com/office/drawing/2014/main" id="{8AF716E2-AC10-17B7-02D9-B5A5CBC04C13}"/>
              </a:ext>
            </a:extLst>
          </p:cNvPr>
          <p:cNvSpPr/>
          <p:nvPr/>
        </p:nvSpPr>
        <p:spPr>
          <a:xfrm>
            <a:off x="0" y="-3501"/>
            <a:ext cx="12192000" cy="7858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Ορθογώνιο 3">
            <a:extLst>
              <a:ext uri="{FF2B5EF4-FFF2-40B4-BE49-F238E27FC236}">
                <a16:creationId xmlns:a16="http://schemas.microsoft.com/office/drawing/2014/main" id="{805D9FFF-B9F8-5E4A-E27F-01A7CD8DD385}"/>
              </a:ext>
            </a:extLst>
          </p:cNvPr>
          <p:cNvSpPr/>
          <p:nvPr/>
        </p:nvSpPr>
        <p:spPr>
          <a:xfrm>
            <a:off x="4160520" y="4015740"/>
            <a:ext cx="1165860" cy="384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B05498-1C90-63A2-11F8-C373CAC7FA3E}"/>
              </a:ext>
            </a:extLst>
          </p:cNvPr>
          <p:cNvSpPr txBox="1"/>
          <p:nvPr/>
        </p:nvSpPr>
        <p:spPr>
          <a:xfrm>
            <a:off x="216922" y="927375"/>
            <a:ext cx="3943598" cy="369332"/>
          </a:xfrm>
          <a:prstGeom prst="rect">
            <a:avLst/>
          </a:prstGeom>
          <a:noFill/>
          <a:ln w="19050">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Numerical Solution Methodology</a:t>
            </a:r>
          </a:p>
        </p:txBody>
      </p:sp>
      <p:sp>
        <p:nvSpPr>
          <p:cNvPr id="6" name="TextBox 5">
            <a:extLst>
              <a:ext uri="{FF2B5EF4-FFF2-40B4-BE49-F238E27FC236}">
                <a16:creationId xmlns:a16="http://schemas.microsoft.com/office/drawing/2014/main" id="{71C6A814-9BE1-426A-3955-DB1AF19D0D40}"/>
              </a:ext>
            </a:extLst>
          </p:cNvPr>
          <p:cNvSpPr txBox="1"/>
          <p:nvPr/>
        </p:nvSpPr>
        <p:spPr>
          <a:xfrm>
            <a:off x="0" y="1558629"/>
            <a:ext cx="4061637" cy="307777"/>
          </a:xfrm>
          <a:prstGeom prst="rect">
            <a:avLst/>
          </a:prstGeom>
          <a:noFill/>
        </p:spPr>
        <p:txBody>
          <a:bodyPr wrap="square" rtlCol="0">
            <a:spAutoFit/>
          </a:bodyPr>
          <a:lstStyle/>
          <a:p>
            <a:r>
              <a:rPr lang="en-US" sz="1400" b="1" u="sng" dirty="0">
                <a:effectLst/>
                <a:latin typeface="Times New Roman" panose="02020603050405020304" pitchFamily="18" charset="0"/>
                <a:ea typeface="Calibri" panose="020F0502020204030204" pitchFamily="34" charset="0"/>
              </a:rPr>
              <a:t>Finite volume method </a:t>
            </a:r>
            <a:r>
              <a:rPr lang="el-GR" sz="1400" b="1" u="sng" dirty="0">
                <a:effectLst/>
                <a:latin typeface="Times New Roman" panose="02020603050405020304" pitchFamily="18" charset="0"/>
                <a:ea typeface="Calibri" panose="020F0502020204030204" pitchFamily="34" charset="0"/>
              </a:rPr>
              <a:t>(</a:t>
            </a:r>
            <a:r>
              <a:rPr lang="en-US" sz="1400" b="1" u="sng" dirty="0">
                <a:effectLst/>
                <a:latin typeface="Times New Roman" panose="02020603050405020304" pitchFamily="18" charset="0"/>
                <a:ea typeface="Calibri" panose="020F0502020204030204" pitchFamily="34" charset="0"/>
              </a:rPr>
              <a:t>FVM</a:t>
            </a:r>
            <a:r>
              <a:rPr lang="el-GR" sz="1400" b="1" u="sng" dirty="0">
                <a:effectLst/>
                <a:latin typeface="Times New Roman" panose="02020603050405020304" pitchFamily="18"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CC13A3-A1B2-8CDB-99DB-FA17B647552B}"/>
                  </a:ext>
                </a:extLst>
              </p:cNvPr>
              <p:cNvSpPr txBox="1"/>
              <p:nvPr/>
            </p:nvSpPr>
            <p:spPr>
              <a:xfrm>
                <a:off x="118039" y="2040132"/>
                <a:ext cx="3805375" cy="576761"/>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nary>
                        <m:naryPr>
                          <m:limLoc m:val="subSup"/>
                          <m:supHide m:val="on"/>
                          <m:ctrlPr>
                            <a:rPr lang="en-US" sz="1200" i="1">
                              <a:latin typeface="Cambria Math" panose="02040503050406030204" pitchFamily="18" charset="0"/>
                            </a:rPr>
                          </m:ctrlPr>
                        </m:naryPr>
                        <m:sub>
                          <m:r>
                            <a:rPr lang="en-US" sz="1200" i="1">
                              <a:latin typeface="Cambria Math" panose="02040503050406030204" pitchFamily="18" charset="0"/>
                            </a:rPr>
                            <m:t>𝐶𝑉</m:t>
                          </m:r>
                        </m:sub>
                        <m:sup/>
                        <m:e>
                          <m:f>
                            <m:fPr>
                              <m:ctrlPr>
                                <a:rPr lang="en-US" sz="1200" i="1">
                                  <a:latin typeface="Cambria Math" panose="02040503050406030204" pitchFamily="18" charset="0"/>
                                </a:rPr>
                              </m:ctrlPr>
                            </m:fPr>
                            <m:num>
                              <m:r>
                                <a:rPr lang="el-GR" sz="1200" i="1">
                                  <a:latin typeface="Cambria Math" panose="02040503050406030204" pitchFamily="18" charset="0"/>
                                </a:rPr>
                                <m:t>𝜕𝜌𝜑</m:t>
                              </m:r>
                            </m:num>
                            <m:den>
                              <m:r>
                                <a:rPr lang="el-GR" sz="1200" i="1">
                                  <a:latin typeface="Cambria Math" panose="02040503050406030204" pitchFamily="18" charset="0"/>
                                </a:rPr>
                                <m:t>𝜕</m:t>
                              </m:r>
                              <m:r>
                                <a:rPr lang="el-GR" sz="1200" i="1">
                                  <a:latin typeface="Cambria Math" panose="02040503050406030204" pitchFamily="18" charset="0"/>
                                </a:rPr>
                                <m:t>𝑡</m:t>
                              </m:r>
                            </m:den>
                          </m:f>
                          <m:r>
                            <a:rPr lang="el-GR" sz="1200" i="1">
                              <a:latin typeface="Cambria Math" panose="02040503050406030204" pitchFamily="18" charset="0"/>
                            </a:rPr>
                            <m:t>𝑑𝑉</m:t>
                          </m:r>
                        </m:e>
                      </m:nary>
                      <m:r>
                        <a:rPr lang="en-US" sz="1200" i="1">
                          <a:latin typeface="Cambria Math" panose="02040503050406030204" pitchFamily="18" charset="0"/>
                        </a:rPr>
                        <m:t>+</m:t>
                      </m:r>
                      <m:nary>
                        <m:naryPr>
                          <m:chr m:val="∮"/>
                          <m:limLoc m:val="undOvr"/>
                          <m:subHide m:val="on"/>
                          <m:supHide m:val="on"/>
                          <m:ctrlPr>
                            <a:rPr lang="en-US" sz="1200" i="1">
                              <a:latin typeface="Cambria Math" panose="02040503050406030204" pitchFamily="18" charset="0"/>
                            </a:rPr>
                          </m:ctrlPr>
                        </m:naryPr>
                        <m:sub/>
                        <m:sup/>
                        <m:e>
                          <m:r>
                            <a:rPr lang="en-US" sz="1200" i="1">
                              <a:latin typeface="Cambria Math" panose="02040503050406030204" pitchFamily="18" charset="0"/>
                            </a:rPr>
                            <m:t>𝜌𝜑</m:t>
                          </m:r>
                          <m:bar>
                            <m:barPr>
                              <m:ctrlPr>
                                <a:rPr lang="en-US" sz="1200" i="1">
                                  <a:latin typeface="Cambria Math" panose="02040503050406030204" pitchFamily="18" charset="0"/>
                                </a:rPr>
                              </m:ctrlPr>
                            </m:barPr>
                            <m:e>
                              <m:r>
                                <a:rPr lang="en-US" sz="1200" i="1">
                                  <a:latin typeface="Cambria Math" panose="02040503050406030204" pitchFamily="18" charset="0"/>
                                </a:rPr>
                                <m:t>𝑢</m:t>
                              </m:r>
                            </m:e>
                          </m:bar>
                          <m:r>
                            <a:rPr lang="el-GR" sz="1200" i="1">
                              <a:latin typeface="Cambria Math" panose="02040503050406030204" pitchFamily="18" charset="0"/>
                            </a:rPr>
                            <m:t> </m:t>
                          </m:r>
                          <m:bar>
                            <m:barPr>
                              <m:ctrlPr>
                                <a:rPr lang="en-US" sz="1200" i="1">
                                  <a:latin typeface="Cambria Math" panose="02040503050406030204" pitchFamily="18" charset="0"/>
                                </a:rPr>
                              </m:ctrlPr>
                            </m:barPr>
                            <m:e>
                              <m:r>
                                <a:rPr lang="el-GR" sz="1200" i="1">
                                  <a:latin typeface="Cambria Math" panose="02040503050406030204" pitchFamily="18" charset="0"/>
                                </a:rPr>
                                <m:t>𝑑𝐴</m:t>
                              </m:r>
                            </m:e>
                          </m:bar>
                        </m:e>
                      </m:nary>
                      <m:r>
                        <a:rPr lang="en-US" sz="1200" i="1">
                          <a:latin typeface="Cambria Math" panose="02040503050406030204" pitchFamily="18" charset="0"/>
                        </a:rPr>
                        <m:t>=</m:t>
                      </m:r>
                      <m:nary>
                        <m:naryPr>
                          <m:chr m:val="∮"/>
                          <m:limLoc m:val="undOvr"/>
                          <m:subHide m:val="on"/>
                          <m:supHide m:val="on"/>
                          <m:ctrlPr>
                            <a:rPr lang="en-US" sz="1200" i="1">
                              <a:latin typeface="Cambria Math" panose="02040503050406030204" pitchFamily="18" charset="0"/>
                            </a:rPr>
                          </m:ctrlPr>
                        </m:naryPr>
                        <m:sub/>
                        <m:sup/>
                        <m:e>
                          <m:sSub>
                            <m:sSubPr>
                              <m:ctrlPr>
                                <a:rPr lang="en-US" sz="1200" i="1">
                                  <a:latin typeface="Cambria Math" panose="02040503050406030204" pitchFamily="18" charset="0"/>
                                </a:rPr>
                              </m:ctrlPr>
                            </m:sSubPr>
                            <m:e>
                              <m:r>
                                <a:rPr lang="en-US" sz="1200" i="1">
                                  <a:latin typeface="Cambria Math" panose="02040503050406030204" pitchFamily="18" charset="0"/>
                                </a:rPr>
                                <m:t>𝛤</m:t>
                              </m:r>
                            </m:e>
                            <m:sub>
                              <m:r>
                                <a:rPr lang="en-US" sz="1200" i="1">
                                  <a:latin typeface="Cambria Math" panose="02040503050406030204" pitchFamily="18" charset="0"/>
                                </a:rPr>
                                <m:t>𝜑</m:t>
                              </m:r>
                            </m:sub>
                          </m:sSub>
                          <m:r>
                            <m:rPr>
                              <m:sty m:val="p"/>
                            </m:rPr>
                            <a:rPr lang="en-US" sz="1200">
                              <a:latin typeface="Cambria Math" panose="02040503050406030204" pitchFamily="18" charset="0"/>
                            </a:rPr>
                            <m:t>∇</m:t>
                          </m:r>
                          <m:r>
                            <a:rPr lang="en-US" sz="1200" i="1">
                              <a:latin typeface="Cambria Math" panose="02040503050406030204" pitchFamily="18" charset="0"/>
                            </a:rPr>
                            <m:t>𝜑</m:t>
                          </m:r>
                          <m:bar>
                            <m:barPr>
                              <m:ctrlPr>
                                <a:rPr lang="en-US" sz="1200" i="1">
                                  <a:latin typeface="Cambria Math" panose="02040503050406030204" pitchFamily="18" charset="0"/>
                                </a:rPr>
                              </m:ctrlPr>
                            </m:barPr>
                            <m:e>
                              <m:r>
                                <a:rPr lang="el-GR" sz="1200" i="1">
                                  <a:latin typeface="Cambria Math" panose="02040503050406030204" pitchFamily="18" charset="0"/>
                                </a:rPr>
                                <m:t>𝑑𝐴</m:t>
                              </m:r>
                            </m:e>
                          </m:bar>
                        </m:e>
                      </m:nary>
                      <m:r>
                        <a:rPr lang="en-US" sz="1200" i="1">
                          <a:latin typeface="Cambria Math" panose="02040503050406030204" pitchFamily="18" charset="0"/>
                        </a:rPr>
                        <m:t>+</m:t>
                      </m:r>
                      <m:nary>
                        <m:naryPr>
                          <m:limLoc m:val="subSup"/>
                          <m:supHide m:val="on"/>
                          <m:ctrlPr>
                            <a:rPr lang="en-US" sz="1200" i="1">
                              <a:latin typeface="Cambria Math" panose="02040503050406030204" pitchFamily="18" charset="0"/>
                            </a:rPr>
                          </m:ctrlPr>
                        </m:naryPr>
                        <m:sub>
                          <m:r>
                            <a:rPr lang="en-US" sz="1200" i="1">
                              <a:latin typeface="Cambria Math" panose="02040503050406030204" pitchFamily="18" charset="0"/>
                            </a:rPr>
                            <m:t>𝐶𝑉</m:t>
                          </m:r>
                        </m:sub>
                        <m:sup/>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l-GR" sz="1200" i="1">
                                  <a:latin typeface="Cambria Math" panose="02040503050406030204" pitchFamily="18" charset="0"/>
                                </a:rPr>
                                <m:t>𝜑</m:t>
                              </m:r>
                            </m:sub>
                          </m:sSub>
                          <m:r>
                            <a:rPr lang="el-GR" sz="1200" i="1">
                              <a:latin typeface="Cambria Math" panose="02040503050406030204" pitchFamily="18" charset="0"/>
                            </a:rPr>
                            <m:t>𝑑𝑉</m:t>
                          </m:r>
                        </m:e>
                      </m:nary>
                      <m:r>
                        <a:rPr lang="en-US" sz="1200" i="1">
                          <a:latin typeface="Cambria Math" panose="02040503050406030204" pitchFamily="18" charset="0"/>
                        </a:rPr>
                        <m:t>=0</m:t>
                      </m:r>
                    </m:oMath>
                  </m:oMathPara>
                </a14:m>
                <a:endParaRPr lang="en-US" sz="600" dirty="0">
                  <a:solidFill>
                    <a:schemeClr val="tx1"/>
                  </a:solidFill>
                </a:endParaRPr>
              </a:p>
            </p:txBody>
          </p:sp>
        </mc:Choice>
        <mc:Fallback xmlns="">
          <p:sp>
            <p:nvSpPr>
              <p:cNvPr id="7" name="TextBox 6">
                <a:extLst>
                  <a:ext uri="{FF2B5EF4-FFF2-40B4-BE49-F238E27FC236}">
                    <a16:creationId xmlns:a16="http://schemas.microsoft.com/office/drawing/2014/main" id="{05CC13A3-A1B2-8CDB-99DB-FA17B647552B}"/>
                  </a:ext>
                </a:extLst>
              </p:cNvPr>
              <p:cNvSpPr txBox="1">
                <a:spLocks noRot="1" noChangeAspect="1" noMove="1" noResize="1" noEditPoints="1" noAdjustHandles="1" noChangeArrowheads="1" noChangeShapeType="1" noTextEdit="1"/>
              </p:cNvSpPr>
              <p:nvPr/>
            </p:nvSpPr>
            <p:spPr>
              <a:xfrm>
                <a:off x="118039" y="2040132"/>
                <a:ext cx="3805375" cy="576761"/>
              </a:xfrm>
              <a:prstGeom prst="rect">
                <a:avLst/>
              </a:prstGeom>
              <a:blipFill>
                <a:blip r:embed="rId3"/>
                <a:stretch>
                  <a:fillRect l="-12440" t="-121875" r="-1435" b="-172917"/>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BEFFD36-21F9-2E77-2CCD-425F329D1754}"/>
                  </a:ext>
                </a:extLst>
              </p:cNvPr>
              <p:cNvSpPr txBox="1"/>
              <p:nvPr/>
            </p:nvSpPr>
            <p:spPr>
              <a:xfrm>
                <a:off x="118039" y="2842260"/>
                <a:ext cx="5024241" cy="1586203"/>
              </a:xfrm>
              <a:prstGeom prst="rect">
                <a:avLst/>
              </a:prstGeom>
              <a:noFill/>
            </p:spPr>
            <p:txBody>
              <a:bodyPr wrap="square" rtlCol="0">
                <a:spAutoFit/>
              </a:bodyPr>
              <a:lstStyle/>
              <a:p>
                <a:r>
                  <a:rPr lang="en-US" sz="1200" i="1" dirty="0">
                    <a:latin typeface="Times New Roman" panose="02020603050405020304" pitchFamily="18" charset="0"/>
                    <a:ea typeface="Times New Roman" panose="02020603050405020304" pitchFamily="18" charset="0"/>
                    <a:cs typeface="Times New Roman" panose="02020603050405020304" pitchFamily="18" charset="0"/>
                  </a:rPr>
                  <a:t>Were</a:t>
                </a:r>
                <a:r>
                  <a:rPr lang="el-GR"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14:m>
                  <m:oMath xmlns:m="http://schemas.openxmlformats.org/officeDocument/2006/math">
                    <m:r>
                      <a:rPr lang="en-US" sz="1200" i="1">
                        <a:latin typeface="Cambria Math" panose="02040503050406030204" pitchFamily="18" charset="0"/>
                      </a:rPr>
                      <m:t>𝜌</m:t>
                    </m:r>
                    <m:r>
                      <m:rPr>
                        <m:nor/>
                      </m:rPr>
                      <a:rPr lang="el-GR" sz="1200">
                        <a:latin typeface="Times New Roman" panose="02020603050405020304" pitchFamily="18" charset="0"/>
                        <a:cs typeface="Times New Roman" panose="02020603050405020304" pitchFamily="18" charset="0"/>
                      </a:rPr>
                      <m:t> = </m:t>
                    </m:r>
                    <m:r>
                      <m:rPr>
                        <m:nor/>
                      </m:rPr>
                      <a:rPr lang="en-US" sz="1200" b="0" i="0" smtClean="0">
                        <a:latin typeface="Times New Roman" panose="02020603050405020304" pitchFamily="18" charset="0"/>
                        <a:cs typeface="Times New Roman" panose="02020603050405020304" pitchFamily="18" charset="0"/>
                      </a:rPr>
                      <m:t>density</m:t>
                    </m:r>
                  </m:oMath>
                </a14:m>
                <a:endParaRPr lang="en-US" sz="12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l-GR" sz="1200" dirty="0">
                    <a:latin typeface="Times New Roman" panose="02020603050405020304" pitchFamily="18" charset="0"/>
                    <a:cs typeface="Times New Roman" panose="02020603050405020304" pitchFamily="18" charset="0"/>
                  </a:rPr>
                  <a:t>φ = </a:t>
                </a:r>
                <a:r>
                  <a:rPr lang="en-US" sz="1200" dirty="0">
                    <a:latin typeface="Times New Roman" panose="02020603050405020304" pitchFamily="18" charset="0"/>
                    <a:cs typeface="Times New Roman" panose="02020603050405020304" pitchFamily="18" charset="0"/>
                  </a:rPr>
                  <a:t>arbitrary scalar quantity</a:t>
                </a:r>
              </a:p>
              <a:p>
                <a:pPr marL="285750" lvl="0" indent="-285750">
                  <a:buFont typeface="Arial" panose="020B0604020202020204" pitchFamily="34" charset="0"/>
                  <a:buChar char="•"/>
                </a:pPr>
                <a14:m>
                  <m:oMath xmlns:m="http://schemas.openxmlformats.org/officeDocument/2006/math">
                    <m:r>
                      <a:rPr lang="en-US" sz="1200" i="1">
                        <a:latin typeface="Cambria Math" panose="02040503050406030204" pitchFamily="18" charset="0"/>
                      </a:rPr>
                      <m:t>𝑢</m:t>
                    </m:r>
                    <m:r>
                      <m:rPr>
                        <m:nor/>
                      </m:rPr>
                      <a:rPr lang="el-GR" sz="1200">
                        <a:latin typeface="Times New Roman" panose="02020603050405020304" pitchFamily="18" charset="0"/>
                        <a:cs typeface="Times New Roman" panose="02020603050405020304" pitchFamily="18" charset="0"/>
                      </a:rPr>
                      <m:t> = </m:t>
                    </m:r>
                    <m:r>
                      <m:rPr>
                        <m:nor/>
                      </m:rPr>
                      <a:rPr lang="en-US" sz="1200" b="0" i="0" smtClean="0">
                        <a:latin typeface="Times New Roman" panose="02020603050405020304" pitchFamily="18" charset="0"/>
                        <a:cs typeface="Times New Roman" panose="02020603050405020304" pitchFamily="18" charset="0"/>
                      </a:rPr>
                      <m:t>velocity</m:t>
                    </m:r>
                    <m:r>
                      <m:rPr>
                        <m:nor/>
                      </m:rPr>
                      <a:rPr lang="en-US" sz="1200" b="0" i="0" smtClean="0">
                        <a:latin typeface="Times New Roman" panose="02020603050405020304" pitchFamily="18" charset="0"/>
                        <a:cs typeface="Times New Roman" panose="02020603050405020304" pitchFamily="18" charset="0"/>
                      </a:rPr>
                      <m:t> </m:t>
                    </m:r>
                    <m:r>
                      <m:rPr>
                        <m:nor/>
                      </m:rPr>
                      <a:rPr lang="en-US" sz="1200" b="0" i="0" smtClean="0">
                        <a:latin typeface="Times New Roman" panose="02020603050405020304" pitchFamily="18" charset="0"/>
                        <a:cs typeface="Times New Roman" panose="02020603050405020304" pitchFamily="18" charset="0"/>
                      </a:rPr>
                      <m:t>vecotr</m:t>
                    </m:r>
                    <m:r>
                      <m:rPr>
                        <m:nor/>
                      </m:rPr>
                      <a:rPr lang="en-US" sz="1200" b="0" i="0" smtClean="0">
                        <a:latin typeface="Times New Roman" panose="02020603050405020304" pitchFamily="18" charset="0"/>
                        <a:cs typeface="Times New Roman" panose="02020603050405020304" pitchFamily="18" charset="0"/>
                      </a:rPr>
                      <m:t> (3</m:t>
                    </m:r>
                    <m:r>
                      <m:rPr>
                        <m:nor/>
                      </m:rPr>
                      <a:rPr lang="en-US" sz="1200" b="0" i="0" smtClean="0">
                        <a:latin typeface="Times New Roman" panose="02020603050405020304" pitchFamily="18" charset="0"/>
                        <a:cs typeface="Times New Roman" panose="02020603050405020304" pitchFamily="18" charset="0"/>
                      </a:rPr>
                      <m:t>D</m:t>
                    </m:r>
                    <m:r>
                      <m:rPr>
                        <m:nor/>
                      </m:rPr>
                      <a:rPr lang="en-US" sz="1200" b="0" i="0" smtClean="0">
                        <a:latin typeface="Times New Roman" panose="02020603050405020304" pitchFamily="18" charset="0"/>
                        <a:cs typeface="Times New Roman" panose="02020603050405020304" pitchFamily="18" charset="0"/>
                      </a:rPr>
                      <m:t>) </m:t>
                    </m:r>
                    <m:r>
                      <m:rPr>
                        <m:nor/>
                      </m:rPr>
                      <a:rPr lang="el-GR" sz="1200">
                        <a:latin typeface="Times New Roman" panose="02020603050405020304" pitchFamily="18" charset="0"/>
                        <a:cs typeface="Times New Roman" panose="02020603050405020304" pitchFamily="18" charset="0"/>
                      </a:rPr>
                      <m:t> </m:t>
                    </m:r>
                  </m:oMath>
                </a14:m>
                <a:endParaRPr lang="en-US" sz="12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14:m>
                  <m:oMath xmlns:m="http://schemas.openxmlformats.org/officeDocument/2006/math">
                    <m:r>
                      <a:rPr lang="en-US" sz="1200" i="1">
                        <a:latin typeface="Cambria Math" panose="02040503050406030204" pitchFamily="18" charset="0"/>
                      </a:rPr>
                      <m:t>𝛢</m:t>
                    </m:r>
                    <m:r>
                      <m:rPr>
                        <m:nor/>
                      </m:rPr>
                      <a:rPr lang="el-GR" sz="1200">
                        <a:latin typeface="Times New Roman" panose="02020603050405020304" pitchFamily="18" charset="0"/>
                        <a:cs typeface="Times New Roman" panose="02020603050405020304" pitchFamily="18" charset="0"/>
                      </a:rPr>
                      <m:t> = </m:t>
                    </m:r>
                    <m:r>
                      <m:rPr>
                        <m:nor/>
                      </m:rPr>
                      <a:rPr lang="en-US" sz="1200" b="0" i="0" smtClean="0">
                        <a:latin typeface="Times New Roman" panose="02020603050405020304" pitchFamily="18" charset="0"/>
                        <a:cs typeface="Times New Roman" panose="02020603050405020304" pitchFamily="18" charset="0"/>
                      </a:rPr>
                      <m:t>vector</m:t>
                    </m:r>
                    <m:r>
                      <m:rPr>
                        <m:nor/>
                      </m:rPr>
                      <a:rPr lang="en-US" sz="1200" b="0" i="0" smtClean="0">
                        <a:latin typeface="Times New Roman" panose="02020603050405020304" pitchFamily="18" charset="0"/>
                        <a:cs typeface="Times New Roman" panose="02020603050405020304" pitchFamily="18" charset="0"/>
                      </a:rPr>
                      <m:t> </m:t>
                    </m:r>
                    <m:r>
                      <m:rPr>
                        <m:nor/>
                      </m:rPr>
                      <a:rPr lang="en-US" sz="1200" b="0" i="0" smtClean="0">
                        <a:latin typeface="Times New Roman" panose="02020603050405020304" pitchFamily="18" charset="0"/>
                        <a:cs typeface="Times New Roman" panose="02020603050405020304" pitchFamily="18" charset="0"/>
                      </a:rPr>
                      <m:t>surface</m:t>
                    </m:r>
                    <m:r>
                      <m:rPr>
                        <m:nor/>
                      </m:rPr>
                      <a:rPr lang="en-US" sz="1200" b="0" i="0" smtClean="0">
                        <a:latin typeface="Times New Roman" panose="02020603050405020304" pitchFamily="18" charset="0"/>
                        <a:cs typeface="Times New Roman" panose="02020603050405020304" pitchFamily="18" charset="0"/>
                      </a:rPr>
                      <m:t> </m:t>
                    </m:r>
                  </m:oMath>
                </a14:m>
                <a:endParaRPr lang="en-US" sz="12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rPr>
                        </m:ctrlPr>
                      </m:sSubPr>
                      <m:e>
                        <m:r>
                          <a:rPr lang="el-GR" sz="1200" i="1">
                            <a:latin typeface="Cambria Math" panose="02040503050406030204" pitchFamily="18" charset="0"/>
                          </a:rPr>
                          <m:t>𝛤</m:t>
                        </m:r>
                      </m:e>
                      <m:sub>
                        <m:r>
                          <a:rPr lang="el-GR" sz="1200" i="1">
                            <a:latin typeface="Cambria Math" panose="02040503050406030204" pitchFamily="18" charset="0"/>
                          </a:rPr>
                          <m:t>𝜑</m:t>
                        </m:r>
                      </m:sub>
                    </m:sSub>
                    <m:r>
                      <a:rPr lang="el-GR"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l-GR" sz="1200" i="1">
                            <a:latin typeface="Cambria Math" panose="02040503050406030204" pitchFamily="18" charset="0"/>
                          </a:rPr>
                          <m:t>𝜑</m:t>
                        </m:r>
                      </m:sub>
                    </m:sSub>
                    <m:r>
                      <m:rPr>
                        <m:nor/>
                      </m:rPr>
                      <a:rPr lang="el-GR" sz="1200">
                        <a:latin typeface="Times New Roman" panose="02020603050405020304" pitchFamily="18" charset="0"/>
                        <a:cs typeface="Times New Roman" panose="02020603050405020304" pitchFamily="18" charset="0"/>
                      </a:rPr>
                      <m:t> =</m:t>
                    </m:r>
                    <m:r>
                      <m:rPr>
                        <m:nor/>
                      </m:rPr>
                      <a:rPr lang="en-US" sz="1200" i="1">
                        <a:latin typeface="Times New Roman" panose="02020603050405020304" pitchFamily="18" charset="0"/>
                        <a:cs typeface="Times New Roman" panose="02020603050405020304" pitchFamily="18" charset="0"/>
                      </a:rPr>
                      <m:t>diffusion</m:t>
                    </m:r>
                    <m:r>
                      <m:rPr>
                        <m:nor/>
                      </m:rPr>
                      <a:rPr lang="en-US" sz="1200" i="1">
                        <a:latin typeface="Times New Roman" panose="02020603050405020304" pitchFamily="18" charset="0"/>
                        <a:cs typeface="Times New Roman" panose="02020603050405020304" pitchFamily="18" charset="0"/>
                      </a:rPr>
                      <m:t> </m:t>
                    </m:r>
                    <m:r>
                      <m:rPr>
                        <m:nor/>
                      </m:rPr>
                      <a:rPr lang="en-US" sz="1200" i="1">
                        <a:latin typeface="Times New Roman" panose="02020603050405020304" pitchFamily="18" charset="0"/>
                        <a:cs typeface="Times New Roman" panose="02020603050405020304" pitchFamily="18" charset="0"/>
                      </a:rPr>
                      <m:t>term</m:t>
                    </m:r>
                    <m:r>
                      <m:rPr>
                        <m:nor/>
                      </m:rPr>
                      <a:rPr lang="en-US" sz="1200" i="1">
                        <a:latin typeface="Times New Roman" panose="02020603050405020304" pitchFamily="18" charset="0"/>
                        <a:cs typeface="Times New Roman" panose="02020603050405020304" pitchFamily="18" charset="0"/>
                      </a:rPr>
                      <m:t> </m:t>
                    </m:r>
                    <m:r>
                      <m:rPr>
                        <m:nor/>
                      </m:rPr>
                      <a:rPr lang="en-US" sz="1200" i="1">
                        <a:latin typeface="Times New Roman" panose="02020603050405020304" pitchFamily="18" charset="0"/>
                        <a:cs typeface="Times New Roman" panose="02020603050405020304" pitchFamily="18" charset="0"/>
                      </a:rPr>
                      <m:t>and</m:t>
                    </m:r>
                    <m:r>
                      <m:rPr>
                        <m:nor/>
                      </m:rPr>
                      <a:rPr lang="en-US" sz="1200" i="1">
                        <a:latin typeface="Times New Roman" panose="02020603050405020304" pitchFamily="18" charset="0"/>
                        <a:cs typeface="Times New Roman" panose="02020603050405020304" pitchFamily="18" charset="0"/>
                      </a:rPr>
                      <m:t> </m:t>
                    </m:r>
                    <m:r>
                      <m:rPr>
                        <m:nor/>
                      </m:rPr>
                      <a:rPr lang="en-US" sz="1200" i="1">
                        <a:latin typeface="Times New Roman" panose="02020603050405020304" pitchFamily="18" charset="0"/>
                        <a:cs typeface="Times New Roman" panose="02020603050405020304" pitchFamily="18" charset="0"/>
                      </a:rPr>
                      <m:t>source</m:t>
                    </m:r>
                    <m:r>
                      <m:rPr>
                        <m:nor/>
                      </m:rPr>
                      <a:rPr lang="en-US" sz="1200" i="1">
                        <a:latin typeface="Times New Roman" panose="02020603050405020304" pitchFamily="18" charset="0"/>
                        <a:cs typeface="Times New Roman" panose="02020603050405020304" pitchFamily="18" charset="0"/>
                      </a:rPr>
                      <m:t> </m:t>
                    </m:r>
                    <m:r>
                      <m:rPr>
                        <m:nor/>
                      </m:rPr>
                      <a:rPr lang="en-US" sz="1200" i="1">
                        <a:latin typeface="Times New Roman" panose="02020603050405020304" pitchFamily="18" charset="0"/>
                        <a:cs typeface="Times New Roman" panose="02020603050405020304" pitchFamily="18" charset="0"/>
                      </a:rPr>
                      <m:t>term</m:t>
                    </m:r>
                    <m:r>
                      <m:rPr>
                        <m:nor/>
                      </m:rPr>
                      <a:rPr lang="en-US" sz="1200" i="1">
                        <a:latin typeface="Times New Roman" panose="02020603050405020304" pitchFamily="18" charset="0"/>
                        <a:cs typeface="Times New Roman" panose="02020603050405020304" pitchFamily="18" charset="0"/>
                      </a:rPr>
                      <m:t> </m:t>
                    </m:r>
                    <m:r>
                      <m:rPr>
                        <m:nor/>
                      </m:rPr>
                      <a:rPr lang="el-GR" sz="1200" b="0" i="0" smtClean="0">
                        <a:latin typeface="Times New Roman" panose="02020603050405020304" pitchFamily="18" charset="0"/>
                        <a:cs typeface="Times New Roman" panose="02020603050405020304" pitchFamily="18" charset="0"/>
                      </a:rPr>
                      <m:t>φ</m:t>
                    </m:r>
                    <m:r>
                      <m:rPr>
                        <m:nor/>
                      </m:rPr>
                      <a:rPr lang="el-GR" sz="1200" b="0" i="0" smtClean="0">
                        <a:latin typeface="Times New Roman" panose="02020603050405020304" pitchFamily="18" charset="0"/>
                        <a:cs typeface="Times New Roman" panose="02020603050405020304" pitchFamily="18" charset="0"/>
                      </a:rPr>
                      <m:t> </m:t>
                    </m:r>
                    <m:r>
                      <m:rPr>
                        <m:nor/>
                      </m:rPr>
                      <a:rPr lang="en-US" sz="1200" i="1">
                        <a:latin typeface="Times New Roman" panose="02020603050405020304" pitchFamily="18" charset="0"/>
                        <a:cs typeface="Times New Roman" panose="02020603050405020304" pitchFamily="18" charset="0"/>
                      </a:rPr>
                      <m:t>of</m:t>
                    </m:r>
                    <m:r>
                      <m:rPr>
                        <m:nor/>
                      </m:rPr>
                      <a:rPr lang="en-US" sz="1200" i="1">
                        <a:latin typeface="Times New Roman" panose="02020603050405020304" pitchFamily="18" charset="0"/>
                        <a:cs typeface="Times New Roman" panose="02020603050405020304" pitchFamily="18" charset="0"/>
                      </a:rPr>
                      <m:t> </m:t>
                    </m:r>
                    <m:r>
                      <m:rPr>
                        <m:nor/>
                      </m:rPr>
                      <a:rPr lang="en-US" sz="1200" i="1">
                        <a:latin typeface="Times New Roman" panose="02020603050405020304" pitchFamily="18" charset="0"/>
                        <a:cs typeface="Times New Roman" panose="02020603050405020304" pitchFamily="18" charset="0"/>
                      </a:rPr>
                      <m:t>per</m:t>
                    </m:r>
                    <m:r>
                      <m:rPr>
                        <m:nor/>
                      </m:rPr>
                      <a:rPr lang="en-US" sz="1200" i="1">
                        <a:latin typeface="Times New Roman" panose="02020603050405020304" pitchFamily="18" charset="0"/>
                        <a:cs typeface="Times New Roman" panose="02020603050405020304" pitchFamily="18" charset="0"/>
                      </a:rPr>
                      <m:t> </m:t>
                    </m:r>
                    <m:r>
                      <m:rPr>
                        <m:nor/>
                      </m:rPr>
                      <a:rPr lang="en-US" sz="1200" i="1">
                        <a:latin typeface="Times New Roman" panose="02020603050405020304" pitchFamily="18" charset="0"/>
                        <a:cs typeface="Times New Roman" panose="02020603050405020304" pitchFamily="18" charset="0"/>
                      </a:rPr>
                      <m:t>unit</m:t>
                    </m:r>
                    <m:r>
                      <m:rPr>
                        <m:nor/>
                      </m:rPr>
                      <a:rPr lang="en-US" sz="1200" i="1">
                        <a:latin typeface="Times New Roman" panose="02020603050405020304" pitchFamily="18" charset="0"/>
                        <a:cs typeface="Times New Roman" panose="02020603050405020304" pitchFamily="18" charset="0"/>
                      </a:rPr>
                      <m:t> </m:t>
                    </m:r>
                    <m:r>
                      <m:rPr>
                        <m:nor/>
                      </m:rPr>
                      <a:rPr lang="en-US" sz="1200" i="1">
                        <a:latin typeface="Times New Roman" panose="02020603050405020304" pitchFamily="18" charset="0"/>
                        <a:cs typeface="Times New Roman" panose="02020603050405020304" pitchFamily="18" charset="0"/>
                      </a:rPr>
                      <m:t>volume</m:t>
                    </m:r>
                  </m:oMath>
                </a14:m>
                <a:endParaRPr lang="en-US" sz="12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14:m>
                  <m:oMath xmlns:m="http://schemas.openxmlformats.org/officeDocument/2006/math">
                    <m:r>
                      <m:rPr>
                        <m:sty m:val="p"/>
                      </m:rPr>
                      <a:rPr lang="el-GR" sz="1200">
                        <a:latin typeface="Cambria Math" panose="02040503050406030204" pitchFamily="18" charset="0"/>
                      </a:rPr>
                      <m:t>∇</m:t>
                    </m:r>
                    <m:r>
                      <a:rPr lang="en-US" sz="1200" i="1">
                        <a:latin typeface="Cambria Math" panose="02040503050406030204" pitchFamily="18" charset="0"/>
                      </a:rPr>
                      <m:t>𝜑</m:t>
                    </m:r>
                    <m:r>
                      <m:rPr>
                        <m:nor/>
                      </m:rPr>
                      <a:rPr lang="el-GR" sz="1200">
                        <a:latin typeface="Times New Roman" panose="02020603050405020304" pitchFamily="18" charset="0"/>
                        <a:cs typeface="Times New Roman" panose="02020603050405020304" pitchFamily="18" charset="0"/>
                      </a:rPr>
                      <m:t> = </m:t>
                    </m:r>
                    <m:r>
                      <m:rPr>
                        <m:nor/>
                      </m:rPr>
                      <a:rPr lang="en-US" sz="1200" b="0" i="0" smtClean="0">
                        <a:latin typeface="Times New Roman" panose="02020603050405020304" pitchFamily="18" charset="0"/>
                        <a:cs typeface="Times New Roman" panose="02020603050405020304" pitchFamily="18" charset="0"/>
                      </a:rPr>
                      <m:t>slope</m:t>
                    </m:r>
                    <m:r>
                      <m:rPr>
                        <m:nor/>
                      </m:rPr>
                      <a:rPr lang="en-US" sz="1200" b="0" i="0" smtClean="0">
                        <a:latin typeface="Times New Roman" panose="02020603050405020304" pitchFamily="18" charset="0"/>
                        <a:cs typeface="Times New Roman" panose="02020603050405020304" pitchFamily="18" charset="0"/>
                      </a:rPr>
                      <m:t> </m:t>
                    </m:r>
                    <m:r>
                      <m:rPr>
                        <m:nor/>
                      </m:rPr>
                      <a:rPr lang="en-US" sz="1200" b="0" i="0" smtClean="0">
                        <a:latin typeface="Times New Roman" panose="02020603050405020304" pitchFamily="18" charset="0"/>
                        <a:cs typeface="Times New Roman" panose="02020603050405020304" pitchFamily="18" charset="0"/>
                      </a:rPr>
                      <m:t>of</m:t>
                    </m:r>
                    <m:r>
                      <m:rPr>
                        <m:nor/>
                      </m:rPr>
                      <a:rPr lang="en-US" sz="1200" b="0" i="0" smtClean="0">
                        <a:latin typeface="Times New Roman" panose="02020603050405020304" pitchFamily="18" charset="0"/>
                        <a:cs typeface="Times New Roman" panose="02020603050405020304" pitchFamily="18" charset="0"/>
                      </a:rPr>
                      <m:t> </m:t>
                    </m:r>
                    <m:r>
                      <m:rPr>
                        <m:nor/>
                      </m:rPr>
                      <a:rPr lang="el-GR" sz="1200">
                        <a:latin typeface="Times New Roman" panose="02020603050405020304" pitchFamily="18" charset="0"/>
                        <a:cs typeface="Times New Roman" panose="02020603050405020304" pitchFamily="18" charset="0"/>
                      </a:rPr>
                      <m:t>φ</m:t>
                    </m:r>
                    <m:r>
                      <m:rPr>
                        <m:nor/>
                      </m:rPr>
                      <a:rPr lang="el-GR" sz="1200">
                        <a:latin typeface="Times New Roman" panose="02020603050405020304" pitchFamily="18" charset="0"/>
                        <a:cs typeface="Times New Roman" panose="02020603050405020304" pitchFamily="18" charset="0"/>
                      </a:rPr>
                      <m:t> </m:t>
                    </m:r>
                  </m:oMath>
                </a14:m>
                <a:endParaRPr lang="en-US" sz="12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14:m>
                  <m:oMath xmlns:m="http://schemas.openxmlformats.org/officeDocument/2006/math">
                    <m:r>
                      <m:rPr>
                        <m:nor/>
                      </m:rPr>
                      <a:rPr lang="en-US" sz="1200">
                        <a:latin typeface="Times New Roman" panose="02020603050405020304" pitchFamily="18" charset="0"/>
                        <a:cs typeface="Times New Roman" panose="02020603050405020304" pitchFamily="18" charset="0"/>
                      </a:rPr>
                      <m:t>CV</m:t>
                    </m:r>
                    <m:r>
                      <m:rPr>
                        <m:nor/>
                      </m:rPr>
                      <a:rPr lang="en-US" sz="1200">
                        <a:latin typeface="Times New Roman" panose="02020603050405020304" pitchFamily="18" charset="0"/>
                        <a:cs typeface="Times New Roman" panose="02020603050405020304" pitchFamily="18" charset="0"/>
                      </a:rPr>
                      <m:t> = (</m:t>
                    </m:r>
                    <m:r>
                      <m:rPr>
                        <m:nor/>
                      </m:rPr>
                      <a:rPr lang="en-US" sz="1200">
                        <a:latin typeface="Times New Roman" panose="02020603050405020304" pitchFamily="18" charset="0"/>
                        <a:cs typeface="Times New Roman" panose="02020603050405020304" pitchFamily="18" charset="0"/>
                      </a:rPr>
                      <m:t>control</m:t>
                    </m:r>
                    <m:r>
                      <m:rPr>
                        <m:nor/>
                      </m:rPr>
                      <a:rPr lang="en-US" sz="1200">
                        <a:latin typeface="Times New Roman" panose="02020603050405020304" pitchFamily="18" charset="0"/>
                        <a:cs typeface="Times New Roman" panose="02020603050405020304" pitchFamily="18" charset="0"/>
                      </a:rPr>
                      <m:t> </m:t>
                    </m:r>
                    <m:r>
                      <m:rPr>
                        <m:nor/>
                      </m:rPr>
                      <a:rPr lang="en-US" sz="1200">
                        <a:latin typeface="Times New Roman" panose="02020603050405020304" pitchFamily="18" charset="0"/>
                        <a:cs typeface="Times New Roman" panose="02020603050405020304" pitchFamily="18" charset="0"/>
                      </a:rPr>
                      <m:t>volume</m:t>
                    </m:r>
                    <m:r>
                      <m:rPr>
                        <m:nor/>
                      </m:rPr>
                      <a:rPr lang="en-US" sz="1200">
                        <a:latin typeface="Times New Roman" panose="02020603050405020304" pitchFamily="18" charset="0"/>
                        <a:cs typeface="Times New Roman" panose="02020603050405020304" pitchFamily="18" charset="0"/>
                      </a:rPr>
                      <m:t>)</m:t>
                    </m:r>
                  </m:oMath>
                </a14:m>
                <a:endParaRPr lang="el-GR" sz="1200" dirty="0">
                  <a:latin typeface="Times New Roman" panose="02020603050405020304" pitchFamily="18" charset="0"/>
                  <a:cs typeface="Times New Roman" panose="02020603050405020304" pitchFamily="18" charset="0"/>
                </a:endParaRPr>
              </a:p>
            </p:txBody>
          </p:sp>
        </mc:Choice>
        <mc:Fallback>
          <p:sp>
            <p:nvSpPr>
              <p:cNvPr id="8" name="TextBox 7">
                <a:extLst>
                  <a:ext uri="{FF2B5EF4-FFF2-40B4-BE49-F238E27FC236}">
                    <a16:creationId xmlns:a16="http://schemas.microsoft.com/office/drawing/2014/main" id="{6BEFFD36-21F9-2E77-2CCD-425F329D1754}"/>
                  </a:ext>
                </a:extLst>
              </p:cNvPr>
              <p:cNvSpPr txBox="1">
                <a:spLocks noRot="1" noChangeAspect="1" noMove="1" noResize="1" noEditPoints="1" noAdjustHandles="1" noChangeArrowheads="1" noChangeShapeType="1" noTextEdit="1"/>
              </p:cNvSpPr>
              <p:nvPr/>
            </p:nvSpPr>
            <p:spPr>
              <a:xfrm>
                <a:off x="118039" y="2842260"/>
                <a:ext cx="5024241" cy="1586203"/>
              </a:xfrm>
              <a:prstGeom prst="rect">
                <a:avLst/>
              </a:prstGeom>
              <a:blipFill>
                <a:blip r:embed="rId4"/>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DE298F7-FD98-4CAC-9C2C-BEB16C65B454}"/>
                  </a:ext>
                </a:extLst>
              </p:cNvPr>
              <p:cNvSpPr txBox="1"/>
              <p:nvPr/>
            </p:nvSpPr>
            <p:spPr>
              <a:xfrm>
                <a:off x="4970031" y="2008393"/>
                <a:ext cx="3805375" cy="63895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l-GR" sz="1200" i="1">
                              <a:latin typeface="Cambria Math" panose="02040503050406030204" pitchFamily="18" charset="0"/>
                            </a:rPr>
                            <m:t>𝜕𝜌𝜑</m:t>
                          </m:r>
                        </m:num>
                        <m:den>
                          <m:r>
                            <a:rPr lang="el-GR" sz="1200" i="1">
                              <a:latin typeface="Cambria Math" panose="02040503050406030204" pitchFamily="18" charset="0"/>
                            </a:rPr>
                            <m:t>𝜕</m:t>
                          </m:r>
                          <m:r>
                            <a:rPr lang="el-GR" sz="1200" i="1">
                              <a:latin typeface="Cambria Math" panose="02040503050406030204" pitchFamily="18" charset="0"/>
                            </a:rPr>
                            <m:t>𝑡</m:t>
                          </m:r>
                        </m:den>
                      </m:f>
                      <m:r>
                        <a:rPr lang="el-GR" sz="1200" i="1">
                          <a:latin typeface="Cambria Math" panose="02040503050406030204" pitchFamily="18" charset="0"/>
                        </a:rPr>
                        <m:t> </m:t>
                      </m:r>
                      <m:r>
                        <a:rPr lang="en-US" sz="1200" i="1">
                          <a:latin typeface="Cambria Math" panose="02040503050406030204" pitchFamily="18" charset="0"/>
                        </a:rPr>
                        <m:t>𝑉</m:t>
                      </m:r>
                      <m:r>
                        <a:rPr lang="en-US" sz="1200" i="1">
                          <a:latin typeface="Cambria Math" panose="02040503050406030204" pitchFamily="18" charset="0"/>
                        </a:rPr>
                        <m:t>+ </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𝑓</m:t>
                          </m:r>
                        </m:sub>
                        <m:sup>
                          <m:r>
                            <a:rPr lang="en-US" sz="1200" i="1">
                              <a:latin typeface="Cambria Math" panose="02040503050406030204" pitchFamily="18" charset="0"/>
                            </a:rPr>
                            <m:t>𝑁</m:t>
                          </m:r>
                        </m:sup>
                        <m:e>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r>
                                <a:rPr lang="en-US" sz="1200" i="1">
                                  <a:latin typeface="Cambria Math" panose="02040503050406030204" pitchFamily="18" charset="0"/>
                                </a:rPr>
                                <m:t>𝑓</m:t>
                              </m:r>
                            </m:sub>
                          </m:sSub>
                          <m:bar>
                            <m:barPr>
                              <m:ctrlPr>
                                <a:rPr lang="en-US" sz="1200" i="1">
                                  <a:latin typeface="Cambria Math" panose="02040503050406030204" pitchFamily="18" charset="0"/>
                                </a:rPr>
                              </m:ctrlPr>
                            </m:barPr>
                            <m:e>
                              <m:sSub>
                                <m:sSubPr>
                                  <m:ctrlPr>
                                    <a:rPr lang="en-US" sz="1200" i="1">
                                      <a:latin typeface="Cambria Math" panose="02040503050406030204" pitchFamily="18" charset="0"/>
                                    </a:rPr>
                                  </m:ctrlPr>
                                </m:sSubPr>
                                <m:e>
                                  <m:r>
                                    <a:rPr lang="en-US" sz="1200" i="1">
                                      <a:latin typeface="Cambria Math" panose="02040503050406030204" pitchFamily="18" charset="0"/>
                                    </a:rPr>
                                    <m:t>𝑢</m:t>
                                  </m:r>
                                </m:e>
                                <m:sub>
                                  <m:r>
                                    <a:rPr lang="en-US" sz="1200" i="1">
                                      <a:latin typeface="Cambria Math" panose="02040503050406030204" pitchFamily="18" charset="0"/>
                                    </a:rPr>
                                    <m:t>𝑓</m:t>
                                  </m:r>
                                </m:sub>
                              </m:sSub>
                            </m:e>
                          </m:bar>
                          <m:sSub>
                            <m:sSubPr>
                              <m:ctrlPr>
                                <a:rPr lang="en-US" sz="1200" i="1">
                                  <a:latin typeface="Cambria Math" panose="02040503050406030204" pitchFamily="18" charset="0"/>
                                </a:rPr>
                              </m:ctrlPr>
                            </m:sSubPr>
                            <m:e>
                              <m:r>
                                <a:rPr lang="en-US" sz="1200" i="1">
                                  <a:latin typeface="Cambria Math" panose="02040503050406030204" pitchFamily="18" charset="0"/>
                                </a:rPr>
                                <m:t>𝜑</m:t>
                              </m:r>
                            </m:e>
                            <m:sub>
                              <m:r>
                                <a:rPr lang="en-US" sz="1200" i="1">
                                  <a:latin typeface="Cambria Math" panose="02040503050406030204" pitchFamily="18" charset="0"/>
                                </a:rPr>
                                <m:t>𝑓</m:t>
                              </m:r>
                            </m:sub>
                          </m:sSub>
                          <m:r>
                            <a:rPr lang="el-GR" sz="1200" i="1">
                              <a:latin typeface="Cambria Math" panose="02040503050406030204" pitchFamily="18" charset="0"/>
                            </a:rPr>
                            <m:t> </m:t>
                          </m:r>
                          <m:bar>
                            <m:barPr>
                              <m:ctrlPr>
                                <a:rPr lang="en-US" sz="1200" i="1">
                                  <a:latin typeface="Cambria Math" panose="02040503050406030204" pitchFamily="18" charset="0"/>
                                </a:rPr>
                              </m:ctrlPr>
                            </m:barPr>
                            <m:e>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𝑓</m:t>
                                  </m:r>
                                </m:sub>
                              </m:sSub>
                            </m:e>
                          </m:bar>
                        </m:e>
                      </m:nary>
                      <m:r>
                        <a:rPr lang="en-US" sz="1200" i="1">
                          <a:latin typeface="Cambria Math" panose="02040503050406030204" pitchFamily="18" charset="0"/>
                        </a:rPr>
                        <m:t>=</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𝑓</m:t>
                          </m:r>
                        </m:sub>
                        <m:sup>
                          <m:r>
                            <a:rPr lang="en-US" sz="1200" i="1">
                              <a:latin typeface="Cambria Math" panose="02040503050406030204" pitchFamily="18" charset="0"/>
                            </a:rPr>
                            <m:t>𝑁</m:t>
                          </m:r>
                        </m:sup>
                        <m:e>
                          <m:sSub>
                            <m:sSubPr>
                              <m:ctrlPr>
                                <a:rPr lang="en-US" sz="1200" i="1">
                                  <a:latin typeface="Cambria Math" panose="02040503050406030204" pitchFamily="18" charset="0"/>
                                </a:rPr>
                              </m:ctrlPr>
                            </m:sSubPr>
                            <m:e>
                              <m:r>
                                <a:rPr lang="en-US" sz="1200" i="1">
                                  <a:latin typeface="Cambria Math" panose="02040503050406030204" pitchFamily="18" charset="0"/>
                                </a:rPr>
                                <m:t>𝛤</m:t>
                              </m:r>
                            </m:e>
                            <m:sub>
                              <m:r>
                                <a:rPr lang="en-US" sz="1200" i="1">
                                  <a:latin typeface="Cambria Math" panose="02040503050406030204" pitchFamily="18" charset="0"/>
                                </a:rPr>
                                <m:t>𝜑</m:t>
                              </m:r>
                            </m:sub>
                          </m:sSub>
                          <m:r>
                            <m:rPr>
                              <m:sty m:val="p"/>
                            </m:rPr>
                            <a:rPr lang="el-GR" sz="1200">
                              <a:latin typeface="Cambria Math" panose="02040503050406030204" pitchFamily="18" charset="0"/>
                            </a:rPr>
                            <m:t>∇</m:t>
                          </m:r>
                          <m:r>
                            <a:rPr lang="el-GR" sz="120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𝜑</m:t>
                              </m:r>
                            </m:e>
                            <m:sub>
                              <m:r>
                                <a:rPr lang="en-US" sz="1200" i="1">
                                  <a:latin typeface="Cambria Math" panose="02040503050406030204" pitchFamily="18" charset="0"/>
                                </a:rPr>
                                <m:t>𝑓</m:t>
                              </m:r>
                            </m:sub>
                          </m:sSub>
                          <m:r>
                            <a:rPr lang="el-GR" sz="1200" i="1">
                              <a:latin typeface="Cambria Math" panose="02040503050406030204" pitchFamily="18" charset="0"/>
                            </a:rPr>
                            <m:t> </m:t>
                          </m:r>
                          <m:bar>
                            <m:barPr>
                              <m:ctrlPr>
                                <a:rPr lang="en-US" sz="1200" i="1">
                                  <a:latin typeface="Cambria Math" panose="02040503050406030204" pitchFamily="18" charset="0"/>
                                </a:rPr>
                              </m:ctrlPr>
                            </m:barPr>
                            <m:e>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𝑓</m:t>
                                  </m:r>
                                </m:sub>
                              </m:sSub>
                            </m:e>
                          </m:bar>
                        </m:e>
                      </m:nary>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n-US" sz="1200" i="1">
                              <a:latin typeface="Cambria Math" panose="02040503050406030204" pitchFamily="18" charset="0"/>
                            </a:rPr>
                            <m:t>𝜑</m:t>
                          </m:r>
                        </m:sub>
                      </m:sSub>
                      <m:r>
                        <a:rPr lang="el-GR" sz="1200" i="1">
                          <a:latin typeface="Cambria Math" panose="02040503050406030204" pitchFamily="18" charset="0"/>
                        </a:rPr>
                        <m:t> </m:t>
                      </m:r>
                      <m:r>
                        <a:rPr lang="en-US" sz="1200" i="1">
                          <a:latin typeface="Cambria Math" panose="02040503050406030204" pitchFamily="18" charset="0"/>
                        </a:rPr>
                        <m:t>𝑉</m:t>
                      </m:r>
                    </m:oMath>
                  </m:oMathPara>
                </a14:m>
                <a:endParaRPr lang="en-US" sz="300" dirty="0">
                  <a:solidFill>
                    <a:schemeClr val="tx1"/>
                  </a:solidFill>
                </a:endParaRPr>
              </a:p>
            </p:txBody>
          </p:sp>
        </mc:Choice>
        <mc:Fallback xmlns="">
          <p:sp>
            <p:nvSpPr>
              <p:cNvPr id="9" name="TextBox 8">
                <a:extLst>
                  <a:ext uri="{FF2B5EF4-FFF2-40B4-BE49-F238E27FC236}">
                    <a16:creationId xmlns:a16="http://schemas.microsoft.com/office/drawing/2014/main" id="{2DE298F7-FD98-4CAC-9C2C-BEB16C65B454}"/>
                  </a:ext>
                </a:extLst>
              </p:cNvPr>
              <p:cNvSpPr txBox="1">
                <a:spLocks noRot="1" noChangeAspect="1" noMove="1" noResize="1" noEditPoints="1" noAdjustHandles="1" noChangeArrowheads="1" noChangeShapeType="1" noTextEdit="1"/>
              </p:cNvSpPr>
              <p:nvPr/>
            </p:nvSpPr>
            <p:spPr>
              <a:xfrm>
                <a:off x="4970031" y="2008393"/>
                <a:ext cx="3805375" cy="638957"/>
              </a:xfrm>
              <a:prstGeom prst="rect">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Ευθύγραμμο βέλος σύνδεσης 10">
            <a:extLst>
              <a:ext uri="{FF2B5EF4-FFF2-40B4-BE49-F238E27FC236}">
                <a16:creationId xmlns:a16="http://schemas.microsoft.com/office/drawing/2014/main" id="{F58B23AD-B509-508C-7398-C46C19E2D2E8}"/>
              </a:ext>
            </a:extLst>
          </p:cNvPr>
          <p:cNvCxnSpPr/>
          <p:nvPr/>
        </p:nvCxnSpPr>
        <p:spPr>
          <a:xfrm>
            <a:off x="4160520" y="2327872"/>
            <a:ext cx="48590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DE3DCF1-330A-1A16-5723-6F21C4A2539C}"/>
                  </a:ext>
                </a:extLst>
              </p:cNvPr>
              <p:cNvSpPr txBox="1"/>
              <p:nvPr/>
            </p:nvSpPr>
            <p:spPr>
              <a:xfrm>
                <a:off x="118039" y="4507827"/>
                <a:ext cx="5024241" cy="1582613"/>
              </a:xfrm>
              <a:prstGeom prst="rect">
                <a:avLst/>
              </a:prstGeom>
              <a:noFill/>
            </p:spPr>
            <p:txBody>
              <a:bodyPr wrap="square" rtlCol="0">
                <a:spAutoFit/>
              </a:bodyPr>
              <a:lstStyle/>
              <a:p>
                <a:r>
                  <a:rPr lang="en-US" sz="1200" i="1" dirty="0">
                    <a:latin typeface="Times New Roman" panose="02020603050405020304" pitchFamily="18" charset="0"/>
                    <a:ea typeface="Times New Roman" panose="02020603050405020304" pitchFamily="18" charset="0"/>
                    <a:cs typeface="Times New Roman" panose="02020603050405020304" pitchFamily="18" charset="0"/>
                  </a:rPr>
                  <a:t>And</a:t>
                </a:r>
                <a:r>
                  <a:rPr lang="el-GR" sz="12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a:t>
                </a:r>
                <a:r>
                  <a:rPr lang="el-GR" sz="1200" dirty="0">
                    <a:latin typeface="Times New Roman" panose="02020603050405020304" pitchFamily="18" charset="0"/>
                    <a:cs typeface="Times New Roman" panose="02020603050405020304" pitchFamily="18" charset="0"/>
                  </a:rPr>
                  <a:t> = </a:t>
                </a:r>
                <a:r>
                  <a:rPr lang="en-US" sz="1200" dirty="0">
                    <a:latin typeface="Times New Roman" panose="02020603050405020304" pitchFamily="18" charset="0"/>
                    <a:cs typeface="Times New Roman" panose="02020603050405020304" pitchFamily="18" charset="0"/>
                  </a:rPr>
                  <a:t>number of surfaces around the volume elements</a:t>
                </a:r>
              </a:p>
              <a:p>
                <a:pPr marL="285750" lvl="0" indent="-2857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rPr>
                        </m:ctrlPr>
                      </m:sSubPr>
                      <m:e>
                        <m:r>
                          <m:rPr>
                            <m:sty m:val="p"/>
                          </m:rPr>
                          <a:rPr lang="el-GR" sz="1200">
                            <a:latin typeface="Cambria Math" panose="02040503050406030204" pitchFamily="18" charset="0"/>
                          </a:rPr>
                          <m:t>φ</m:t>
                        </m:r>
                      </m:e>
                      <m:sub>
                        <m:r>
                          <a:rPr lang="en-US" sz="1200" i="1">
                            <a:latin typeface="Cambria Math" panose="02040503050406030204" pitchFamily="18" charset="0"/>
                          </a:rPr>
                          <m:t>𝑓</m:t>
                        </m:r>
                      </m:sub>
                    </m:sSub>
                  </m:oMath>
                </a14:m>
                <a:r>
                  <a:rPr lang="el-GR" sz="1200" dirty="0">
                    <a:latin typeface="Times New Roman" panose="02020603050405020304" pitchFamily="18" charset="0"/>
                    <a:cs typeface="Times New Roman" panose="02020603050405020304" pitchFamily="18" charset="0"/>
                  </a:rPr>
                  <a:t> = </a:t>
                </a:r>
                <a:r>
                  <a:rPr lang="en-US" sz="1200" dirty="0">
                    <a:latin typeface="Times New Roman" panose="02020603050405020304" pitchFamily="18" charset="0"/>
                    <a:cs typeface="Times New Roman" panose="02020603050405020304" pitchFamily="18" charset="0"/>
                  </a:rPr>
                  <a:t>value of </a:t>
                </a:r>
                <a:r>
                  <a:rPr lang="el-GR" sz="1200" dirty="0">
                    <a:latin typeface="Times New Roman" panose="02020603050405020304" pitchFamily="18" charset="0"/>
                    <a:cs typeface="Times New Roman" panose="02020603050405020304" pitchFamily="18" charset="0"/>
                  </a:rPr>
                  <a:t>φ </a:t>
                </a:r>
                <a:r>
                  <a:rPr lang="en-US" sz="1200" dirty="0">
                    <a:latin typeface="Times New Roman" panose="02020603050405020304" pitchFamily="18" charset="0"/>
                    <a:cs typeface="Times New Roman" panose="02020603050405020304" pitchFamily="18" charset="0"/>
                  </a:rPr>
                  <a:t>transmitted through surface f</a:t>
                </a:r>
                <a:endParaRPr lang="en-US" sz="1200" i="1" dirty="0">
                  <a:latin typeface="Cambria Math" panose="02040503050406030204" pitchFamily="18" charset="0"/>
                </a:endParaRPr>
              </a:p>
              <a:p>
                <a:pPr marL="285750" lvl="0" indent="-285750">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r>
                          <a:rPr lang="en-US" sz="1200" i="1">
                            <a:latin typeface="Cambria Math" panose="02040503050406030204" pitchFamily="18" charset="0"/>
                          </a:rPr>
                          <m:t>𝑓</m:t>
                        </m:r>
                      </m:sub>
                    </m:sSub>
                    <m:bar>
                      <m:barPr>
                        <m:ctrlPr>
                          <a:rPr lang="en-US" sz="1200" i="1">
                            <a:latin typeface="Cambria Math" panose="02040503050406030204" pitchFamily="18" charset="0"/>
                          </a:rPr>
                        </m:ctrlPr>
                      </m:barPr>
                      <m:e>
                        <m:sSub>
                          <m:sSubPr>
                            <m:ctrlPr>
                              <a:rPr lang="en-US" sz="1200" i="1">
                                <a:latin typeface="Cambria Math" panose="02040503050406030204" pitchFamily="18" charset="0"/>
                              </a:rPr>
                            </m:ctrlPr>
                          </m:sSubPr>
                          <m:e>
                            <m:r>
                              <a:rPr lang="en-US" sz="1200" i="1">
                                <a:latin typeface="Cambria Math" panose="02040503050406030204" pitchFamily="18" charset="0"/>
                              </a:rPr>
                              <m:t>𝑢</m:t>
                            </m:r>
                          </m:e>
                          <m:sub>
                            <m:r>
                              <a:rPr lang="en-US" sz="1200" i="1">
                                <a:latin typeface="Cambria Math" panose="02040503050406030204" pitchFamily="18" charset="0"/>
                              </a:rPr>
                              <m:t>𝑓</m:t>
                            </m:r>
                          </m:sub>
                        </m:sSub>
                      </m:e>
                    </m:bar>
                    <m:r>
                      <a:rPr lang="el-GR" sz="1200" i="1">
                        <a:latin typeface="Cambria Math" panose="02040503050406030204" pitchFamily="18" charset="0"/>
                      </a:rPr>
                      <m:t> </m:t>
                    </m:r>
                    <m:bar>
                      <m:barPr>
                        <m:ctrlPr>
                          <a:rPr lang="en-US" sz="1200" i="1">
                            <a:latin typeface="Cambria Math" panose="02040503050406030204" pitchFamily="18" charset="0"/>
                          </a:rPr>
                        </m:ctrlPr>
                      </m:barPr>
                      <m:e>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𝑓</m:t>
                            </m:r>
                          </m:sub>
                        </m:sSub>
                      </m:e>
                    </m:bar>
                  </m:oMath>
                </a14:m>
                <a:r>
                  <a:rPr lang="el-GR" sz="1200" dirty="0">
                    <a:latin typeface="Times New Roman" panose="02020603050405020304" pitchFamily="18" charset="0"/>
                    <a:cs typeface="Times New Roman" panose="02020603050405020304" pitchFamily="18" charset="0"/>
                  </a:rPr>
                  <a:t> = </a:t>
                </a:r>
                <a:r>
                  <a:rPr lang="en-US" sz="1200" dirty="0">
                    <a:latin typeface="Times New Roman" panose="02020603050405020304" pitchFamily="18" charset="0"/>
                    <a:cs typeface="Times New Roman" panose="02020603050405020304" pitchFamily="18" charset="0"/>
                  </a:rPr>
                  <a:t>mass flow through surface f </a:t>
                </a:r>
                <a:r>
                  <a:rPr lang="el-GR" sz="12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convection term</a:t>
                </a:r>
                <a:r>
                  <a:rPr lang="el-GR" sz="1200" dirty="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14:m>
                  <m:oMath xmlns:m="http://schemas.openxmlformats.org/officeDocument/2006/math">
                    <m:d>
                      <m:dPr>
                        <m:begChr m:val="|"/>
                        <m:endChr m:val="|"/>
                        <m:ctrlPr>
                          <a:rPr lang="en-US" sz="1200" i="1">
                            <a:latin typeface="Cambria Math" panose="02040503050406030204" pitchFamily="18" charset="0"/>
                          </a:rPr>
                        </m:ctrlPr>
                      </m:dPr>
                      <m:e>
                        <m:bar>
                          <m:barPr>
                            <m:ctrlPr>
                              <a:rPr lang="en-US" sz="1200" i="1">
                                <a:latin typeface="Cambria Math" panose="02040503050406030204" pitchFamily="18" charset="0"/>
                              </a:rPr>
                            </m:ctrlPr>
                          </m:barPr>
                          <m:e>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𝑓</m:t>
                                </m:r>
                              </m:sub>
                            </m:sSub>
                          </m:e>
                        </m:bar>
                      </m:e>
                    </m:d>
                  </m:oMath>
                </a14:m>
                <a:r>
                  <a:rPr lang="el-GR" sz="1200" dirty="0">
                    <a:latin typeface="Times New Roman" panose="02020603050405020304" pitchFamily="18" charset="0"/>
                    <a:cs typeface="Times New Roman" panose="02020603050405020304" pitchFamily="18" charset="0"/>
                  </a:rPr>
                  <a:t> = </a:t>
                </a:r>
                <a:r>
                  <a:rPr lang="en-US" sz="1200" dirty="0">
                    <a:latin typeface="Times New Roman" panose="02020603050405020304" pitchFamily="18" charset="0"/>
                    <a:cs typeface="Times New Roman" panose="02020603050405020304" pitchFamily="18" charset="0"/>
                  </a:rPr>
                  <a:t>Surface area f </a:t>
                </a:r>
              </a:p>
              <a:p>
                <a:pPr marL="285750" lvl="0" indent="-285750">
                  <a:buFont typeface="Arial" panose="020B0604020202020204" pitchFamily="34" charset="0"/>
                  <a:buChar char="•"/>
                </a:pPr>
                <a14:m>
                  <m:oMath xmlns:m="http://schemas.openxmlformats.org/officeDocument/2006/math">
                    <m:r>
                      <m:rPr>
                        <m:sty m:val="p"/>
                      </m:rPr>
                      <a:rPr lang="el-GR" sz="1200">
                        <a:latin typeface="Cambria Math" panose="02040503050406030204" pitchFamily="18" charset="0"/>
                      </a:rPr>
                      <m:t>∇</m:t>
                    </m:r>
                    <m:r>
                      <a:rPr lang="el-GR" sz="1200">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𝜑</m:t>
                        </m:r>
                      </m:e>
                      <m:sub>
                        <m:r>
                          <a:rPr lang="en-US" sz="1200" i="1">
                            <a:latin typeface="Cambria Math" panose="02040503050406030204" pitchFamily="18" charset="0"/>
                          </a:rPr>
                          <m:t>𝑓</m:t>
                        </m:r>
                      </m:sub>
                    </m:sSub>
                  </m:oMath>
                </a14:m>
                <a:r>
                  <a:rPr lang="el-GR" sz="1200" dirty="0">
                    <a:latin typeface="Times New Roman" panose="02020603050405020304" pitchFamily="18" charset="0"/>
                    <a:cs typeface="Times New Roman" panose="02020603050405020304" pitchFamily="18" charset="0"/>
                  </a:rPr>
                  <a:t> = </a:t>
                </a:r>
                <a:r>
                  <a:rPr lang="en-US" sz="1200" dirty="0">
                    <a:latin typeface="Times New Roman" panose="02020603050405020304" pitchFamily="18" charset="0"/>
                    <a:cs typeface="Times New Roman" panose="02020603050405020304" pitchFamily="18" charset="0"/>
                  </a:rPr>
                  <a:t>slope</a:t>
                </a:r>
                <a:r>
                  <a:rPr lang="el-GR" sz="1200" dirty="0">
                    <a:latin typeface="Times New Roman" panose="02020603050405020304" pitchFamily="18" charset="0"/>
                    <a:cs typeface="Times New Roman" panose="02020603050405020304" pitchFamily="18" charset="0"/>
                  </a:rPr>
                  <a:t> φ </a:t>
                </a:r>
                <a:r>
                  <a:rPr lang="en-US" sz="1200" dirty="0">
                    <a:latin typeface="Times New Roman" panose="02020603050405020304" pitchFamily="18" charset="0"/>
                    <a:cs typeface="Times New Roman" panose="02020603050405020304" pitchFamily="18" charset="0"/>
                  </a:rPr>
                  <a:t>on surface f</a:t>
                </a:r>
              </a:p>
              <a:p>
                <a:pPr marL="285750" lvl="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V = Element’s volume</a:t>
                </a:r>
              </a:p>
            </p:txBody>
          </p:sp>
        </mc:Choice>
        <mc:Fallback>
          <p:sp>
            <p:nvSpPr>
              <p:cNvPr id="12" name="TextBox 11">
                <a:extLst>
                  <a:ext uri="{FF2B5EF4-FFF2-40B4-BE49-F238E27FC236}">
                    <a16:creationId xmlns:a16="http://schemas.microsoft.com/office/drawing/2014/main" id="{2DE3DCF1-330A-1A16-5723-6F21C4A2539C}"/>
                  </a:ext>
                </a:extLst>
              </p:cNvPr>
              <p:cNvSpPr txBox="1">
                <a:spLocks noRot="1" noChangeAspect="1" noMove="1" noResize="1" noEditPoints="1" noAdjustHandles="1" noChangeArrowheads="1" noChangeShapeType="1" noTextEdit="1"/>
              </p:cNvSpPr>
              <p:nvPr/>
            </p:nvSpPr>
            <p:spPr>
              <a:xfrm>
                <a:off x="118039" y="4507827"/>
                <a:ext cx="5024241" cy="1582613"/>
              </a:xfrm>
              <a:prstGeom prst="rect">
                <a:avLst/>
              </a:prstGeom>
              <a:blipFill>
                <a:blip r:embed="rId6"/>
                <a:stretch>
                  <a:fillRect b="-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55D138B-5ECB-4845-369B-273E45A57923}"/>
                  </a:ext>
                </a:extLst>
              </p:cNvPr>
              <p:cNvSpPr txBox="1"/>
              <p:nvPr/>
            </p:nvSpPr>
            <p:spPr>
              <a:xfrm>
                <a:off x="9627616" y="2812306"/>
                <a:ext cx="2034697" cy="46756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l-GR" sz="1200" i="1">
                              <a:latin typeface="Cambria Math" panose="02040503050406030204" pitchFamily="18" charset="0"/>
                            </a:rPr>
                            <m:t>𝜕𝜑</m:t>
                          </m:r>
                        </m:num>
                        <m:den>
                          <m:r>
                            <a:rPr lang="el-GR" sz="1200" i="1">
                              <a:latin typeface="Cambria Math" panose="02040503050406030204" pitchFamily="18" charset="0"/>
                            </a:rPr>
                            <m:t>𝜕</m:t>
                          </m:r>
                          <m:r>
                            <a:rPr lang="el-GR" sz="1200" i="1">
                              <a:latin typeface="Cambria Math" panose="02040503050406030204" pitchFamily="18" charset="0"/>
                            </a:rPr>
                            <m:t>𝑡</m:t>
                          </m:r>
                        </m:den>
                      </m:f>
                      <m:r>
                        <a:rPr lang="el-GR" sz="1200" i="1">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3</m:t>
                          </m:r>
                          <m:sSup>
                            <m:sSupPr>
                              <m:ctrlPr>
                                <a:rPr lang="en-US" sz="1200" i="1">
                                  <a:latin typeface="Cambria Math" panose="02040503050406030204" pitchFamily="18" charset="0"/>
                                </a:rPr>
                              </m:ctrlPr>
                            </m:sSupPr>
                            <m:e>
                              <m:r>
                                <a:rPr lang="el-GR" sz="1200" i="1">
                                  <a:latin typeface="Cambria Math" panose="02040503050406030204" pitchFamily="18" charset="0"/>
                                </a:rPr>
                                <m:t>𝜑</m:t>
                              </m:r>
                            </m:e>
                            <m:sup>
                              <m:r>
                                <a:rPr lang="en-US" sz="1200" i="1">
                                  <a:latin typeface="Cambria Math" panose="02040503050406030204" pitchFamily="18" charset="0"/>
                                </a:rPr>
                                <m:t>𝑛</m:t>
                              </m:r>
                              <m:r>
                                <a:rPr lang="en-US" sz="1200" i="1">
                                  <a:latin typeface="Cambria Math" panose="02040503050406030204" pitchFamily="18" charset="0"/>
                                </a:rPr>
                                <m:t>+1</m:t>
                              </m:r>
                            </m:sup>
                          </m:sSup>
                          <m:r>
                            <a:rPr lang="el-GR" sz="1200" i="1">
                              <a:latin typeface="Cambria Math" panose="02040503050406030204" pitchFamily="18" charset="0"/>
                            </a:rPr>
                            <m:t>−4</m:t>
                          </m:r>
                          <m:sSup>
                            <m:sSupPr>
                              <m:ctrlPr>
                                <a:rPr lang="en-US" sz="1200" i="1">
                                  <a:latin typeface="Cambria Math" panose="02040503050406030204" pitchFamily="18" charset="0"/>
                                </a:rPr>
                              </m:ctrlPr>
                            </m:sSupPr>
                            <m:e>
                              <m:r>
                                <a:rPr lang="el-GR" sz="1200" i="1">
                                  <a:latin typeface="Cambria Math" panose="02040503050406030204" pitchFamily="18" charset="0"/>
                                </a:rPr>
                                <m:t>𝜑</m:t>
                              </m:r>
                            </m:e>
                            <m:sup>
                              <m:r>
                                <a:rPr lang="en-US" sz="1200" i="1">
                                  <a:latin typeface="Cambria Math" panose="02040503050406030204" pitchFamily="18" charset="0"/>
                                </a:rPr>
                                <m:t>𝑛</m:t>
                              </m:r>
                            </m:sup>
                          </m:sSup>
                          <m:r>
                            <a:rPr lang="el-GR" sz="1200" i="1">
                              <a:latin typeface="Cambria Math" panose="02040503050406030204" pitchFamily="18" charset="0"/>
                            </a:rPr>
                            <m:t>+</m:t>
                          </m:r>
                          <m:sSup>
                            <m:sSupPr>
                              <m:ctrlPr>
                                <a:rPr lang="en-US" sz="1200" i="1">
                                  <a:latin typeface="Cambria Math" panose="02040503050406030204" pitchFamily="18" charset="0"/>
                                </a:rPr>
                              </m:ctrlPr>
                            </m:sSupPr>
                            <m:e>
                              <m:r>
                                <a:rPr lang="el-GR" sz="1200" i="1">
                                  <a:latin typeface="Cambria Math" panose="02040503050406030204" pitchFamily="18" charset="0"/>
                                </a:rPr>
                                <m:t>𝜑</m:t>
                              </m:r>
                            </m:e>
                            <m:sup>
                              <m:r>
                                <a:rPr lang="en-US" sz="1200" i="1">
                                  <a:latin typeface="Cambria Math" panose="02040503050406030204" pitchFamily="18" charset="0"/>
                                </a:rPr>
                                <m:t>𝑛</m:t>
                              </m:r>
                              <m:r>
                                <a:rPr lang="en-US" sz="1200" i="1">
                                  <a:latin typeface="Cambria Math" panose="02040503050406030204" pitchFamily="18" charset="0"/>
                                </a:rPr>
                                <m:t>−1</m:t>
                              </m:r>
                            </m:sup>
                          </m:sSup>
                        </m:num>
                        <m:den>
                          <m:r>
                            <a:rPr lang="en-US" sz="1200" i="1">
                              <a:latin typeface="Cambria Math" panose="02040503050406030204" pitchFamily="18" charset="0"/>
                            </a:rPr>
                            <m:t>2</m:t>
                          </m:r>
                          <m:r>
                            <a:rPr lang="el-GR" sz="1200" i="1">
                              <a:latin typeface="Cambria Math" panose="02040503050406030204" pitchFamily="18" charset="0"/>
                            </a:rPr>
                            <m:t>𝛥</m:t>
                          </m:r>
                          <m:r>
                            <a:rPr lang="en-US" sz="1200" i="1">
                              <a:latin typeface="Cambria Math" panose="02040503050406030204" pitchFamily="18" charset="0"/>
                            </a:rPr>
                            <m:t>𝑡</m:t>
                          </m:r>
                        </m:den>
                      </m:f>
                    </m:oMath>
                  </m:oMathPara>
                </a14:m>
                <a:endParaRPr lang="en-US" dirty="0"/>
              </a:p>
            </p:txBody>
          </p:sp>
        </mc:Choice>
        <mc:Fallback xmlns="">
          <p:sp>
            <p:nvSpPr>
              <p:cNvPr id="13" name="TextBox 12">
                <a:extLst>
                  <a:ext uri="{FF2B5EF4-FFF2-40B4-BE49-F238E27FC236}">
                    <a16:creationId xmlns:a16="http://schemas.microsoft.com/office/drawing/2014/main" id="{255D138B-5ECB-4845-369B-273E45A57923}"/>
                  </a:ext>
                </a:extLst>
              </p:cNvPr>
              <p:cNvSpPr txBox="1">
                <a:spLocks noRot="1" noChangeAspect="1" noMove="1" noResize="1" noEditPoints="1" noAdjustHandles="1" noChangeArrowheads="1" noChangeShapeType="1" noTextEdit="1"/>
              </p:cNvSpPr>
              <p:nvPr/>
            </p:nvSpPr>
            <p:spPr>
              <a:xfrm>
                <a:off x="9627616" y="2812306"/>
                <a:ext cx="2034697" cy="467564"/>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A97B2D69-2FA3-F63D-AD76-405F7DFD6606}"/>
              </a:ext>
            </a:extLst>
          </p:cNvPr>
          <p:cNvSpPr txBox="1"/>
          <p:nvPr/>
        </p:nvSpPr>
        <p:spPr>
          <a:xfrm>
            <a:off x="9577611" y="2381452"/>
            <a:ext cx="1720562" cy="307777"/>
          </a:xfrm>
          <a:prstGeom prst="rect">
            <a:avLst/>
          </a:prstGeom>
          <a:noFill/>
        </p:spPr>
        <p:txBody>
          <a:bodyPr wrap="square" rtlCol="0">
            <a:spAutoFit/>
          </a:bodyPr>
          <a:lstStyle/>
          <a:p>
            <a:r>
              <a:rPr lang="en-US" sz="1400" b="1" u="sng" dirty="0">
                <a:latin typeface="Times New Roman" panose="02020603050405020304" pitchFamily="18" charset="0"/>
                <a:ea typeface="Calibri" panose="020F0502020204030204" pitchFamily="34" charset="0"/>
              </a:rPr>
              <a:t>In respect to time</a:t>
            </a:r>
            <a:r>
              <a:rPr lang="el-GR" sz="1400" b="1" u="sng" dirty="0">
                <a:latin typeface="Times New Roman" panose="02020603050405020304" pitchFamily="18"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607032-6446-A729-F874-1C6BF16F3D34}"/>
                  </a:ext>
                </a:extLst>
              </p:cNvPr>
              <p:cNvSpPr txBox="1"/>
              <p:nvPr/>
            </p:nvSpPr>
            <p:spPr>
              <a:xfrm>
                <a:off x="9627616" y="1372433"/>
                <a:ext cx="1572714" cy="29456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l-GR" sz="1200" i="1">
                              <a:latin typeface="Cambria Math" panose="02040503050406030204" pitchFamily="18" charset="0"/>
                            </a:rPr>
                            <m:t>𝜑</m:t>
                          </m:r>
                        </m:e>
                        <m:sub>
                          <m:r>
                            <a:rPr lang="el-GR" sz="1200" i="1">
                              <a:latin typeface="Cambria Math" panose="02040503050406030204" pitchFamily="18" charset="0"/>
                            </a:rPr>
                            <m:t>𝑓</m:t>
                          </m:r>
                          <m:r>
                            <a:rPr lang="el-GR" sz="1200" i="1">
                              <a:latin typeface="Cambria Math" panose="02040503050406030204" pitchFamily="18" charset="0"/>
                            </a:rPr>
                            <m:t>,</m:t>
                          </m:r>
                          <m:r>
                            <a:rPr lang="el-GR" sz="1200" i="1">
                              <a:latin typeface="Cambria Math" panose="02040503050406030204" pitchFamily="18" charset="0"/>
                            </a:rPr>
                            <m:t>𝑆𝑂𝑈</m:t>
                          </m:r>
                        </m:sub>
                      </m:sSub>
                      <m:r>
                        <a:rPr lang="el-GR" sz="1200" i="1">
                          <a:latin typeface="Cambria Math" panose="02040503050406030204" pitchFamily="18" charset="0"/>
                        </a:rPr>
                        <m:t>=</m:t>
                      </m:r>
                      <m:r>
                        <a:rPr lang="el-GR" sz="1200" i="1">
                          <a:latin typeface="Cambria Math" panose="02040503050406030204" pitchFamily="18" charset="0"/>
                        </a:rPr>
                        <m:t>𝜑</m:t>
                      </m:r>
                      <m:r>
                        <a:rPr lang="el-GR" sz="1200" i="1">
                          <a:latin typeface="Cambria Math" panose="02040503050406030204" pitchFamily="18" charset="0"/>
                        </a:rPr>
                        <m:t>+</m:t>
                      </m:r>
                      <m:r>
                        <m:rPr>
                          <m:sty m:val="p"/>
                        </m:rPr>
                        <a:rPr lang="el-GR" sz="1200">
                          <a:latin typeface="Cambria Math" panose="02040503050406030204" pitchFamily="18" charset="0"/>
                        </a:rPr>
                        <m:t>∇</m:t>
                      </m:r>
                      <m:r>
                        <a:rPr lang="el-GR" sz="1200" i="1">
                          <a:latin typeface="Cambria Math" panose="02040503050406030204" pitchFamily="18" charset="0"/>
                        </a:rPr>
                        <m:t>𝜑</m:t>
                      </m:r>
                      <m:r>
                        <a:rPr lang="el-GR" sz="1200" i="1">
                          <a:latin typeface="Cambria Math" panose="02040503050406030204" pitchFamily="18" charset="0"/>
                        </a:rPr>
                        <m:t> </m:t>
                      </m:r>
                      <m:bar>
                        <m:barPr>
                          <m:ctrlPr>
                            <a:rPr lang="en-US" sz="1200" i="1">
                              <a:latin typeface="Cambria Math" panose="02040503050406030204" pitchFamily="18" charset="0"/>
                            </a:rPr>
                          </m:ctrlPr>
                        </m:barPr>
                        <m:e>
                          <m:r>
                            <a:rPr lang="el-GR" sz="1200" i="1">
                              <a:latin typeface="Cambria Math" panose="02040503050406030204" pitchFamily="18" charset="0"/>
                            </a:rPr>
                            <m:t>𝑟</m:t>
                          </m:r>
                        </m:e>
                      </m:bar>
                    </m:oMath>
                  </m:oMathPara>
                </a14:m>
                <a:endParaRPr lang="en-US" dirty="0"/>
              </a:p>
            </p:txBody>
          </p:sp>
        </mc:Choice>
        <mc:Fallback xmlns="">
          <p:sp>
            <p:nvSpPr>
              <p:cNvPr id="15" name="TextBox 14">
                <a:extLst>
                  <a:ext uri="{FF2B5EF4-FFF2-40B4-BE49-F238E27FC236}">
                    <a16:creationId xmlns:a16="http://schemas.microsoft.com/office/drawing/2014/main" id="{DF607032-6446-A729-F874-1C6BF16F3D34}"/>
                  </a:ext>
                </a:extLst>
              </p:cNvPr>
              <p:cNvSpPr txBox="1">
                <a:spLocks noRot="1" noChangeAspect="1" noMove="1" noResize="1" noEditPoints="1" noAdjustHandles="1" noChangeArrowheads="1" noChangeShapeType="1" noTextEdit="1"/>
              </p:cNvSpPr>
              <p:nvPr/>
            </p:nvSpPr>
            <p:spPr>
              <a:xfrm>
                <a:off x="9627616" y="1372433"/>
                <a:ext cx="1572714" cy="294568"/>
              </a:xfrm>
              <a:prstGeom prst="rect">
                <a:avLst/>
              </a:prstGeom>
              <a:blipFill>
                <a:blip r:embed="rId8"/>
                <a:stretch>
                  <a:fillRect b="-2000"/>
                </a:stretch>
              </a:blipFill>
              <a:ln>
                <a:solidFill>
                  <a:schemeClr val="tx1"/>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679AF50B-8A78-6BE1-A639-22D33297D722}"/>
              </a:ext>
            </a:extLst>
          </p:cNvPr>
          <p:cNvSpPr txBox="1"/>
          <p:nvPr/>
        </p:nvSpPr>
        <p:spPr>
          <a:xfrm>
            <a:off x="9512102" y="830413"/>
            <a:ext cx="2335954" cy="523220"/>
          </a:xfrm>
          <a:prstGeom prst="rect">
            <a:avLst/>
          </a:prstGeom>
          <a:noFill/>
        </p:spPr>
        <p:txBody>
          <a:bodyPr wrap="square" rtlCol="0">
            <a:spAutoFit/>
          </a:bodyPr>
          <a:lstStyle/>
          <a:p>
            <a:r>
              <a:rPr lang="en-US" sz="1400" b="1" u="sng" dirty="0">
                <a:latin typeface="Times New Roman" panose="02020603050405020304" pitchFamily="18" charset="0"/>
                <a:ea typeface="Calibri" panose="020F0502020204030204" pitchFamily="34" charset="0"/>
              </a:rPr>
              <a:t>In respect to space </a:t>
            </a:r>
            <a:r>
              <a:rPr lang="el-GR" sz="1400" b="1" u="sng" dirty="0">
                <a:effectLst/>
                <a:latin typeface="Times New Roman" panose="02020603050405020304" pitchFamily="18" charset="0"/>
                <a:ea typeface="Times New Roman" panose="02020603050405020304" pitchFamily="18" charset="0"/>
              </a:rPr>
              <a:t>(2</a:t>
            </a:r>
            <a:r>
              <a:rPr lang="en-US" sz="1400" b="1" u="sng" baseline="30000" dirty="0">
                <a:effectLst/>
                <a:latin typeface="Times New Roman" panose="02020603050405020304" pitchFamily="18" charset="0"/>
                <a:ea typeface="Times New Roman" panose="02020603050405020304" pitchFamily="18" charset="0"/>
              </a:rPr>
              <a:t>nd</a:t>
            </a:r>
            <a:r>
              <a:rPr lang="en-US" sz="1400" b="1" u="sng" dirty="0">
                <a:effectLst/>
                <a:latin typeface="Times New Roman" panose="02020603050405020304" pitchFamily="18" charset="0"/>
                <a:ea typeface="Times New Roman" panose="02020603050405020304" pitchFamily="18" charset="0"/>
              </a:rPr>
              <a:t> order upwind</a:t>
            </a:r>
            <a:r>
              <a:rPr lang="el-GR" sz="1400" b="1" u="sng" dirty="0">
                <a:effectLst/>
                <a:latin typeface="Times New Roman" panose="02020603050405020304" pitchFamily="18" charset="0"/>
                <a:ea typeface="Times New Roman" panose="02020603050405020304" pitchFamily="18" charset="0"/>
              </a:rPr>
              <a:t>)</a:t>
            </a:r>
            <a:r>
              <a:rPr lang="el-GR" sz="1400" b="1" u="sng" dirty="0">
                <a:latin typeface="Times New Roman" panose="02020603050405020304" pitchFamily="18" charset="0"/>
                <a:ea typeface="Calibri" panose="020F0502020204030204" pitchFamily="34" charset="0"/>
              </a:rPr>
              <a:t>  </a:t>
            </a:r>
            <a:endParaRPr lang="en-US" sz="1400" b="1" u="sng" dirty="0">
              <a:effectLst/>
              <a:latin typeface="Calibri" panose="020F0502020204030204" pitchFamily="34" charset="0"/>
              <a:ea typeface="Calibri" panose="020F0502020204030204" pitchFamily="34" charset="0"/>
            </a:endParaRPr>
          </a:p>
        </p:txBody>
      </p:sp>
      <p:cxnSp>
        <p:nvCxnSpPr>
          <p:cNvPr id="17" name="Ευθύγραμμο βέλος σύνδεσης 16">
            <a:extLst>
              <a:ext uri="{FF2B5EF4-FFF2-40B4-BE49-F238E27FC236}">
                <a16:creationId xmlns:a16="http://schemas.microsoft.com/office/drawing/2014/main" id="{6C77C89D-B2EA-EB86-5FF3-10B1F84239F3}"/>
              </a:ext>
            </a:extLst>
          </p:cNvPr>
          <p:cNvCxnSpPr>
            <a:cxnSpLocks/>
          </p:cNvCxnSpPr>
          <p:nvPr/>
        </p:nvCxnSpPr>
        <p:spPr>
          <a:xfrm flipV="1">
            <a:off x="8934894" y="1759341"/>
            <a:ext cx="432389" cy="2261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Ευθύγραμμο βέλος σύνδεσης 18">
            <a:extLst>
              <a:ext uri="{FF2B5EF4-FFF2-40B4-BE49-F238E27FC236}">
                <a16:creationId xmlns:a16="http://schemas.microsoft.com/office/drawing/2014/main" id="{72E9CC4D-9173-4A5C-F956-2110CC8216A6}"/>
              </a:ext>
            </a:extLst>
          </p:cNvPr>
          <p:cNvCxnSpPr>
            <a:cxnSpLocks/>
          </p:cNvCxnSpPr>
          <p:nvPr/>
        </p:nvCxnSpPr>
        <p:spPr>
          <a:xfrm>
            <a:off x="8927807" y="2616893"/>
            <a:ext cx="439476" cy="2253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3E54D5-453E-9479-D106-C82B8BDDFA0B}"/>
              </a:ext>
            </a:extLst>
          </p:cNvPr>
          <p:cNvSpPr txBox="1"/>
          <p:nvPr/>
        </p:nvSpPr>
        <p:spPr>
          <a:xfrm>
            <a:off x="4970031" y="2950493"/>
            <a:ext cx="4061637" cy="309893"/>
          </a:xfrm>
          <a:prstGeom prst="rect">
            <a:avLst/>
          </a:prstGeom>
          <a:noFill/>
        </p:spPr>
        <p:txBody>
          <a:bodyPr wrap="square" rtlCol="0">
            <a:spAutoFit/>
          </a:bodyPr>
          <a:lstStyle/>
          <a:p>
            <a:pPr marL="0" marR="0" algn="just">
              <a:lnSpc>
                <a:spcPct val="106000"/>
              </a:lnSpc>
              <a:spcBef>
                <a:spcPts val="0"/>
              </a:spcBef>
              <a:spcAft>
                <a:spcPts val="800"/>
              </a:spcAft>
            </a:pPr>
            <a:r>
              <a:rPr lang="en-US" sz="1400" b="1" u="sng" dirty="0">
                <a:effectLst/>
                <a:latin typeface="Times New Roman" panose="02020603050405020304" pitchFamily="18" charset="0"/>
                <a:ea typeface="Calibri" panose="020F0502020204030204" pitchFamily="34" charset="0"/>
              </a:rPr>
              <a:t>Sliding Mesh</a:t>
            </a:r>
            <a:r>
              <a:rPr lang="el-GR" sz="1400" b="1" u="sng" dirty="0">
                <a:effectLst/>
                <a:latin typeface="Times New Roman" panose="02020603050405020304" pitchFamily="18" charset="0"/>
                <a:ea typeface="Calibri" panose="020F0502020204030204" pitchFamily="34" charset="0"/>
              </a:rPr>
              <a:t> </a:t>
            </a:r>
            <a:r>
              <a:rPr lang="en-US" sz="1400" b="1" u="sng" dirty="0">
                <a:effectLst/>
                <a:latin typeface="Times New Roman" panose="02020603050405020304" pitchFamily="18" charset="0"/>
                <a:ea typeface="Calibri" panose="020F0502020204030204" pitchFamily="34" charset="0"/>
              </a:rPr>
              <a:t>Method</a:t>
            </a:r>
            <a:r>
              <a:rPr lang="el-GR" sz="1400" b="1" u="sng" dirty="0">
                <a:effectLst/>
                <a:latin typeface="Times New Roman" panose="02020603050405020304" pitchFamily="18"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0D80D92-44B0-F3EC-F436-584982CECDF6}"/>
                  </a:ext>
                </a:extLst>
              </p:cNvPr>
              <p:cNvSpPr txBox="1"/>
              <p:nvPr/>
            </p:nvSpPr>
            <p:spPr>
              <a:xfrm>
                <a:off x="5036547" y="3316907"/>
                <a:ext cx="4061637" cy="57759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𝑑</m:t>
                          </m:r>
                        </m:num>
                        <m:den>
                          <m:r>
                            <a:rPr lang="en-US" sz="1200" i="1">
                              <a:latin typeface="Cambria Math" panose="02040503050406030204" pitchFamily="18" charset="0"/>
                            </a:rPr>
                            <m:t>𝑑𝑡</m:t>
                          </m:r>
                        </m:den>
                      </m:f>
                      <m:nary>
                        <m:naryPr>
                          <m:limLoc m:val="subSup"/>
                          <m:supHide m:val="on"/>
                          <m:ctrlPr>
                            <a:rPr lang="en-US" sz="1200" i="1">
                              <a:latin typeface="Cambria Math" panose="02040503050406030204" pitchFamily="18" charset="0"/>
                            </a:rPr>
                          </m:ctrlPr>
                        </m:naryPr>
                        <m:sub>
                          <m:r>
                            <a:rPr lang="en-US" sz="1200" i="1">
                              <a:latin typeface="Cambria Math" panose="02040503050406030204" pitchFamily="18" charset="0"/>
                            </a:rPr>
                            <m:t>𝑉</m:t>
                          </m:r>
                        </m:sub>
                        <m:sup/>
                        <m:e>
                          <m:r>
                            <a:rPr lang="en-US" sz="1200" i="1">
                              <a:latin typeface="Cambria Math" panose="02040503050406030204" pitchFamily="18" charset="0"/>
                            </a:rPr>
                            <m:t>𝜌𝜑</m:t>
                          </m:r>
                          <m:r>
                            <a:rPr lang="el-GR" sz="1200" i="1">
                              <a:latin typeface="Cambria Math" panose="02040503050406030204" pitchFamily="18" charset="0"/>
                            </a:rPr>
                            <m:t>𝑑𝑉</m:t>
                          </m:r>
                        </m:e>
                      </m:nary>
                      <m:r>
                        <a:rPr lang="en-US" sz="1200" i="1">
                          <a:latin typeface="Cambria Math" panose="02040503050406030204" pitchFamily="18" charset="0"/>
                        </a:rPr>
                        <m:t>+</m:t>
                      </m:r>
                      <m:nary>
                        <m:naryPr>
                          <m:limLoc m:val="subSup"/>
                          <m:supHide m:val="on"/>
                          <m:ctrlPr>
                            <a:rPr lang="en-US" sz="1200" i="1">
                              <a:latin typeface="Cambria Math" panose="02040503050406030204" pitchFamily="18" charset="0"/>
                            </a:rPr>
                          </m:ctrlPr>
                        </m:naryPr>
                        <m:sub>
                          <m:r>
                            <a:rPr lang="en-US" sz="1200" i="1">
                              <a:latin typeface="Cambria Math" panose="02040503050406030204" pitchFamily="18" charset="0"/>
                            </a:rPr>
                            <m:t>𝜕</m:t>
                          </m:r>
                          <m:r>
                            <a:rPr lang="en-US" sz="1200" i="1">
                              <a:latin typeface="Cambria Math" panose="02040503050406030204" pitchFamily="18" charset="0"/>
                            </a:rPr>
                            <m:t>𝑉</m:t>
                          </m:r>
                        </m:sub>
                        <m:sup/>
                        <m:e>
                          <m:r>
                            <a:rPr lang="en-US" sz="1200" i="1">
                              <a:latin typeface="Cambria Math" panose="02040503050406030204" pitchFamily="18" charset="0"/>
                            </a:rPr>
                            <m:t>𝜌𝜑</m:t>
                          </m:r>
                          <m:d>
                            <m:dPr>
                              <m:ctrlPr>
                                <a:rPr lang="en-US" sz="1200" i="1">
                                  <a:latin typeface="Cambria Math" panose="02040503050406030204" pitchFamily="18" charset="0"/>
                                </a:rPr>
                              </m:ctrlPr>
                            </m:dPr>
                            <m:e>
                              <m:bar>
                                <m:barPr>
                                  <m:ctrlPr>
                                    <a:rPr lang="en-US" sz="1200" i="1">
                                      <a:latin typeface="Cambria Math" panose="02040503050406030204" pitchFamily="18" charset="0"/>
                                    </a:rPr>
                                  </m:ctrlPr>
                                </m:barPr>
                                <m:e>
                                  <m:r>
                                    <a:rPr lang="en-US" sz="1200" i="1">
                                      <a:latin typeface="Cambria Math" panose="02040503050406030204" pitchFamily="18" charset="0"/>
                                    </a:rPr>
                                    <m:t>𝑢</m:t>
                                  </m:r>
                                </m:e>
                              </m:bar>
                              <m:r>
                                <a:rPr lang="en-US" sz="1200" i="1">
                                  <a:latin typeface="Cambria Math" panose="02040503050406030204" pitchFamily="18" charset="0"/>
                                </a:rPr>
                                <m:t>−</m:t>
                              </m:r>
                              <m:bar>
                                <m:barPr>
                                  <m:ctrlPr>
                                    <a:rPr lang="en-US" sz="1200" i="1">
                                      <a:latin typeface="Cambria Math" panose="02040503050406030204" pitchFamily="18" charset="0"/>
                                    </a:rPr>
                                  </m:ctrlPr>
                                </m:barPr>
                                <m:e>
                                  <m:sSub>
                                    <m:sSubPr>
                                      <m:ctrlPr>
                                        <a:rPr lang="en-US" sz="1200" i="1">
                                          <a:latin typeface="Cambria Math" panose="02040503050406030204" pitchFamily="18" charset="0"/>
                                        </a:rPr>
                                      </m:ctrlPr>
                                    </m:sSubPr>
                                    <m:e>
                                      <m:r>
                                        <a:rPr lang="en-US" sz="1200" i="1">
                                          <a:latin typeface="Cambria Math" panose="02040503050406030204" pitchFamily="18" charset="0"/>
                                        </a:rPr>
                                        <m:t>𝑢</m:t>
                                      </m:r>
                                    </m:e>
                                    <m:sub>
                                      <m:r>
                                        <a:rPr lang="en-US" sz="1200" i="1">
                                          <a:latin typeface="Cambria Math" panose="02040503050406030204" pitchFamily="18" charset="0"/>
                                        </a:rPr>
                                        <m:t>𝑚</m:t>
                                      </m:r>
                                    </m:sub>
                                  </m:sSub>
                                </m:e>
                              </m:bar>
                            </m:e>
                          </m:d>
                          <m:bar>
                            <m:barPr>
                              <m:ctrlPr>
                                <a:rPr lang="en-US" sz="1200" i="1">
                                  <a:latin typeface="Cambria Math" panose="02040503050406030204" pitchFamily="18" charset="0"/>
                                </a:rPr>
                              </m:ctrlPr>
                            </m:barPr>
                            <m:e>
                              <m:r>
                                <a:rPr lang="el-GR" sz="1200" i="1">
                                  <a:latin typeface="Cambria Math" panose="02040503050406030204" pitchFamily="18" charset="0"/>
                                </a:rPr>
                                <m:t>𝑑𝐴</m:t>
                              </m:r>
                            </m:e>
                          </m:bar>
                          <m:r>
                            <a:rPr lang="el-GR" sz="1200" i="1">
                              <a:latin typeface="Cambria Math" panose="02040503050406030204" pitchFamily="18" charset="0"/>
                            </a:rPr>
                            <m:t>=</m:t>
                          </m:r>
                        </m:e>
                      </m:nary>
                      <m:nary>
                        <m:naryPr>
                          <m:limLoc m:val="subSup"/>
                          <m:supHide m:val="on"/>
                          <m:ctrlPr>
                            <a:rPr lang="en-US" sz="1200" i="1">
                              <a:latin typeface="Cambria Math" panose="02040503050406030204" pitchFamily="18" charset="0"/>
                            </a:rPr>
                          </m:ctrlPr>
                        </m:naryPr>
                        <m:sub>
                          <m:r>
                            <a:rPr lang="en-US" sz="1200" i="1">
                              <a:latin typeface="Cambria Math" panose="02040503050406030204" pitchFamily="18" charset="0"/>
                            </a:rPr>
                            <m:t>𝜕</m:t>
                          </m:r>
                          <m:r>
                            <a:rPr lang="en-US" sz="1200" i="1">
                              <a:latin typeface="Cambria Math" panose="02040503050406030204" pitchFamily="18" charset="0"/>
                            </a:rPr>
                            <m:t>𝑉</m:t>
                          </m:r>
                        </m:sub>
                        <m:sup/>
                        <m:e>
                          <m:r>
                            <a:rPr lang="en-US" sz="1200" i="1">
                              <a:latin typeface="Cambria Math" panose="02040503050406030204" pitchFamily="18" charset="0"/>
                            </a:rPr>
                            <m:t>𝛤</m:t>
                          </m:r>
                          <m:r>
                            <m:rPr>
                              <m:sty m:val="p"/>
                            </m:rPr>
                            <a:rPr lang="en-US" sz="1200">
                              <a:latin typeface="Cambria Math" panose="02040503050406030204" pitchFamily="18" charset="0"/>
                            </a:rPr>
                            <m:t>∇</m:t>
                          </m:r>
                          <m:r>
                            <a:rPr lang="en-US" sz="1200" i="1">
                              <a:latin typeface="Cambria Math" panose="02040503050406030204" pitchFamily="18" charset="0"/>
                            </a:rPr>
                            <m:t>𝜑</m:t>
                          </m:r>
                          <m:bar>
                            <m:barPr>
                              <m:ctrlPr>
                                <a:rPr lang="en-US" sz="1200" i="1">
                                  <a:latin typeface="Cambria Math" panose="02040503050406030204" pitchFamily="18" charset="0"/>
                                </a:rPr>
                              </m:ctrlPr>
                            </m:barPr>
                            <m:e>
                              <m:r>
                                <a:rPr lang="el-GR" sz="1200" i="1">
                                  <a:latin typeface="Cambria Math" panose="02040503050406030204" pitchFamily="18" charset="0"/>
                                </a:rPr>
                                <m:t>𝑑𝐴</m:t>
                              </m:r>
                            </m:e>
                          </m:bar>
                        </m:e>
                      </m:nary>
                      <m:r>
                        <a:rPr lang="en-US" sz="1200" i="1">
                          <a:latin typeface="Cambria Math" panose="02040503050406030204" pitchFamily="18" charset="0"/>
                        </a:rPr>
                        <m:t>+</m:t>
                      </m:r>
                      <m:nary>
                        <m:naryPr>
                          <m:limLoc m:val="subSup"/>
                          <m:supHide m:val="on"/>
                          <m:ctrlPr>
                            <a:rPr lang="en-US" sz="1200" i="1">
                              <a:latin typeface="Cambria Math" panose="02040503050406030204" pitchFamily="18" charset="0"/>
                            </a:rPr>
                          </m:ctrlPr>
                        </m:naryPr>
                        <m:sub>
                          <m:r>
                            <a:rPr lang="en-US" sz="1200" i="1">
                              <a:latin typeface="Cambria Math" panose="02040503050406030204" pitchFamily="18" charset="0"/>
                            </a:rPr>
                            <m:t>𝑉</m:t>
                          </m:r>
                        </m:sub>
                        <m:sup/>
                        <m:e>
                          <m:sSub>
                            <m:sSubPr>
                              <m:ctrlPr>
                                <a:rPr lang="en-US" sz="1200" i="1">
                                  <a:latin typeface="Cambria Math" panose="02040503050406030204" pitchFamily="18" charset="0"/>
                                </a:rPr>
                              </m:ctrlPr>
                            </m:sSubPr>
                            <m:e>
                              <m:r>
                                <a:rPr lang="en-US" sz="1200" i="1">
                                  <a:latin typeface="Cambria Math" panose="02040503050406030204" pitchFamily="18" charset="0"/>
                                </a:rPr>
                                <m:t>𝑆</m:t>
                              </m:r>
                            </m:e>
                            <m:sub>
                              <m:r>
                                <a:rPr lang="el-GR" sz="1200" i="1">
                                  <a:latin typeface="Cambria Math" panose="02040503050406030204" pitchFamily="18" charset="0"/>
                                </a:rPr>
                                <m:t>𝜑</m:t>
                              </m:r>
                            </m:sub>
                          </m:sSub>
                          <m:r>
                            <a:rPr lang="el-GR" sz="1200" i="1">
                              <a:latin typeface="Cambria Math" panose="02040503050406030204" pitchFamily="18" charset="0"/>
                            </a:rPr>
                            <m:t>𝑑𝑉</m:t>
                          </m:r>
                        </m:e>
                      </m:nary>
                    </m:oMath>
                  </m:oMathPara>
                </a14:m>
                <a:endParaRPr lang="en-US" dirty="0"/>
              </a:p>
              <a:p>
                <a:endParaRPr lang="en-US" sz="600" dirty="0">
                  <a:solidFill>
                    <a:schemeClr val="tx1"/>
                  </a:solidFill>
                </a:endParaRPr>
              </a:p>
            </p:txBody>
          </p:sp>
        </mc:Choice>
        <mc:Fallback xmlns="">
          <p:sp>
            <p:nvSpPr>
              <p:cNvPr id="22" name="TextBox 21">
                <a:extLst>
                  <a:ext uri="{FF2B5EF4-FFF2-40B4-BE49-F238E27FC236}">
                    <a16:creationId xmlns:a16="http://schemas.microsoft.com/office/drawing/2014/main" id="{80D80D92-44B0-F3EC-F436-584982CECDF6}"/>
                  </a:ext>
                </a:extLst>
              </p:cNvPr>
              <p:cNvSpPr txBox="1">
                <a:spLocks noRot="1" noChangeAspect="1" noMove="1" noResize="1" noEditPoints="1" noAdjustHandles="1" noChangeArrowheads="1" noChangeShapeType="1" noTextEdit="1"/>
              </p:cNvSpPr>
              <p:nvPr/>
            </p:nvSpPr>
            <p:spPr>
              <a:xfrm>
                <a:off x="5036547" y="3316907"/>
                <a:ext cx="4061637" cy="577594"/>
              </a:xfrm>
              <a:prstGeom prst="rect">
                <a:avLst/>
              </a:prstGeom>
              <a:blipFill>
                <a:blip r:embed="rId9"/>
                <a:stretch>
                  <a:fillRect l="-7485" t="-124742" r="-10030" b="-165979"/>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4A3C2A3-6257-6764-E573-A5DFAA3A2DCB}"/>
                  </a:ext>
                </a:extLst>
              </p:cNvPr>
              <p:cNvSpPr txBox="1"/>
              <p:nvPr/>
            </p:nvSpPr>
            <p:spPr>
              <a:xfrm>
                <a:off x="5036546" y="4036226"/>
                <a:ext cx="4061637" cy="391326"/>
              </a:xfrm>
              <a:prstGeom prst="rect">
                <a:avLst/>
              </a:prstGeom>
              <a:noFill/>
              <a:ln>
                <a:solidFill>
                  <a:schemeClr val="tx1"/>
                </a:solidFill>
              </a:ln>
            </p:spPr>
            <p:txBody>
              <a:bodyPr wrap="square">
                <a:spAutoFit/>
              </a:bodyPr>
              <a:lstStyle/>
              <a:p>
                <a:r>
                  <a:rPr lang="en-US" sz="1200" b="1" dirty="0">
                    <a:latin typeface="Times New Roman" panose="02020603050405020304" pitchFamily="18" charset="0"/>
                    <a:cs typeface="Times New Roman" panose="02020603050405020304" pitchFamily="18" charset="0"/>
                  </a:rPr>
                  <a:t>Time discretization</a:t>
                </a:r>
                <a:r>
                  <a:rPr lang="en-US" sz="1200" dirty="0"/>
                  <a:t>: </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𝑑</m:t>
                        </m:r>
                      </m:num>
                      <m:den>
                        <m:r>
                          <a:rPr lang="en-US" sz="1200" i="1">
                            <a:latin typeface="Cambria Math" panose="02040503050406030204" pitchFamily="18" charset="0"/>
                          </a:rPr>
                          <m:t>𝑑𝑡</m:t>
                        </m:r>
                      </m:den>
                    </m:f>
                    <m:nary>
                      <m:naryPr>
                        <m:limLoc m:val="subSup"/>
                        <m:supHide m:val="on"/>
                        <m:ctrlPr>
                          <a:rPr lang="en-US" sz="1200" i="1">
                            <a:latin typeface="Cambria Math" panose="02040503050406030204" pitchFamily="18" charset="0"/>
                          </a:rPr>
                        </m:ctrlPr>
                      </m:naryPr>
                      <m:sub>
                        <m:r>
                          <a:rPr lang="en-US" sz="1200" i="1">
                            <a:latin typeface="Cambria Math" panose="02040503050406030204" pitchFamily="18" charset="0"/>
                          </a:rPr>
                          <m:t>𝑉</m:t>
                        </m:r>
                      </m:sub>
                      <m:sup/>
                      <m:e>
                        <m:r>
                          <a:rPr lang="en-US" sz="1200" i="1">
                            <a:latin typeface="Cambria Math" panose="02040503050406030204" pitchFamily="18" charset="0"/>
                          </a:rPr>
                          <m:t>𝜌𝜑</m:t>
                        </m:r>
                        <m:r>
                          <a:rPr lang="el-GR" sz="1200" i="1">
                            <a:latin typeface="Cambria Math" panose="02040503050406030204" pitchFamily="18" charset="0"/>
                          </a:rPr>
                          <m:t>𝑑𝑉</m:t>
                        </m:r>
                      </m:e>
                    </m:nary>
                    <m:r>
                      <a:rPr lang="el-GR" sz="1200" i="1">
                        <a:latin typeface="Cambria Math" panose="02040503050406030204" pitchFamily="18" charset="0"/>
                      </a:rPr>
                      <m:t>=</m:t>
                    </m:r>
                    <m:f>
                      <m:fPr>
                        <m:ctrlPr>
                          <a:rPr lang="en-US" sz="1200" i="1">
                            <a:latin typeface="Cambria Math" panose="02040503050406030204" pitchFamily="18" charset="0"/>
                          </a:rPr>
                        </m:ctrlPr>
                      </m:fPr>
                      <m:num>
                        <m:d>
                          <m:dPr>
                            <m:begChr m:val="["/>
                            <m:endChr m:val="]"/>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r>
                                      <a:rPr lang="el-GR" sz="1200" i="1">
                                        <a:latin typeface="Cambria Math" panose="02040503050406030204" pitchFamily="18" charset="0"/>
                                      </a:rPr>
                                      <m:t>𝜌𝜑</m:t>
                                    </m:r>
                                  </m:e>
                                </m:d>
                              </m:e>
                              <m:sup>
                                <m:r>
                                  <a:rPr lang="en-US" sz="1200" i="1">
                                    <a:latin typeface="Cambria Math" panose="02040503050406030204" pitchFamily="18" charset="0"/>
                                  </a:rPr>
                                  <m:t>𝑛</m:t>
                                </m:r>
                                <m:r>
                                  <a:rPr lang="en-US" sz="1200" i="1">
                                    <a:latin typeface="Cambria Math" panose="02040503050406030204" pitchFamily="18" charset="0"/>
                                  </a:rPr>
                                  <m:t>+1</m:t>
                                </m:r>
                              </m:sup>
                            </m:sSup>
                            <m:r>
                              <a:rPr lang="el-GR"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r>
                                      <a:rPr lang="el-GR" sz="1200" i="1">
                                        <a:latin typeface="Cambria Math" panose="02040503050406030204" pitchFamily="18" charset="0"/>
                                      </a:rPr>
                                      <m:t>𝜌𝜑</m:t>
                                    </m:r>
                                  </m:e>
                                </m:d>
                              </m:e>
                              <m:sup>
                                <m:r>
                                  <a:rPr lang="en-US" sz="1200" i="1">
                                    <a:latin typeface="Cambria Math" panose="02040503050406030204" pitchFamily="18" charset="0"/>
                                  </a:rPr>
                                  <m:t>𝑛</m:t>
                                </m:r>
                              </m:sup>
                            </m:sSup>
                          </m:e>
                        </m:d>
                        <m:r>
                          <a:rPr lang="el-GR" sz="1200" i="1">
                            <a:latin typeface="Cambria Math" panose="02040503050406030204" pitchFamily="18" charset="0"/>
                          </a:rPr>
                          <m:t>𝑉</m:t>
                        </m:r>
                      </m:num>
                      <m:den>
                        <m:r>
                          <a:rPr lang="el-GR" sz="1200" i="1">
                            <a:latin typeface="Cambria Math" panose="02040503050406030204" pitchFamily="18" charset="0"/>
                          </a:rPr>
                          <m:t>𝛥</m:t>
                        </m:r>
                        <m:r>
                          <a:rPr lang="en-US" sz="1200" i="1">
                            <a:latin typeface="Cambria Math" panose="02040503050406030204" pitchFamily="18" charset="0"/>
                          </a:rPr>
                          <m:t>𝑡</m:t>
                        </m:r>
                      </m:den>
                    </m:f>
                  </m:oMath>
                </a14:m>
                <a:endParaRPr lang="en-US" sz="600" dirty="0">
                  <a:solidFill>
                    <a:schemeClr val="tx1"/>
                  </a:solidFill>
                </a:endParaRPr>
              </a:p>
            </p:txBody>
          </p:sp>
        </mc:Choice>
        <mc:Fallback>
          <p:sp>
            <p:nvSpPr>
              <p:cNvPr id="23" name="TextBox 22">
                <a:extLst>
                  <a:ext uri="{FF2B5EF4-FFF2-40B4-BE49-F238E27FC236}">
                    <a16:creationId xmlns:a16="http://schemas.microsoft.com/office/drawing/2014/main" id="{84A3C2A3-6257-6764-E573-A5DFAA3A2DCB}"/>
                  </a:ext>
                </a:extLst>
              </p:cNvPr>
              <p:cNvSpPr txBox="1">
                <a:spLocks noRot="1" noChangeAspect="1" noMove="1" noResize="1" noEditPoints="1" noAdjustHandles="1" noChangeArrowheads="1" noChangeShapeType="1" noTextEdit="1"/>
              </p:cNvSpPr>
              <p:nvPr/>
            </p:nvSpPr>
            <p:spPr>
              <a:xfrm>
                <a:off x="5036546" y="4036226"/>
                <a:ext cx="4061637" cy="391326"/>
              </a:xfrm>
              <a:prstGeom prst="rect">
                <a:avLst/>
              </a:prstGeom>
              <a:blipFill>
                <a:blip r:embed="rId10"/>
                <a:stretch>
                  <a:fillRect t="-66667" b="-121212"/>
                </a:stretch>
              </a:blipFill>
              <a:ln>
                <a:solidFill>
                  <a:schemeClr val="tx1"/>
                </a:solidFill>
              </a:ln>
            </p:spPr>
            <p:txBody>
              <a:bodyPr/>
              <a:lstStyle/>
              <a:p>
                <a:r>
                  <a:rPr lang="en-US">
                    <a:noFill/>
                  </a:rPr>
                  <a:t> </a:t>
                </a:r>
              </a:p>
            </p:txBody>
          </p:sp>
        </mc:Fallback>
      </mc:AlternateContent>
      <p:cxnSp>
        <p:nvCxnSpPr>
          <p:cNvPr id="24" name="Ευθεία γραμμή σύνδεσης 23">
            <a:extLst>
              <a:ext uri="{FF2B5EF4-FFF2-40B4-BE49-F238E27FC236}">
                <a16:creationId xmlns:a16="http://schemas.microsoft.com/office/drawing/2014/main" id="{F01C3D18-A848-F1A7-66B9-ABC241276765}"/>
              </a:ext>
            </a:extLst>
          </p:cNvPr>
          <p:cNvCxnSpPr>
            <a:cxnSpLocks/>
          </p:cNvCxnSpPr>
          <p:nvPr/>
        </p:nvCxnSpPr>
        <p:spPr>
          <a:xfrm>
            <a:off x="4771624" y="2932037"/>
            <a:ext cx="0" cy="3645594"/>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6E3B6ED-D4E3-3F28-6F50-B05C035C5694}"/>
              </a:ext>
            </a:extLst>
          </p:cNvPr>
          <p:cNvSpPr txBox="1"/>
          <p:nvPr/>
        </p:nvSpPr>
        <p:spPr>
          <a:xfrm>
            <a:off x="4970031" y="4567476"/>
            <a:ext cx="4061637" cy="307777"/>
          </a:xfrm>
          <a:prstGeom prst="rect">
            <a:avLst/>
          </a:prstGeom>
          <a:noFill/>
        </p:spPr>
        <p:txBody>
          <a:bodyPr wrap="square" rtlCol="0">
            <a:spAutoFit/>
          </a:bodyPr>
          <a:lstStyle/>
          <a:p>
            <a:r>
              <a:rPr lang="en-US" sz="1400" b="1" u="sng" dirty="0">
                <a:latin typeface="Times New Roman" panose="02020603050405020304" pitchFamily="18" charset="0"/>
                <a:ea typeface="Calibri" panose="020F0502020204030204" pitchFamily="34" charset="0"/>
              </a:rPr>
              <a:t>Discrete Fourier transformation</a:t>
            </a:r>
            <a:endParaRPr lang="en-US" sz="1400" dirty="0">
              <a:effectLst/>
              <a:latin typeface="Calibri" panose="020F0502020204030204" pitchFamily="34"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52DCB9C-736A-7C1F-FB1E-1682C778EBB6}"/>
                  </a:ext>
                </a:extLst>
              </p:cNvPr>
              <p:cNvSpPr txBox="1"/>
              <p:nvPr/>
            </p:nvSpPr>
            <p:spPr>
              <a:xfrm>
                <a:off x="5065659" y="4927803"/>
                <a:ext cx="3015376" cy="61529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l-GR" sz="1200" i="1">
                              <a:latin typeface="Cambria Math" panose="02040503050406030204" pitchFamily="18" charset="0"/>
                            </a:rPr>
                            <m:t>𝐹</m:t>
                          </m:r>
                        </m:e>
                        <m:sub>
                          <m:r>
                            <a:rPr lang="el-GR" sz="1200" i="1">
                              <a:latin typeface="Cambria Math" panose="02040503050406030204" pitchFamily="18" charset="0"/>
                            </a:rPr>
                            <m:t>𝑛</m:t>
                          </m:r>
                        </m:sub>
                      </m:sSub>
                      <m:r>
                        <a:rPr lang="el-GR" sz="1200" i="1">
                          <a:latin typeface="Cambria Math" panose="02040503050406030204" pitchFamily="18" charset="0"/>
                        </a:rPr>
                        <m:t>=</m:t>
                      </m:r>
                      <m:r>
                        <a:rPr lang="el-GR" sz="1200" i="1">
                          <a:latin typeface="Cambria Math" panose="02040503050406030204" pitchFamily="18" charset="0"/>
                        </a:rPr>
                        <m:t>𝛥</m:t>
                      </m:r>
                      <m:r>
                        <a:rPr lang="en-US" sz="1200" i="1">
                          <a:latin typeface="Cambria Math" panose="02040503050406030204" pitchFamily="18" charset="0"/>
                        </a:rPr>
                        <m:t>𝑡</m:t>
                      </m:r>
                      <m:r>
                        <a:rPr lang="en-US" sz="1200" i="1">
                          <a:latin typeface="Cambria Math" panose="02040503050406030204" pitchFamily="18" charset="0"/>
                        </a:rPr>
                        <m:t> </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𝑚</m:t>
                          </m:r>
                          <m:r>
                            <a:rPr lang="en-US" sz="1200" i="1">
                              <a:latin typeface="Cambria Math" panose="02040503050406030204" pitchFamily="18" charset="0"/>
                            </a:rPr>
                            <m:t>=1</m:t>
                          </m:r>
                        </m:sub>
                        <m:sup>
                          <m:r>
                            <a:rPr lang="en-US" sz="1200" i="1">
                              <a:latin typeface="Cambria Math" panose="02040503050406030204" pitchFamily="18" charset="0"/>
                            </a:rPr>
                            <m:t>𝑁</m:t>
                          </m:r>
                        </m:sup>
                        <m:e>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r>
                                <a:rPr lang="en-US" sz="1200" i="1">
                                  <a:latin typeface="Cambria Math" panose="02040503050406030204" pitchFamily="18" charset="0"/>
                                </a:rPr>
                                <m:t>𝑚</m:t>
                              </m:r>
                            </m:sub>
                          </m:sSub>
                          <m:sSup>
                            <m:sSupPr>
                              <m:ctrlPr>
                                <a:rPr lang="en-US" sz="1200" i="1">
                                  <a:latin typeface="Cambria Math" panose="02040503050406030204" pitchFamily="18" charset="0"/>
                                </a:rPr>
                              </m:ctrlPr>
                            </m:sSupPr>
                            <m:e>
                              <m:r>
                                <a:rPr lang="en-US" sz="1200" i="1">
                                  <a:latin typeface="Cambria Math" panose="02040503050406030204" pitchFamily="18" charset="0"/>
                                </a:rPr>
                                <m:t>𝑒</m:t>
                              </m:r>
                            </m:e>
                            <m:sup>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2</m:t>
                                  </m:r>
                                  <m:r>
                                    <a:rPr lang="en-US" sz="1200" i="1">
                                      <a:latin typeface="Cambria Math" panose="02040503050406030204" pitchFamily="18" charset="0"/>
                                    </a:rPr>
                                    <m:t>𝑖</m:t>
                                  </m:r>
                                  <m:r>
                                    <a:rPr lang="el-GR" sz="1200" i="1">
                                      <a:latin typeface="Cambria Math" panose="02040503050406030204" pitchFamily="18" charset="0"/>
                                    </a:rPr>
                                    <m:t>𝜋</m:t>
                                  </m:r>
                                  <m:r>
                                    <a:rPr lang="en-US" sz="1200" i="1">
                                      <a:latin typeface="Cambria Math" panose="02040503050406030204" pitchFamily="18" charset="0"/>
                                    </a:rPr>
                                    <m:t>𝑚𝑛</m:t>
                                  </m:r>
                                </m:num>
                                <m:den>
                                  <m:r>
                                    <a:rPr lang="en-US" sz="1200" i="1">
                                      <a:latin typeface="Cambria Math" panose="02040503050406030204" pitchFamily="18" charset="0"/>
                                    </a:rPr>
                                    <m:t>𝑁</m:t>
                                  </m:r>
                                </m:den>
                              </m:f>
                            </m:sup>
                          </m:sSup>
                        </m:e>
                      </m:nary>
                      <m:r>
                        <a:rPr lang="en-US" sz="1200" i="1">
                          <a:latin typeface="Cambria Math" panose="02040503050406030204" pitchFamily="18" charset="0"/>
                        </a:rPr>
                        <m:t>  </m:t>
                      </m:r>
                      <m:r>
                        <a:rPr lang="en-US" sz="1200" b="0" i="1" smtClean="0">
                          <a:latin typeface="Cambria Math" panose="02040503050406030204" pitchFamily="18" charset="0"/>
                        </a:rPr>
                        <m:t>   </m:t>
                      </m:r>
                      <m:r>
                        <a:rPr lang="el-GR" sz="1200" i="1">
                          <a:latin typeface="Cambria Math" panose="02040503050406030204" pitchFamily="18" charset="0"/>
                        </a:rPr>
                        <m:t>𝜇𝜀</m:t>
                      </m:r>
                      <m:r>
                        <a:rPr lang="el-GR" sz="1200" i="1">
                          <a:latin typeface="Cambria Math" panose="02040503050406030204" pitchFamily="18" charset="0"/>
                        </a:rPr>
                        <m:t>  </m:t>
                      </m:r>
                      <m:r>
                        <a:rPr lang="en-US" sz="1200" i="1">
                          <a:latin typeface="Cambria Math" panose="02040503050406030204" pitchFamily="18" charset="0"/>
                        </a:rPr>
                        <m:t>𝑛</m:t>
                      </m:r>
                      <m:r>
                        <a:rPr lang="en-US" sz="1200" i="1">
                          <a:latin typeface="Cambria Math" panose="02040503050406030204" pitchFamily="18" charset="0"/>
                        </a:rPr>
                        <m:t>=1,2…</m:t>
                      </m:r>
                      <m:r>
                        <a:rPr lang="en-US" sz="1200" i="1">
                          <a:latin typeface="Cambria Math" panose="02040503050406030204" pitchFamily="18" charset="0"/>
                        </a:rPr>
                        <m:t>𝑁</m:t>
                      </m:r>
                    </m:oMath>
                  </m:oMathPara>
                </a14:m>
                <a:endParaRPr lang="en-US" sz="300" dirty="0">
                  <a:solidFill>
                    <a:schemeClr val="tx1"/>
                  </a:solidFill>
                </a:endParaRPr>
              </a:p>
            </p:txBody>
          </p:sp>
        </mc:Choice>
        <mc:Fallback xmlns="">
          <p:sp>
            <p:nvSpPr>
              <p:cNvPr id="18" name="TextBox 17">
                <a:extLst>
                  <a:ext uri="{FF2B5EF4-FFF2-40B4-BE49-F238E27FC236}">
                    <a16:creationId xmlns:a16="http://schemas.microsoft.com/office/drawing/2014/main" id="{F52DCB9C-736A-7C1F-FB1E-1682C778EBB6}"/>
                  </a:ext>
                </a:extLst>
              </p:cNvPr>
              <p:cNvSpPr txBox="1">
                <a:spLocks noRot="1" noChangeAspect="1" noMove="1" noResize="1" noEditPoints="1" noAdjustHandles="1" noChangeArrowheads="1" noChangeShapeType="1" noTextEdit="1"/>
              </p:cNvSpPr>
              <p:nvPr/>
            </p:nvSpPr>
            <p:spPr>
              <a:xfrm>
                <a:off x="5065659" y="4927803"/>
                <a:ext cx="3015376" cy="615297"/>
              </a:xfrm>
              <a:prstGeom prst="rect">
                <a:avLst/>
              </a:prstGeom>
              <a:blipFill>
                <a:blip r:embed="rId11"/>
                <a:stretch>
                  <a:fillRect/>
                </a:stretch>
              </a:blipFill>
              <a:ln>
                <a:solidFill>
                  <a:schemeClr val="tx1"/>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F7590690-9647-C7DC-12A7-2707BB4C0F29}"/>
              </a:ext>
            </a:extLst>
          </p:cNvPr>
          <p:cNvSpPr txBox="1"/>
          <p:nvPr/>
        </p:nvSpPr>
        <p:spPr>
          <a:xfrm>
            <a:off x="4970031" y="5602136"/>
            <a:ext cx="4061637" cy="307777"/>
          </a:xfrm>
          <a:prstGeom prst="rect">
            <a:avLst/>
          </a:prstGeom>
          <a:noFill/>
        </p:spPr>
        <p:txBody>
          <a:bodyPr wrap="square" rtlCol="0">
            <a:spAutoFit/>
          </a:bodyPr>
          <a:lstStyle/>
          <a:p>
            <a:r>
              <a:rPr lang="en-US" sz="1400" b="1" u="sng" dirty="0">
                <a:latin typeface="Times New Roman" panose="02020603050405020304" pitchFamily="18" charset="0"/>
                <a:ea typeface="Calibri" panose="020F0502020204030204" pitchFamily="34" charset="0"/>
              </a:rPr>
              <a:t>Fast Fourier Transformation (FFT)</a:t>
            </a:r>
            <a:endParaRPr lang="en-US" sz="1400" dirty="0">
              <a:effectLst/>
              <a:latin typeface="Calibri" panose="020F0502020204030204" pitchFamily="34"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AA5DF67-AC09-5FD4-B07E-9BD793957FE4}"/>
                  </a:ext>
                </a:extLst>
              </p:cNvPr>
              <p:cNvSpPr txBox="1"/>
              <p:nvPr/>
            </p:nvSpPr>
            <p:spPr>
              <a:xfrm>
                <a:off x="5065659" y="5962334"/>
                <a:ext cx="3015376" cy="615297"/>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𝑚</m:t>
                          </m:r>
                        </m:sub>
                      </m:sSub>
                      <m:r>
                        <a:rPr lang="en-US" sz="1200" i="1">
                          <a:latin typeface="Cambria Math" panose="02040503050406030204" pitchFamily="18" charset="0"/>
                        </a:rPr>
                        <m:t>=</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𝑛</m:t>
                          </m:r>
                          <m:r>
                            <a:rPr lang="en-US" sz="1200" i="1">
                              <a:latin typeface="Cambria Math" panose="02040503050406030204" pitchFamily="18" charset="0"/>
                            </a:rPr>
                            <m:t>=1</m:t>
                          </m:r>
                        </m:sub>
                        <m:sup>
                          <m:r>
                            <a:rPr lang="en-US" sz="1200" i="1">
                              <a:latin typeface="Cambria Math" panose="02040503050406030204" pitchFamily="18" charset="0"/>
                            </a:rPr>
                            <m:t>𝑁</m:t>
                          </m:r>
                        </m:sup>
                        <m:e>
                          <m:sSub>
                            <m:sSubPr>
                              <m:ctrlPr>
                                <a:rPr lang="en-US" sz="1200" i="1">
                                  <a:latin typeface="Cambria Math" panose="02040503050406030204" pitchFamily="18" charset="0"/>
                                </a:rPr>
                              </m:ctrlPr>
                            </m:sSubPr>
                            <m:e>
                              <m:r>
                                <a:rPr lang="en-US" sz="1200" i="1">
                                  <a:latin typeface="Cambria Math" panose="02040503050406030204" pitchFamily="18" charset="0"/>
                                </a:rPr>
                                <m:t>𝐵</m:t>
                              </m:r>
                            </m:e>
                            <m:sub>
                              <m:r>
                                <a:rPr lang="en-US" sz="1200" i="1">
                                  <a:latin typeface="Cambria Math" panose="02040503050406030204" pitchFamily="18" charset="0"/>
                                </a:rPr>
                                <m:t>𝑛</m:t>
                              </m:r>
                            </m:sub>
                          </m:sSub>
                          <m:sSubSup>
                            <m:sSubSupPr>
                              <m:ctrlPr>
                                <a:rPr lang="en-US" sz="1200" i="1">
                                  <a:latin typeface="Cambria Math" panose="02040503050406030204" pitchFamily="18" charset="0"/>
                                </a:rPr>
                              </m:ctrlPr>
                            </m:sSubSupPr>
                            <m:e>
                              <m:r>
                                <a:rPr lang="en-US" sz="1200" i="1">
                                  <a:latin typeface="Cambria Math" panose="02040503050406030204" pitchFamily="18" charset="0"/>
                                </a:rPr>
                                <m:t>𝑊</m:t>
                              </m:r>
                            </m:e>
                            <m:sub>
                              <m:r>
                                <a:rPr lang="en-US" sz="1200" i="1">
                                  <a:latin typeface="Cambria Math" panose="02040503050406030204" pitchFamily="18" charset="0"/>
                                </a:rPr>
                                <m:t>𝑁</m:t>
                              </m:r>
                            </m:sub>
                            <m:sup>
                              <m:r>
                                <a:rPr lang="en-US" sz="1200" i="1">
                                  <a:latin typeface="Cambria Math" panose="02040503050406030204" pitchFamily="18" charset="0"/>
                                </a:rPr>
                                <m:t>𝑚𝑛</m:t>
                              </m:r>
                            </m:sup>
                          </m:sSubSup>
                        </m:e>
                      </m:nary>
                      <m:r>
                        <a:rPr lang="en-US" sz="1200" i="1">
                          <a:latin typeface="Cambria Math" panose="02040503050406030204" pitchFamily="18" charset="0"/>
                        </a:rPr>
                        <m:t>  ,   </m:t>
                      </m:r>
                      <m:r>
                        <a:rPr lang="el-GR" sz="1200" i="1">
                          <a:latin typeface="Cambria Math" panose="02040503050406030204" pitchFamily="18" charset="0"/>
                        </a:rPr>
                        <m:t>𝜇𝜀</m:t>
                      </m:r>
                      <m:r>
                        <a:rPr lang="el-GR"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𝑊</m:t>
                          </m:r>
                        </m:e>
                        <m:sub>
                          <m:r>
                            <a:rPr lang="en-US" sz="1200" i="1">
                              <a:latin typeface="Cambria Math" panose="02040503050406030204" pitchFamily="18" charset="0"/>
                            </a:rPr>
                            <m:t>𝑁</m:t>
                          </m:r>
                        </m:sub>
                      </m:sSub>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𝑒</m:t>
                          </m:r>
                        </m:e>
                        <m:sup>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2</m:t>
                              </m:r>
                              <m:r>
                                <a:rPr lang="en-US" sz="1200" i="1">
                                  <a:latin typeface="Cambria Math" panose="02040503050406030204" pitchFamily="18" charset="0"/>
                                </a:rPr>
                                <m:t>𝑖</m:t>
                              </m:r>
                              <m:r>
                                <a:rPr lang="el-GR" sz="1200" i="1">
                                  <a:latin typeface="Cambria Math" panose="02040503050406030204" pitchFamily="18" charset="0"/>
                                </a:rPr>
                                <m:t>𝜋</m:t>
                              </m:r>
                            </m:num>
                            <m:den>
                              <m:r>
                                <a:rPr lang="el-GR" sz="1200" i="1">
                                  <a:latin typeface="Cambria Math" panose="02040503050406030204" pitchFamily="18" charset="0"/>
                                </a:rPr>
                                <m:t>𝛮</m:t>
                              </m:r>
                            </m:den>
                          </m:f>
                        </m:sup>
                      </m:sSup>
                    </m:oMath>
                  </m:oMathPara>
                </a14:m>
                <a:endParaRPr lang="en-US" sz="300" dirty="0">
                  <a:solidFill>
                    <a:schemeClr val="tx1"/>
                  </a:solidFill>
                </a:endParaRPr>
              </a:p>
            </p:txBody>
          </p:sp>
        </mc:Choice>
        <mc:Fallback xmlns="">
          <p:sp>
            <p:nvSpPr>
              <p:cNvPr id="25" name="TextBox 24">
                <a:extLst>
                  <a:ext uri="{FF2B5EF4-FFF2-40B4-BE49-F238E27FC236}">
                    <a16:creationId xmlns:a16="http://schemas.microsoft.com/office/drawing/2014/main" id="{4AA5DF67-AC09-5FD4-B07E-9BD793957FE4}"/>
                  </a:ext>
                </a:extLst>
              </p:cNvPr>
              <p:cNvSpPr txBox="1">
                <a:spLocks noRot="1" noChangeAspect="1" noMove="1" noResize="1" noEditPoints="1" noAdjustHandles="1" noChangeArrowheads="1" noChangeShapeType="1" noTextEdit="1"/>
              </p:cNvSpPr>
              <p:nvPr/>
            </p:nvSpPr>
            <p:spPr>
              <a:xfrm>
                <a:off x="5065659" y="5962334"/>
                <a:ext cx="3015376" cy="615297"/>
              </a:xfrm>
              <a:prstGeom prst="rect">
                <a:avLst/>
              </a:prstGeom>
              <a:blipFill>
                <a:blip r:embed="rId12"/>
                <a:stretch>
                  <a:fillRect/>
                </a:stretch>
              </a:blipFill>
              <a:ln>
                <a:solidFill>
                  <a:schemeClr val="tx1"/>
                </a:solidFill>
              </a:ln>
            </p:spPr>
            <p:txBody>
              <a:bodyPr/>
              <a:lstStyle/>
              <a:p>
                <a:r>
                  <a:rPr lang="en-US">
                    <a:noFill/>
                  </a:rPr>
                  <a:t> </a:t>
                </a:r>
              </a:p>
            </p:txBody>
          </p:sp>
        </mc:Fallback>
      </mc:AlternateContent>
      <p:cxnSp>
        <p:nvCxnSpPr>
          <p:cNvPr id="27" name="Ευθύγραμμο βέλος σύνδεσης 26">
            <a:extLst>
              <a:ext uri="{FF2B5EF4-FFF2-40B4-BE49-F238E27FC236}">
                <a16:creationId xmlns:a16="http://schemas.microsoft.com/office/drawing/2014/main" id="{EB748B11-028D-F46A-1057-8162A7872C32}"/>
              </a:ext>
            </a:extLst>
          </p:cNvPr>
          <p:cNvCxnSpPr>
            <a:cxnSpLocks/>
          </p:cNvCxnSpPr>
          <p:nvPr/>
        </p:nvCxnSpPr>
        <p:spPr>
          <a:xfrm>
            <a:off x="8321751" y="5209789"/>
            <a:ext cx="45365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FD86A4F-A562-62C5-50F1-02A929285968}"/>
                  </a:ext>
                </a:extLst>
              </p:cNvPr>
              <p:cNvSpPr txBox="1"/>
              <p:nvPr/>
            </p:nvSpPr>
            <p:spPr>
              <a:xfrm>
                <a:off x="9335422" y="4607982"/>
                <a:ext cx="1962751" cy="285143"/>
              </a:xfrm>
              <a:prstGeom prst="rect">
                <a:avLst/>
              </a:prstGeom>
              <a:noFill/>
              <a:ln>
                <a:noFill/>
              </a:ln>
            </p:spPr>
            <p:txBody>
              <a:bodyPr wrap="square">
                <a:spAutoFit/>
              </a:bodyPr>
              <a:lstStyle/>
              <a:p>
                <a:r>
                  <a:rPr lang="en-US" sz="1200" u="sng" dirty="0">
                    <a:latin typeface="Times New Roman" panose="02020603050405020304" pitchFamily="18" charset="0"/>
                    <a:cs typeface="Times New Roman" panose="02020603050405020304" pitchFamily="18" charset="0"/>
                  </a:rPr>
                  <a:t>Periodic function</a:t>
                </a:r>
                <a:r>
                  <a:rPr lang="en-US" sz="1200" b="0" dirty="0"/>
                  <a:t>:</a:t>
                </a:r>
                <a:r>
                  <a:rPr lang="el-GR" sz="1200" b="0" dirty="0"/>
                  <a:t> </a:t>
                </a:r>
                <a14:m>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𝑒</m:t>
                        </m:r>
                      </m:e>
                      <m:sup>
                        <m:r>
                          <a:rPr lang="en-US" sz="1200" b="0" i="1" smtClean="0">
                            <a:latin typeface="Cambria Math" panose="02040503050406030204" pitchFamily="18" charset="0"/>
                          </a:rPr>
                          <m:t>𝑖</m:t>
                        </m:r>
                        <m:r>
                          <a:rPr lang="el-GR" sz="1200" b="0" i="1" smtClean="0">
                            <a:latin typeface="Cambria Math" panose="02040503050406030204" pitchFamily="18" charset="0"/>
                          </a:rPr>
                          <m:t>𝜃</m:t>
                        </m:r>
                      </m:sup>
                    </m:sSup>
                  </m:oMath>
                </a14:m>
                <a:endParaRPr lang="en-US" sz="300" dirty="0">
                  <a:solidFill>
                    <a:schemeClr val="tx1"/>
                  </a:solidFill>
                </a:endParaRPr>
              </a:p>
            </p:txBody>
          </p:sp>
        </mc:Choice>
        <mc:Fallback>
          <p:sp>
            <p:nvSpPr>
              <p:cNvPr id="29" name="TextBox 28">
                <a:extLst>
                  <a:ext uri="{FF2B5EF4-FFF2-40B4-BE49-F238E27FC236}">
                    <a16:creationId xmlns:a16="http://schemas.microsoft.com/office/drawing/2014/main" id="{CFD86A4F-A562-62C5-50F1-02A929285968}"/>
                  </a:ext>
                </a:extLst>
              </p:cNvPr>
              <p:cNvSpPr txBox="1">
                <a:spLocks noRot="1" noChangeAspect="1" noMove="1" noResize="1" noEditPoints="1" noAdjustHandles="1" noChangeArrowheads="1" noChangeShapeType="1" noTextEdit="1"/>
              </p:cNvSpPr>
              <p:nvPr/>
            </p:nvSpPr>
            <p:spPr>
              <a:xfrm>
                <a:off x="9335422" y="4607982"/>
                <a:ext cx="1962751" cy="285143"/>
              </a:xfrm>
              <a:prstGeom prst="rect">
                <a:avLst/>
              </a:prstGeom>
              <a:blipFill>
                <a:blip r:embed="rId13"/>
                <a:stretch>
                  <a:fillRect b="-170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9A30D0A-414B-C83B-FF79-3EE64E043BF5}"/>
                  </a:ext>
                </a:extLst>
              </p:cNvPr>
              <p:cNvSpPr txBox="1"/>
              <p:nvPr/>
            </p:nvSpPr>
            <p:spPr>
              <a:xfrm>
                <a:off x="9605834" y="5385161"/>
                <a:ext cx="1223631" cy="276999"/>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l-GR" sz="1200" b="0" i="1" smtClean="0">
                              <a:latin typeface="Cambria Math" panose="02040503050406030204" pitchFamily="18" charset="0"/>
                            </a:rPr>
                          </m:ctrlPr>
                        </m:sSupPr>
                        <m:e>
                          <m:r>
                            <m:rPr>
                              <m:sty m:val="p"/>
                            </m:rPr>
                            <a:rPr lang="el-GR" sz="1200" b="0" i="0" smtClean="0">
                              <a:latin typeface="Cambria Math" panose="02040503050406030204" pitchFamily="18" charset="0"/>
                            </a:rPr>
                            <m:t>Ν</m:t>
                          </m:r>
                        </m:e>
                        <m:sup>
                          <m:r>
                            <a:rPr lang="el-GR" sz="1200" b="0" i="0" smtClean="0">
                              <a:latin typeface="Cambria Math" panose="02040503050406030204" pitchFamily="18" charset="0"/>
                            </a:rPr>
                            <m:t>2</m:t>
                          </m:r>
                        </m:sup>
                      </m:sSup>
                      <m:r>
                        <a:rPr lang="el-GR" sz="1200" b="0" i="0" smtClean="0">
                          <a:latin typeface="Cambria Math" panose="02040503050406030204" pitchFamily="18" charset="0"/>
                        </a:rPr>
                        <m:t>=</m:t>
                      </m:r>
                      <m:r>
                        <a:rPr lang="el-GR" sz="1200" b="1" i="0" smtClean="0">
                          <a:latin typeface="Cambria Math" panose="02040503050406030204" pitchFamily="18" charset="0"/>
                        </a:rPr>
                        <m:t>𝟐𝟔𝟐𝟏𝟒𝟒</m:t>
                      </m:r>
                    </m:oMath>
                  </m:oMathPara>
                </a14:m>
                <a:endParaRPr lang="en-US" sz="1200" b="1" dirty="0"/>
              </a:p>
            </p:txBody>
          </p:sp>
        </mc:Choice>
        <mc:Fallback xmlns="">
          <p:sp>
            <p:nvSpPr>
              <p:cNvPr id="30" name="TextBox 29">
                <a:extLst>
                  <a:ext uri="{FF2B5EF4-FFF2-40B4-BE49-F238E27FC236}">
                    <a16:creationId xmlns:a16="http://schemas.microsoft.com/office/drawing/2014/main" id="{49A30D0A-414B-C83B-FF79-3EE64E043BF5}"/>
                  </a:ext>
                </a:extLst>
              </p:cNvPr>
              <p:cNvSpPr txBox="1">
                <a:spLocks noRot="1" noChangeAspect="1" noMove="1" noResize="1" noEditPoints="1" noAdjustHandles="1" noChangeArrowheads="1" noChangeShapeType="1" noTextEdit="1"/>
              </p:cNvSpPr>
              <p:nvPr/>
            </p:nvSpPr>
            <p:spPr>
              <a:xfrm>
                <a:off x="9605834" y="5385161"/>
                <a:ext cx="1223631" cy="276999"/>
              </a:xfrm>
              <a:prstGeom prst="rect">
                <a:avLst/>
              </a:prstGeom>
              <a:blipFill>
                <a:blip r:embed="rId14"/>
                <a:stretch>
                  <a:fillRect/>
                </a:stretch>
              </a:blipFill>
              <a:ln>
                <a:solidFill>
                  <a:schemeClr val="tx1"/>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7AF0F19F-5240-C206-90D9-1F323DA0E278}"/>
              </a:ext>
            </a:extLst>
          </p:cNvPr>
          <p:cNvSpPr txBox="1"/>
          <p:nvPr/>
        </p:nvSpPr>
        <p:spPr>
          <a:xfrm>
            <a:off x="9098183" y="5045427"/>
            <a:ext cx="2926416" cy="307777"/>
          </a:xfrm>
          <a:prstGeom prst="rect">
            <a:avLst/>
          </a:prstGeom>
          <a:noFill/>
        </p:spPr>
        <p:txBody>
          <a:bodyPr wrap="square" rtlCol="0">
            <a:spAutoFit/>
          </a:bodyPr>
          <a:lstStyle/>
          <a:p>
            <a:r>
              <a:rPr lang="en-US" sz="1400" b="1" u="sng" dirty="0">
                <a:latin typeface="Times New Roman" panose="02020603050405020304" pitchFamily="18" charset="0"/>
                <a:ea typeface="Calibri" panose="020F0502020204030204" pitchFamily="34" charset="0"/>
              </a:rPr>
              <a:t>Initial number of computations</a:t>
            </a:r>
            <a:endParaRPr lang="en-US" sz="1400" b="1" u="sng" dirty="0">
              <a:effectLst/>
              <a:latin typeface="Calibri" panose="020F0502020204030204" pitchFamily="34" charset="0"/>
              <a:ea typeface="Calibri" panose="020F0502020204030204" pitchFamily="34" charset="0"/>
            </a:endParaRPr>
          </a:p>
        </p:txBody>
      </p:sp>
      <p:cxnSp>
        <p:nvCxnSpPr>
          <p:cNvPr id="32" name="Ευθύγραμμο βέλος σύνδεσης 31">
            <a:extLst>
              <a:ext uri="{FF2B5EF4-FFF2-40B4-BE49-F238E27FC236}">
                <a16:creationId xmlns:a16="http://schemas.microsoft.com/office/drawing/2014/main" id="{52BBE2BC-FA50-829C-C3EE-9120D5C7996D}"/>
              </a:ext>
            </a:extLst>
          </p:cNvPr>
          <p:cNvCxnSpPr>
            <a:cxnSpLocks/>
          </p:cNvCxnSpPr>
          <p:nvPr/>
        </p:nvCxnSpPr>
        <p:spPr>
          <a:xfrm>
            <a:off x="10185398" y="5718967"/>
            <a:ext cx="0" cy="3587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6AC9A61-6F95-68A2-D7FB-62DB15957E13}"/>
                  </a:ext>
                </a:extLst>
              </p:cNvPr>
              <p:cNvSpPr txBox="1"/>
              <p:nvPr/>
            </p:nvSpPr>
            <p:spPr>
              <a:xfrm>
                <a:off x="9299526" y="6216219"/>
                <a:ext cx="1771744" cy="436851"/>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l-GR" sz="1200" i="1" smtClean="0">
                          <a:latin typeface="Cambria Math" panose="02040503050406030204" pitchFamily="18" charset="0"/>
                        </a:rPr>
                        <m:t>𝛭</m:t>
                      </m:r>
                      <m:r>
                        <a:rPr lang="el-GR" sz="1200" i="1" smtClean="0">
                          <a:latin typeface="Cambria Math" panose="02040503050406030204" pitchFamily="18" charset="0"/>
                        </a:rPr>
                        <m:t>=</m:t>
                      </m:r>
                      <m:f>
                        <m:fPr>
                          <m:ctrlPr>
                            <a:rPr lang="en-US" sz="1200" i="1">
                              <a:latin typeface="Cambria Math" panose="02040503050406030204" pitchFamily="18" charset="0"/>
                            </a:rPr>
                          </m:ctrlPr>
                        </m:fPr>
                        <m:num>
                          <m:r>
                            <a:rPr lang="el-GR" sz="1200" i="1">
                              <a:latin typeface="Cambria Math" panose="02040503050406030204" pitchFamily="18" charset="0"/>
                            </a:rPr>
                            <m:t>𝛮</m:t>
                          </m:r>
                        </m:num>
                        <m:den>
                          <m:r>
                            <a:rPr lang="el-GR" sz="1200" i="1">
                              <a:latin typeface="Cambria Math" panose="02040503050406030204" pitchFamily="18" charset="0"/>
                            </a:rPr>
                            <m:t>2</m:t>
                          </m:r>
                        </m:den>
                      </m:f>
                      <m:func>
                        <m:funcPr>
                          <m:ctrlPr>
                            <a:rPr lang="en-US" sz="1200" i="1">
                              <a:latin typeface="Cambria Math" panose="02040503050406030204" pitchFamily="18" charset="0"/>
                            </a:rPr>
                          </m:ctrlPr>
                        </m:funcPr>
                        <m:fName>
                          <m:sSub>
                            <m:sSubPr>
                              <m:ctrlPr>
                                <a:rPr lang="en-US" sz="1200" i="1">
                                  <a:latin typeface="Cambria Math" panose="02040503050406030204" pitchFamily="18" charset="0"/>
                                </a:rPr>
                              </m:ctrlPr>
                            </m:sSubPr>
                            <m:e>
                              <m:r>
                                <m:rPr>
                                  <m:sty m:val="p"/>
                                </m:rPr>
                                <a:rPr lang="en-US" sz="1200">
                                  <a:latin typeface="Cambria Math" panose="02040503050406030204" pitchFamily="18" charset="0"/>
                                </a:rPr>
                                <m:t>log</m:t>
                              </m:r>
                            </m:e>
                            <m:sub>
                              <m:r>
                                <a:rPr lang="el-GR" sz="1200" i="1">
                                  <a:latin typeface="Cambria Math" panose="02040503050406030204" pitchFamily="18" charset="0"/>
                                </a:rPr>
                                <m:t>2</m:t>
                              </m:r>
                            </m:sub>
                          </m:sSub>
                        </m:fName>
                        <m:e>
                          <m:r>
                            <a:rPr lang="en-US" sz="1200" i="1">
                              <a:latin typeface="Cambria Math" panose="02040503050406030204" pitchFamily="18" charset="0"/>
                            </a:rPr>
                            <m:t>𝑁</m:t>
                          </m:r>
                        </m:e>
                      </m:func>
                      <m:r>
                        <a:rPr lang="en-US" sz="1200" b="0" i="1" smtClean="0">
                          <a:latin typeface="Cambria Math" panose="02040503050406030204" pitchFamily="18" charset="0"/>
                        </a:rPr>
                        <m:t>=</m:t>
                      </m:r>
                      <m:r>
                        <a:rPr lang="en-US" sz="1200" b="1" i="1" smtClean="0">
                          <a:latin typeface="Cambria Math" panose="02040503050406030204" pitchFamily="18" charset="0"/>
                        </a:rPr>
                        <m:t>𝟐𝟑𝟎𝟒</m:t>
                      </m:r>
                    </m:oMath>
                  </m:oMathPara>
                </a14:m>
                <a:endParaRPr lang="en-US" sz="1000" b="1" dirty="0"/>
              </a:p>
            </p:txBody>
          </p:sp>
        </mc:Choice>
        <mc:Fallback xmlns="">
          <p:sp>
            <p:nvSpPr>
              <p:cNvPr id="33" name="TextBox 32">
                <a:extLst>
                  <a:ext uri="{FF2B5EF4-FFF2-40B4-BE49-F238E27FC236}">
                    <a16:creationId xmlns:a16="http://schemas.microsoft.com/office/drawing/2014/main" id="{36AC9A61-6F95-68A2-D7FB-62DB15957E13}"/>
                  </a:ext>
                </a:extLst>
              </p:cNvPr>
              <p:cNvSpPr txBox="1">
                <a:spLocks noRot="1" noChangeAspect="1" noMove="1" noResize="1" noEditPoints="1" noAdjustHandles="1" noChangeArrowheads="1" noChangeShapeType="1" noTextEdit="1"/>
              </p:cNvSpPr>
              <p:nvPr/>
            </p:nvSpPr>
            <p:spPr>
              <a:xfrm>
                <a:off x="9299526" y="6216219"/>
                <a:ext cx="1771744" cy="436851"/>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6D4D8E2-27E0-1193-E785-F9C8716B4317}"/>
                  </a:ext>
                </a:extLst>
              </p:cNvPr>
              <p:cNvSpPr txBox="1"/>
              <p:nvPr/>
            </p:nvSpPr>
            <p:spPr>
              <a:xfrm>
                <a:off x="10197302" y="5800690"/>
                <a:ext cx="482777" cy="276999"/>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𝐹𝐹𝑇</m:t>
                      </m:r>
                    </m:oMath>
                  </m:oMathPara>
                </a14:m>
                <a:endParaRPr lang="en-US" sz="1200" dirty="0"/>
              </a:p>
            </p:txBody>
          </p:sp>
        </mc:Choice>
        <mc:Fallback xmlns="">
          <p:sp>
            <p:nvSpPr>
              <p:cNvPr id="35" name="TextBox 34">
                <a:extLst>
                  <a:ext uri="{FF2B5EF4-FFF2-40B4-BE49-F238E27FC236}">
                    <a16:creationId xmlns:a16="http://schemas.microsoft.com/office/drawing/2014/main" id="{A6D4D8E2-27E0-1193-E785-F9C8716B4317}"/>
                  </a:ext>
                </a:extLst>
              </p:cNvPr>
              <p:cNvSpPr txBox="1">
                <a:spLocks noRot="1" noChangeAspect="1" noMove="1" noResize="1" noEditPoints="1" noAdjustHandles="1" noChangeArrowheads="1" noChangeShapeType="1" noTextEdit="1"/>
              </p:cNvSpPr>
              <p:nvPr/>
            </p:nvSpPr>
            <p:spPr>
              <a:xfrm>
                <a:off x="10197302" y="5800690"/>
                <a:ext cx="482777" cy="276999"/>
              </a:xfrm>
              <a:prstGeom prst="rect">
                <a:avLst/>
              </a:prstGeom>
              <a:blipFill>
                <a:blip r:embed="rId16"/>
                <a:stretch>
                  <a:fillRect/>
                </a:stretch>
              </a:blipFill>
              <a:ln>
                <a:noFill/>
              </a:ln>
            </p:spPr>
            <p:txBody>
              <a:bodyPr/>
              <a:lstStyle/>
              <a:p>
                <a:r>
                  <a:rPr lang="en-US">
                    <a:noFill/>
                  </a:rPr>
                  <a:t> </a:t>
                </a:r>
              </a:p>
            </p:txBody>
          </p:sp>
        </mc:Fallback>
      </mc:AlternateContent>
      <p:cxnSp>
        <p:nvCxnSpPr>
          <p:cNvPr id="36" name="Ευθεία γραμμή σύνδεσης 35">
            <a:extLst>
              <a:ext uri="{FF2B5EF4-FFF2-40B4-BE49-F238E27FC236}">
                <a16:creationId xmlns:a16="http://schemas.microsoft.com/office/drawing/2014/main" id="{AF293638-732C-BC4F-C6A0-A79B44DBC50E}"/>
              </a:ext>
            </a:extLst>
          </p:cNvPr>
          <p:cNvCxnSpPr>
            <a:cxnSpLocks/>
          </p:cNvCxnSpPr>
          <p:nvPr/>
        </p:nvCxnSpPr>
        <p:spPr>
          <a:xfrm flipH="1">
            <a:off x="4866640" y="4567476"/>
            <a:ext cx="6795673" cy="2905"/>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CBDDF1D-C941-36A7-F445-4E746FCE5CA6}"/>
              </a:ext>
            </a:extLst>
          </p:cNvPr>
          <p:cNvSpPr txBox="1"/>
          <p:nvPr/>
        </p:nvSpPr>
        <p:spPr>
          <a:xfrm>
            <a:off x="362498" y="59943"/>
            <a:ext cx="1186165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FLUID – MECHANICAL ANALYSIS FOR SOLID PROPELLER</a:t>
            </a:r>
          </a:p>
        </p:txBody>
      </p:sp>
    </p:spTree>
    <p:extLst>
      <p:ext uri="{BB962C8B-B14F-4D97-AF65-F5344CB8AC3E}">
        <p14:creationId xmlns:p14="http://schemas.microsoft.com/office/powerpoint/2010/main" val="197873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animBg="1"/>
      <p:bldP spid="12" grpId="0"/>
      <p:bldP spid="13" grpId="0" animBg="1"/>
      <p:bldP spid="14" grpId="0"/>
      <p:bldP spid="15" grpId="0" animBg="1"/>
      <p:bldP spid="16" grpId="0"/>
      <p:bldP spid="21" grpId="0"/>
      <p:bldP spid="22" grpId="0" animBg="1"/>
      <p:bldP spid="23" grpId="0" animBg="1"/>
      <p:bldP spid="10" grpId="0"/>
      <p:bldP spid="18" grpId="0" animBg="1"/>
      <p:bldP spid="20" grpId="0"/>
      <p:bldP spid="25" grpId="0" animBg="1"/>
      <p:bldP spid="29" grpId="0"/>
      <p:bldP spid="30" grpId="0" animBg="1"/>
      <p:bldP spid="31" grpId="0"/>
      <p:bldP spid="33" grpId="0" animBg="1"/>
      <p:bldP spid="35" grpId="0"/>
    </p:bldLst>
  </p:timing>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10706</TotalTime>
  <Words>4633</Words>
  <Application>Microsoft Office PowerPoint</Application>
  <PresentationFormat>Ευρεία οθόνη</PresentationFormat>
  <Paragraphs>687</Paragraphs>
  <Slides>25</Slides>
  <Notes>25</Notes>
  <HiddenSlides>0</HiddenSlides>
  <MMClips>6</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25</vt:i4>
      </vt:variant>
    </vt:vector>
  </HeadingPairs>
  <TitlesOfParts>
    <vt:vector size="31" baseType="lpstr">
      <vt:lpstr>Arial</vt:lpstr>
      <vt:lpstr>Calibri</vt:lpstr>
      <vt:lpstr>Calibri Light</vt:lpstr>
      <vt:lpstr>Cambria Math</vt:lpstr>
      <vt:lpstr>Times New Roman</vt:lpstr>
      <vt:lpstr>Θέμα του Office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Diogenis Tsichlakis</dc:creator>
  <cp:lastModifiedBy>Diogenis Tsichlakis</cp:lastModifiedBy>
  <cp:revision>168</cp:revision>
  <dcterms:created xsi:type="dcterms:W3CDTF">2022-10-11T10:37:28Z</dcterms:created>
  <dcterms:modified xsi:type="dcterms:W3CDTF">2023-06-25T20:41:44Z</dcterms:modified>
</cp:coreProperties>
</file>